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89" r:id="rId2"/>
    <p:sldId id="390" r:id="rId3"/>
    <p:sldId id="333" r:id="rId4"/>
    <p:sldId id="336" r:id="rId5"/>
    <p:sldId id="392" r:id="rId6"/>
    <p:sldId id="406" r:id="rId7"/>
    <p:sldId id="391" r:id="rId8"/>
    <p:sldId id="349" r:id="rId9"/>
    <p:sldId id="404" r:id="rId10"/>
    <p:sldId id="358" r:id="rId11"/>
    <p:sldId id="328" r:id="rId12"/>
    <p:sldId id="323" r:id="rId13"/>
    <p:sldId id="338" r:id="rId14"/>
    <p:sldId id="366" r:id="rId15"/>
    <p:sldId id="368" r:id="rId16"/>
    <p:sldId id="416" r:id="rId17"/>
    <p:sldId id="412" r:id="rId18"/>
    <p:sldId id="411" r:id="rId19"/>
    <p:sldId id="399" r:id="rId20"/>
    <p:sldId id="394" r:id="rId21"/>
    <p:sldId id="400" r:id="rId22"/>
    <p:sldId id="395" r:id="rId23"/>
    <p:sldId id="396" r:id="rId24"/>
    <p:sldId id="401" r:id="rId25"/>
    <p:sldId id="405" r:id="rId26"/>
    <p:sldId id="402" r:id="rId27"/>
    <p:sldId id="418" r:id="rId28"/>
    <p:sldId id="417" r:id="rId29"/>
    <p:sldId id="319" r:id="rId30"/>
    <p:sldId id="415" r:id="rId31"/>
    <p:sldId id="370" r:id="rId32"/>
    <p:sldId id="371" r:id="rId33"/>
    <p:sldId id="372" r:id="rId34"/>
    <p:sldId id="419" r:id="rId35"/>
    <p:sldId id="420" r:id="rId36"/>
    <p:sldId id="386" r:id="rId37"/>
    <p:sldId id="373" r:id="rId38"/>
    <p:sldId id="374" r:id="rId39"/>
    <p:sldId id="381" r:id="rId40"/>
    <p:sldId id="375" r:id="rId41"/>
    <p:sldId id="376" r:id="rId42"/>
    <p:sldId id="382" r:id="rId43"/>
    <p:sldId id="384" r:id="rId44"/>
    <p:sldId id="383" r:id="rId45"/>
    <p:sldId id="388" r:id="rId46"/>
    <p:sldId id="378" r:id="rId47"/>
    <p:sldId id="410" r:id="rId48"/>
    <p:sldId id="409" r:id="rId49"/>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04" userDrawn="1">
          <p15:clr>
            <a:srgbClr val="A4A3A4"/>
          </p15:clr>
        </p15:guide>
        <p15:guide id="4" pos="5556" userDrawn="1">
          <p15:clr>
            <a:srgbClr val="A4A3A4"/>
          </p15:clr>
        </p15:guide>
        <p15:guide id="5" orient="horz" pos="663">
          <p15:clr>
            <a:srgbClr val="A4A3A4"/>
          </p15:clr>
        </p15:guide>
        <p15:guide id="6" orient="horz" pos="981">
          <p15:clr>
            <a:srgbClr val="A4A3A4"/>
          </p15:clr>
        </p15:guide>
        <p15:guide id="7" orient="horz" pos="3475">
          <p15:clr>
            <a:srgbClr val="A4A3A4"/>
          </p15:clr>
        </p15:guide>
        <p15:guide id="8" orient="horz" pos="1071">
          <p15:clr>
            <a:srgbClr val="A4A3A4"/>
          </p15:clr>
        </p15:guide>
        <p15:guide id="9" orient="horz" pos="4247">
          <p15:clr>
            <a:srgbClr val="A4A3A4"/>
          </p15:clr>
        </p15:guide>
        <p15:guide id="10" pos="2336">
          <p15:clr>
            <a:srgbClr val="A4A3A4"/>
          </p15:clr>
        </p15:guide>
        <p15:guide id="11" pos="3470">
          <p15:clr>
            <a:srgbClr val="A4A3A4"/>
          </p15:clr>
        </p15:guide>
        <p15:guide id="12" pos="3288">
          <p15:clr>
            <a:srgbClr val="A4A3A4"/>
          </p15:clr>
        </p15:guide>
        <p15:guide id="13" pos="4059">
          <p15:clr>
            <a:srgbClr val="A4A3A4"/>
          </p15:clr>
        </p15:guide>
        <p15:guide id="14" pos="3923">
          <p15:clr>
            <a:srgbClr val="A4A3A4"/>
          </p15:clr>
        </p15:guide>
        <p15:guide id="15" pos="295">
          <p15:clr>
            <a:srgbClr val="A4A3A4"/>
          </p15:clr>
        </p15:guide>
        <p15:guide id="16" pos="161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guide id="3" orient="horz" pos="3102" userDrawn="1">
          <p15:clr>
            <a:srgbClr val="A4A3A4"/>
          </p15:clr>
        </p15:guide>
        <p15:guide id="4" pos="211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ZQUIERDO LOPEZ Alejandro (SG)" initials="AIL" lastIdx="18" clrIdx="0"/>
  <p:cmAuthor id="1" name="ANDREOU Thomas (SRSS)" initials="AT"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CE"/>
    <a:srgbClr val="8585D7"/>
    <a:srgbClr val="3838AA"/>
    <a:srgbClr val="DDDDFF"/>
    <a:srgbClr val="EBEBFF"/>
    <a:srgbClr val="CCCCFF"/>
    <a:srgbClr val="E7F6FF"/>
    <a:srgbClr val="CCECFF"/>
    <a:srgbClr val="6699FF"/>
    <a:srgbClr val="4C5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1176" autoAdjust="0"/>
    <p:restoredTop sz="96395" autoAdjust="0"/>
  </p:normalViewPr>
  <p:slideViewPr>
    <p:cSldViewPr>
      <p:cViewPr varScale="1">
        <p:scale>
          <a:sx n="67" d="100"/>
          <a:sy n="67" d="100"/>
        </p:scale>
        <p:origin x="570" y="60"/>
      </p:cViewPr>
      <p:guideLst>
        <p:guide orient="horz" pos="2160"/>
        <p:guide pos="2880"/>
        <p:guide pos="204"/>
        <p:guide pos="5556"/>
        <p:guide orient="horz" pos="663"/>
        <p:guide orient="horz" pos="981"/>
        <p:guide orient="horz" pos="3475"/>
        <p:guide orient="horz" pos="1071"/>
        <p:guide orient="horz" pos="4247"/>
        <p:guide pos="2336"/>
        <p:guide pos="3470"/>
        <p:guide pos="3288"/>
        <p:guide pos="4059"/>
        <p:guide pos="3923"/>
        <p:guide pos="295"/>
        <p:guide pos="161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7"/>
        <p:guide pos="2141"/>
        <p:guide orient="horz" pos="3102"/>
        <p:guide pos="211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Column4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3</c:v>
                </c:pt>
                <c:pt idx="1">
                  <c:v>22.5</c:v>
                </c:pt>
                <c:pt idx="2">
                  <c:v>30.5</c:v>
                </c:pt>
                <c:pt idx="3">
                  <c:v>79.3</c:v>
                </c:pt>
                <c:pt idx="4">
                  <c:v>84.8</c:v>
                </c:pt>
              </c:numCache>
            </c:numRef>
          </c:val>
          <c:smooth val="0"/>
          <c:extLst xmlns:c16r2="http://schemas.microsoft.com/office/drawing/2015/06/chart">
            <c:ext xmlns:c16="http://schemas.microsoft.com/office/drawing/2014/chart" uri="{C3380CC4-5D6E-409C-BE32-E72D297353CC}">
              <c16:uniqueId val="{00000000-5AA8-467B-8AB3-624B08C01A04}"/>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numCache>
            </c:numRef>
          </c:val>
          <c:smooth val="0"/>
          <c:extLst xmlns:c16r2="http://schemas.microsoft.com/office/drawing/2015/06/chart">
            <c:ext xmlns:c16="http://schemas.microsoft.com/office/drawing/2014/chart" uri="{C3380CC4-5D6E-409C-BE32-E72D297353CC}">
              <c16:uniqueId val="{00000001-5AA8-467B-8AB3-624B08C01A04}"/>
            </c:ext>
          </c:extLst>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Sheet1!$A$2:$A$6</c:f>
              <c:numCache>
                <c:formatCode>General</c:formatCode>
                <c:ptCount val="5"/>
                <c:pt idx="0">
                  <c:v>2016</c:v>
                </c:pt>
                <c:pt idx="1">
                  <c:v>2017</c:v>
                </c:pt>
                <c:pt idx="2">
                  <c:v>2018</c:v>
                </c:pt>
                <c:pt idx="3">
                  <c:v>2019</c:v>
                </c:pt>
                <c:pt idx="4">
                  <c:v>2020</c:v>
                </c:pt>
              </c:numCache>
            </c:numRef>
          </c:cat>
          <c:val>
            <c:numRef>
              <c:f>Sheet1!$D$2:$D$6</c:f>
              <c:numCache>
                <c:formatCode>General</c:formatCode>
                <c:ptCount val="5"/>
              </c:numCache>
            </c:numRef>
          </c:val>
          <c:smooth val="0"/>
          <c:extLst xmlns:c16r2="http://schemas.microsoft.com/office/drawing/2015/06/chart">
            <c:ext xmlns:c16="http://schemas.microsoft.com/office/drawing/2014/chart" uri="{C3380CC4-5D6E-409C-BE32-E72D297353CC}">
              <c16:uniqueId val="{00000002-5AA8-467B-8AB3-624B08C01A04}"/>
            </c:ext>
          </c:extLst>
        </c:ser>
        <c:ser>
          <c:idx val="3"/>
          <c:order val="3"/>
          <c:tx>
            <c:strRef>
              <c:f>Sheet1!$E$1</c:f>
              <c:strCache>
                <c:ptCount val="1"/>
                <c:pt idx="0">
                  <c:v>Column3</c:v>
                </c:pt>
              </c:strCache>
            </c:strRef>
          </c:tx>
          <c:spPr>
            <a:ln w="28575" cap="sq">
              <a:solidFill>
                <a:schemeClr val="accent2">
                  <a:lumMod val="75000"/>
                </a:schemeClr>
              </a:solidFill>
              <a:miter lim="800000"/>
            </a:ln>
            <a:effectLst>
              <a:outerShdw blurRad="50800" dist="38100" dir="5400000" algn="t" rotWithShape="0">
                <a:prstClr val="black">
                  <a:alpha val="40000"/>
                </a:prstClr>
              </a:outerShdw>
            </a:effectLst>
          </c:spPr>
          <c:marker>
            <c:symbol val="circle"/>
            <c:size val="5"/>
            <c:spPr>
              <a:solidFill>
                <a:schemeClr val="accent4"/>
              </a:solidFill>
              <a:ln w="76200" cap="sq" cmpd="sng">
                <a:solidFill>
                  <a:schemeClr val="accent2">
                    <a:lumMod val="75000"/>
                  </a:schemeClr>
                </a:solidFill>
                <a:miter lim="800000"/>
              </a:ln>
              <a:effectLst>
                <a:outerShdw blurRad="50800" dist="38100" dir="5400000" algn="t" rotWithShape="0">
                  <a:prstClr val="black">
                    <a:alpha val="40000"/>
                  </a:prstClr>
                </a:outerShdw>
              </a:effectLst>
            </c:spPr>
          </c:marker>
          <c:cat>
            <c:numRef>
              <c:f>Sheet1!$A$2:$A$6</c:f>
              <c:numCache>
                <c:formatCode>General</c:formatCode>
                <c:ptCount val="5"/>
                <c:pt idx="0">
                  <c:v>2016</c:v>
                </c:pt>
                <c:pt idx="1">
                  <c:v>2017</c:v>
                </c:pt>
                <c:pt idx="2">
                  <c:v>2018</c:v>
                </c:pt>
                <c:pt idx="3">
                  <c:v>2019</c:v>
                </c:pt>
                <c:pt idx="4">
                  <c:v>2020</c:v>
                </c:pt>
              </c:numCache>
            </c:numRef>
          </c:cat>
          <c:val>
            <c:numRef>
              <c:f>Sheet1!$E$2:$E$6</c:f>
              <c:numCache>
                <c:formatCode>General</c:formatCode>
                <c:ptCount val="5"/>
              </c:numCache>
            </c:numRef>
          </c:val>
          <c:smooth val="0"/>
          <c:extLst xmlns:c16r2="http://schemas.microsoft.com/office/drawing/2015/06/chart">
            <c:ext xmlns:c16="http://schemas.microsoft.com/office/drawing/2014/chart" uri="{C3380CC4-5D6E-409C-BE32-E72D297353CC}">
              <c16:uniqueId val="{00000003-5AA8-467B-8AB3-624B08C01A04}"/>
            </c:ext>
          </c:extLst>
        </c:ser>
        <c:dLbls>
          <c:showLegendKey val="0"/>
          <c:showVal val="0"/>
          <c:showCatName val="0"/>
          <c:showSerName val="0"/>
          <c:showPercent val="0"/>
          <c:showBubbleSize val="0"/>
        </c:dLbls>
        <c:marker val="1"/>
        <c:smooth val="0"/>
        <c:axId val="235454656"/>
        <c:axId val="235449560"/>
      </c:lineChart>
      <c:catAx>
        <c:axId val="23545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t-EE"/>
          </a:p>
        </c:txPr>
        <c:crossAx val="235449560"/>
        <c:crosses val="autoZero"/>
        <c:auto val="1"/>
        <c:lblAlgn val="ctr"/>
        <c:lblOffset val="100"/>
        <c:noMultiLvlLbl val="0"/>
      </c:catAx>
      <c:valAx>
        <c:axId val="235449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t-EE"/>
          </a:p>
        </c:txPr>
        <c:crossAx val="23545465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[Better Excel (Current fields) (SRSS).xlsx]Sheet1!PivotTable1</c:name>
    <c:fmtId val="-1"/>
  </c:pivotSource>
  <c:chart>
    <c:autoTitleDeleted val="1"/>
    <c:pivotFmts>
      <c:pivotFmt>
        <c:idx val="0"/>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t-EE"/>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t-EE"/>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t-EE"/>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Sheet1!$B$3</c:f>
              <c:strCache>
                <c:ptCount val="1"/>
                <c:pt idx="0">
                  <c:v>Total</c:v>
                </c:pt>
              </c:strCache>
            </c:strRef>
          </c:tx>
          <c:spPr>
            <a:solidFill>
              <a:schemeClr val="accent2">
                <a:lumMod val="75000"/>
              </a:schemeClr>
            </a:solidFill>
            <a:ln w="9525" cap="flat" cmpd="sng" algn="ctr">
              <a:solidFill>
                <a:schemeClr val="accent2">
                  <a:lumMod val="7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t-E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Sheet1!$A$4:$A$30</c:f>
              <c:strCache>
                <c:ptCount val="26"/>
                <c:pt idx="0">
                  <c:v>AT</c:v>
                </c:pt>
                <c:pt idx="1">
                  <c:v>BE</c:v>
                </c:pt>
                <c:pt idx="2">
                  <c:v>BG</c:v>
                </c:pt>
                <c:pt idx="3">
                  <c:v>HR</c:v>
                </c:pt>
                <c:pt idx="4">
                  <c:v>CY</c:v>
                </c:pt>
                <c:pt idx="5">
                  <c:v>CZ</c:v>
                </c:pt>
                <c:pt idx="6">
                  <c:v>EE</c:v>
                </c:pt>
                <c:pt idx="7">
                  <c:v>FI</c:v>
                </c:pt>
                <c:pt idx="8">
                  <c:v>FR</c:v>
                </c:pt>
                <c:pt idx="9">
                  <c:v>DE</c:v>
                </c:pt>
                <c:pt idx="10">
                  <c:v>EL</c:v>
                </c:pt>
                <c:pt idx="11">
                  <c:v>HU</c:v>
                </c:pt>
                <c:pt idx="12">
                  <c:v>IE</c:v>
                </c:pt>
                <c:pt idx="13">
                  <c:v>IT</c:v>
                </c:pt>
                <c:pt idx="14">
                  <c:v>LV</c:v>
                </c:pt>
                <c:pt idx="15">
                  <c:v>LT</c:v>
                </c:pt>
                <c:pt idx="16">
                  <c:v>LU</c:v>
                </c:pt>
                <c:pt idx="17">
                  <c:v>MT</c:v>
                </c:pt>
                <c:pt idx="18">
                  <c:v>NL</c:v>
                </c:pt>
                <c:pt idx="19">
                  <c:v>PL</c:v>
                </c:pt>
                <c:pt idx="20">
                  <c:v>PT</c:v>
                </c:pt>
                <c:pt idx="21">
                  <c:v>RO</c:v>
                </c:pt>
                <c:pt idx="22">
                  <c:v>SK</c:v>
                </c:pt>
                <c:pt idx="23">
                  <c:v>SI</c:v>
                </c:pt>
                <c:pt idx="24">
                  <c:v>ES</c:v>
                </c:pt>
                <c:pt idx="25">
                  <c:v>SE</c:v>
                </c:pt>
              </c:strCache>
            </c:strRef>
          </c:cat>
          <c:val>
            <c:numRef>
              <c:f>Sheet1!$B$4:$B$30</c:f>
              <c:numCache>
                <c:formatCode>General</c:formatCode>
                <c:ptCount val="26"/>
                <c:pt idx="0">
                  <c:v>11</c:v>
                </c:pt>
                <c:pt idx="1">
                  <c:v>22</c:v>
                </c:pt>
                <c:pt idx="2">
                  <c:v>22</c:v>
                </c:pt>
                <c:pt idx="3">
                  <c:v>48</c:v>
                </c:pt>
                <c:pt idx="4">
                  <c:v>32</c:v>
                </c:pt>
                <c:pt idx="5">
                  <c:v>27</c:v>
                </c:pt>
                <c:pt idx="6">
                  <c:v>17</c:v>
                </c:pt>
                <c:pt idx="7">
                  <c:v>4</c:v>
                </c:pt>
                <c:pt idx="8">
                  <c:v>8</c:v>
                </c:pt>
                <c:pt idx="9">
                  <c:v>3</c:v>
                </c:pt>
                <c:pt idx="10">
                  <c:v>31</c:v>
                </c:pt>
                <c:pt idx="11">
                  <c:v>10</c:v>
                </c:pt>
                <c:pt idx="12">
                  <c:v>15</c:v>
                </c:pt>
                <c:pt idx="13">
                  <c:v>36</c:v>
                </c:pt>
                <c:pt idx="14">
                  <c:v>31</c:v>
                </c:pt>
                <c:pt idx="15">
                  <c:v>37</c:v>
                </c:pt>
                <c:pt idx="16">
                  <c:v>3</c:v>
                </c:pt>
                <c:pt idx="17">
                  <c:v>30</c:v>
                </c:pt>
                <c:pt idx="18">
                  <c:v>3</c:v>
                </c:pt>
                <c:pt idx="19">
                  <c:v>34</c:v>
                </c:pt>
                <c:pt idx="20">
                  <c:v>20</c:v>
                </c:pt>
                <c:pt idx="21">
                  <c:v>41</c:v>
                </c:pt>
                <c:pt idx="22">
                  <c:v>26</c:v>
                </c:pt>
                <c:pt idx="23">
                  <c:v>32</c:v>
                </c:pt>
                <c:pt idx="24">
                  <c:v>22</c:v>
                </c:pt>
                <c:pt idx="25">
                  <c:v>3</c:v>
                </c:pt>
              </c:numCache>
            </c:numRef>
          </c:val>
          <c:extLst xmlns:c16r2="http://schemas.microsoft.com/office/drawing/2015/06/chart">
            <c:ext xmlns:c16="http://schemas.microsoft.com/office/drawing/2014/chart" uri="{C3380CC4-5D6E-409C-BE32-E72D297353CC}">
              <c16:uniqueId val="{00000000-8D42-49A1-889A-48E2229E8B88}"/>
            </c:ext>
          </c:extLst>
        </c:ser>
        <c:dLbls>
          <c:showLegendKey val="0"/>
          <c:showVal val="0"/>
          <c:showCatName val="0"/>
          <c:showSerName val="0"/>
          <c:showPercent val="0"/>
          <c:showBubbleSize val="0"/>
        </c:dLbls>
        <c:gapWidth val="100"/>
        <c:overlap val="-24"/>
        <c:axId val="396959424"/>
        <c:axId val="396954720"/>
      </c:barChart>
      <c:catAx>
        <c:axId val="39695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t-EE"/>
          </a:p>
        </c:txPr>
        <c:crossAx val="396954720"/>
        <c:crosses val="autoZero"/>
        <c:auto val="1"/>
        <c:lblAlgn val="ctr"/>
        <c:lblOffset val="100"/>
        <c:noMultiLvlLbl val="0"/>
      </c:catAx>
      <c:valAx>
        <c:axId val="396954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t-EE"/>
          </a:p>
        </c:txPr>
        <c:crossAx val="396959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solidFill>
                <a:srgbClr val="FFFFFF"/>
              </a:solidFill>
            </a:ln>
          </c:spPr>
          <c:dPt>
            <c:idx val="0"/>
            <c:bubble3D val="0"/>
            <c:spPr>
              <a:solidFill>
                <a:schemeClr val="accent1"/>
              </a:solidFill>
              <a:ln>
                <a:solidFill>
                  <a:srgbClr val="FFFFFF"/>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949-46E7-807E-572990C20141}"/>
              </c:ext>
            </c:extLst>
          </c:dPt>
          <c:dPt>
            <c:idx val="1"/>
            <c:bubble3D val="0"/>
            <c:spPr>
              <a:solidFill>
                <a:schemeClr val="accent2"/>
              </a:solidFill>
              <a:ln>
                <a:solidFill>
                  <a:srgbClr val="FFFFFF"/>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949-46E7-807E-572990C20141}"/>
              </c:ext>
            </c:extLst>
          </c:dPt>
          <c:dPt>
            <c:idx val="2"/>
            <c:bubble3D val="0"/>
            <c:spPr>
              <a:solidFill>
                <a:schemeClr val="accent3"/>
              </a:solidFill>
              <a:ln>
                <a:solidFill>
                  <a:srgbClr val="FFFFFF"/>
                </a:solid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949-46E7-807E-572990C2014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Verdana" panose="020B0604030504040204" pitchFamily="34" charset="0"/>
                    <a:ea typeface="Verdana" panose="020B0604030504040204" pitchFamily="34" charset="0"/>
                    <a:cs typeface="Verdana" panose="020B0604030504040204" pitchFamily="34" charset="0"/>
                  </a:defRPr>
                </a:pPr>
                <a:endParaRPr lang="et-E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Sheet1!$E$14:$E$16</c:f>
              <c:strCache>
                <c:ptCount val="3"/>
                <c:pt idx="0">
                  <c:v>Economic governance</c:v>
                </c:pt>
                <c:pt idx="1">
                  <c:v>Union priorities and Union law</c:v>
                </c:pt>
                <c:pt idx="2">
                  <c:v>Member States' own reforms</c:v>
                </c:pt>
              </c:strCache>
            </c:strRef>
          </c:cat>
          <c:val>
            <c:numRef>
              <c:f>Sheet1!$F$14:$F$16</c:f>
              <c:numCache>
                <c:formatCode>0%</c:formatCode>
                <c:ptCount val="3"/>
                <c:pt idx="0">
                  <c:v>0.61</c:v>
                </c:pt>
                <c:pt idx="1">
                  <c:v>0.3</c:v>
                </c:pt>
                <c:pt idx="2">
                  <c:v>0.09</c:v>
                </c:pt>
              </c:numCache>
            </c:numRef>
          </c:val>
          <c:extLst xmlns:c16r2="http://schemas.microsoft.com/office/drawing/2015/06/chart">
            <c:ext xmlns:c16="http://schemas.microsoft.com/office/drawing/2014/chart" uri="{C3380CC4-5D6E-409C-BE32-E72D297353CC}">
              <c16:uniqueId val="{00000006-C949-46E7-807E-572990C2014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166666666666672"/>
          <c:y val="0.18371573344998543"/>
          <c:w val="0.34166666666666667"/>
          <c:h val="0.66034631087780682"/>
        </c:manualLayout>
      </c:layout>
      <c:overlay val="0"/>
      <c:spPr>
        <a:solidFill>
          <a:sysClr val="window" lastClr="FFFFFF"/>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t-EE"/>
        </a:p>
      </c:txPr>
    </c:legend>
    <c:plotVisOnly val="1"/>
    <c:dispBlanksAs val="gap"/>
    <c:showDLblsOverMax val="0"/>
  </c:chart>
  <c:spPr>
    <a:solidFill>
      <a:sysClr val="window" lastClr="FFFFFF"/>
    </a:solidFill>
    <a:ln w="9525" cap="flat" cmpd="sng" algn="ctr">
      <a:solidFill>
        <a:srgbClr val="FFFFFF"/>
      </a:solidFill>
      <a:round/>
    </a:ln>
    <a:effectLst/>
  </c:spPr>
  <c:txPr>
    <a:bodyPr/>
    <a:lstStyle/>
    <a:p>
      <a:pPr>
        <a:defRPr/>
      </a:pPr>
      <a:endParaRPr lang="et-E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46F-40A4-81AA-AFAB993AE37A}"/>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46F-40A4-81AA-AFAB993AE37A}"/>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46F-40A4-81AA-AFAB993AE37A}"/>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C46F-40A4-81AA-AFAB993AE37A}"/>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C46F-40A4-81AA-AFAB993AE37A}"/>
              </c:ext>
            </c:extLst>
          </c:dPt>
          <c:dLbls>
            <c:dLbl>
              <c:idx val="0"/>
              <c:tx>
                <c:rich>
                  <a:bodyPr/>
                  <a:lstStyle/>
                  <a:p>
                    <a:r>
                      <a:rPr lang="en-US"/>
                      <a:t>14%</a:t>
                    </a:r>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C46F-40A4-81AA-AFAB993AE37A}"/>
                </c:ext>
                <c:ext xmlns:c15="http://schemas.microsoft.com/office/drawing/2012/chart" uri="{CE6537A1-D6FC-4f65-9D91-7224C49458BB}"/>
              </c:extLst>
            </c:dLbl>
            <c:dLbl>
              <c:idx val="3"/>
              <c:tx>
                <c:rich>
                  <a:bodyPr/>
                  <a:lstStyle/>
                  <a:p>
                    <a:r>
                      <a:rPr lang="en-US"/>
                      <a:t>26%</a:t>
                    </a:r>
                  </a:p>
                </c:rich>
              </c:tx>
              <c:dLblPos val="ct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C46F-40A4-81AA-AFAB993AE37A}"/>
                </c:ext>
                <c:ext xmlns:c15="http://schemas.microsoft.com/office/drawing/2012/chart" uri="{CE6537A1-D6FC-4f65-9D91-7224C49458BB}"/>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Verdana" panose="020B0604030504040204" pitchFamily="34" charset="0"/>
                    <a:ea typeface="Verdana" panose="020B0604030504040204" pitchFamily="34" charset="0"/>
                    <a:cs typeface="Verdana" panose="020B0604030504040204" pitchFamily="34" charset="0"/>
                  </a:defRPr>
                </a:pPr>
                <a:endParaRPr lang="et-E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Sheet1!$A$49:$A$53</c:f>
              <c:strCache>
                <c:ptCount val="5"/>
                <c:pt idx="0">
                  <c:v>Financial Sector and Access to Finance</c:v>
                </c:pt>
                <c:pt idx="1">
                  <c:v>Governance and Public Administration</c:v>
                </c:pt>
                <c:pt idx="2">
                  <c:v>Growth and Business Environment</c:v>
                </c:pt>
                <c:pt idx="3">
                  <c:v>Labour Market, Education, Health and Social Services</c:v>
                </c:pt>
                <c:pt idx="4">
                  <c:v>Revenue Administration and Public Financial Management</c:v>
                </c:pt>
              </c:strCache>
            </c:strRef>
          </c:cat>
          <c:val>
            <c:numRef>
              <c:f>Sheet1!$B$49:$B$53</c:f>
              <c:numCache>
                <c:formatCode>0.0%</c:formatCode>
                <c:ptCount val="5"/>
                <c:pt idx="0">
                  <c:v>0.14612676056338028</c:v>
                </c:pt>
                <c:pt idx="1">
                  <c:v>0.17077464788732394</c:v>
                </c:pt>
                <c:pt idx="2">
                  <c:v>0.24647887323943662</c:v>
                </c:pt>
                <c:pt idx="3">
                  <c:v>0.25528169014084506</c:v>
                </c:pt>
                <c:pt idx="4">
                  <c:v>0.18133802816901409</c:v>
                </c:pt>
              </c:numCache>
            </c:numRef>
          </c:val>
          <c:extLst xmlns:c16r2="http://schemas.microsoft.com/office/drawing/2015/06/chart">
            <c:ext xmlns:c16="http://schemas.microsoft.com/office/drawing/2014/chart" uri="{C3380CC4-5D6E-409C-BE32-E72D297353CC}">
              <c16:uniqueId val="{0000000A-C46F-40A4-81AA-AFAB993AE37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ysClr val="window" lastClr="FFFFFF"/>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t-EE"/>
        </a:p>
      </c:txPr>
    </c:legend>
    <c:plotVisOnly val="1"/>
    <c:dispBlanksAs val="gap"/>
    <c:showDLblsOverMax val="0"/>
  </c:chart>
  <c:spPr>
    <a:solidFill>
      <a:sysClr val="window" lastClr="FFFFFF"/>
    </a:solidFill>
    <a:ln w="9525" cap="flat" cmpd="sng" algn="ctr">
      <a:solidFill>
        <a:srgbClr val="FFFFFF"/>
      </a:solidFill>
      <a:round/>
    </a:ln>
    <a:effectLst/>
  </c:spPr>
  <c:txPr>
    <a:bodyPr/>
    <a:lstStyle/>
    <a:p>
      <a:pPr>
        <a:defRPr/>
      </a:pPr>
      <a:endParaRPr lang="et-E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8BD68-FE1B-40B3-8F2F-69E617FD5BD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30E84E6-5086-4C07-8A21-0823BB84405A}">
      <dgm:prSet phldrT="[Text]" custT="1"/>
      <dgm:spPr>
        <a:solidFill>
          <a:schemeClr val="accent2">
            <a:lumMod val="75000"/>
          </a:schemeClr>
        </a:solidFill>
        <a:ln>
          <a:solidFill>
            <a:srgbClr val="0070C0"/>
          </a:solidFill>
        </a:ln>
        <a:scene3d>
          <a:camera prst="orthographicFront"/>
          <a:lightRig rig="threePt" dir="t"/>
        </a:scene3d>
        <a:sp3d>
          <a:bevelT w="101600" prst="riblet"/>
        </a:sp3d>
      </dgm:spPr>
      <dgm:t>
        <a:bodyPr/>
        <a:lstStyle/>
        <a:p>
          <a:r>
            <a:rPr lang="en-US" sz="1200" b="1" dirty="0" smtClean="0">
              <a:solidFill>
                <a:prstClr val="white"/>
              </a:solidFill>
              <a:latin typeface="Verdana"/>
              <a:ea typeface="Verdana" panose="020B0604030504040204" pitchFamily="34" charset="0"/>
              <a:cs typeface="Verdana" panose="020B0604030504040204" pitchFamily="34" charset="0"/>
            </a:rPr>
            <a:t>Governance and public administration</a:t>
          </a:r>
          <a:endParaRPr lang="en-US" sz="1200" b="1" dirty="0"/>
        </a:p>
      </dgm:t>
    </dgm:pt>
    <dgm:pt modelId="{FE652127-82E9-4796-BC0A-49DC6B0F531C}" type="parTrans" cxnId="{4F3BCE92-7F63-4855-9EC0-DB69C3C94109}">
      <dgm:prSet/>
      <dgm:spPr/>
      <dgm:t>
        <a:bodyPr/>
        <a:lstStyle/>
        <a:p>
          <a:endParaRPr lang="en-US"/>
        </a:p>
      </dgm:t>
    </dgm:pt>
    <dgm:pt modelId="{F5C4B6BB-6C92-4005-B277-E0A5DECE5379}" type="sibTrans" cxnId="{4F3BCE92-7F63-4855-9EC0-DB69C3C94109}">
      <dgm:prSet/>
      <dgm:spPr/>
      <dgm:t>
        <a:bodyPr/>
        <a:lstStyle/>
        <a:p>
          <a:endParaRPr lang="en-US"/>
        </a:p>
      </dgm:t>
    </dgm:pt>
    <dgm:pt modelId="{5968F0BC-7E6B-4723-BC72-062857579C5B}">
      <dgm:prSet phldrT="[Tex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dirty="0" smtClean="0">
              <a:solidFill>
                <a:schemeClr val="tx1"/>
              </a:solidFill>
              <a:latin typeface="Verdana"/>
              <a:ea typeface="Verdana" panose="020B0604030504040204" pitchFamily="34" charset="0"/>
              <a:cs typeface="Verdana" panose="020B0604030504040204" pitchFamily="34" charset="0"/>
            </a:rPr>
            <a:t>Governance</a:t>
          </a:r>
          <a:endParaRPr lang="en-US" dirty="0">
            <a:solidFill>
              <a:schemeClr val="tx1"/>
            </a:solidFill>
          </a:endParaRPr>
        </a:p>
      </dgm:t>
    </dgm:pt>
    <dgm:pt modelId="{AD787AE2-4702-4E8A-A2FB-878631EE1312}" type="parTrans" cxnId="{C26E0756-9EEB-46FB-A124-2AAF37E1EF40}">
      <dgm:prSet/>
      <dgm:spPr/>
      <dgm:t>
        <a:bodyPr/>
        <a:lstStyle/>
        <a:p>
          <a:endParaRPr lang="en-US"/>
        </a:p>
      </dgm:t>
    </dgm:pt>
    <dgm:pt modelId="{94619E36-22FC-4EB5-AAB7-E143ECECC843}" type="sibTrans" cxnId="{C26E0756-9EEB-46FB-A124-2AAF37E1EF40}">
      <dgm:prSet/>
      <dgm:spPr/>
      <dgm:t>
        <a:bodyPr/>
        <a:lstStyle/>
        <a:p>
          <a:endParaRPr lang="en-US"/>
        </a:p>
      </dgm:t>
    </dgm:pt>
    <dgm:pt modelId="{98E7C790-877A-4C44-8DB2-F13A15AEF537}">
      <dgm:prSet phldrT="[Text]" custT="1"/>
      <dgm:spPr>
        <a:solidFill>
          <a:schemeClr val="accent2">
            <a:lumMod val="75000"/>
          </a:schemeClr>
        </a:solidFill>
        <a:ln>
          <a:solidFill>
            <a:srgbClr val="0070C0"/>
          </a:solidFill>
        </a:ln>
        <a:scene3d>
          <a:camera prst="orthographicFront"/>
          <a:lightRig rig="threePt" dir="t"/>
        </a:scene3d>
        <a:sp3d>
          <a:bevelT w="101600" prst="riblet"/>
        </a:sp3d>
      </dgm:spPr>
      <dgm:t>
        <a:bodyPr/>
        <a:lstStyle/>
        <a:p>
          <a:r>
            <a:rPr lang="en-GB" sz="1200" b="1" smtClean="0">
              <a:solidFill>
                <a:prstClr val="white"/>
              </a:solidFill>
              <a:latin typeface="Verdana"/>
              <a:ea typeface="Verdana" panose="020B0604030504040204" pitchFamily="34" charset="0"/>
              <a:cs typeface="Verdana" panose="020B0604030504040204" pitchFamily="34" charset="0"/>
            </a:rPr>
            <a:t>Revenue administration, public financial management</a:t>
          </a:r>
          <a:endParaRPr lang="en-US" sz="1200" b="1" dirty="0">
            <a:solidFill>
              <a:prstClr val="white"/>
            </a:solidFill>
            <a:latin typeface="Verdana"/>
            <a:ea typeface="Verdana" panose="020B0604030504040204" pitchFamily="34" charset="0"/>
            <a:cs typeface="Verdana" panose="020B0604030504040204" pitchFamily="34" charset="0"/>
          </a:endParaRPr>
        </a:p>
      </dgm:t>
    </dgm:pt>
    <dgm:pt modelId="{A486CDC3-91F9-4E55-B80D-397DDB0D06FF}" type="parTrans" cxnId="{84303F75-4E41-42EB-81FB-E40B344E869F}">
      <dgm:prSet/>
      <dgm:spPr/>
      <dgm:t>
        <a:bodyPr/>
        <a:lstStyle/>
        <a:p>
          <a:endParaRPr lang="en-US"/>
        </a:p>
      </dgm:t>
    </dgm:pt>
    <dgm:pt modelId="{DB5F94E0-AC01-4E47-A032-1BDA84550D65}" type="sibTrans" cxnId="{84303F75-4E41-42EB-81FB-E40B344E869F}">
      <dgm:prSet/>
      <dgm:spPr/>
      <dgm:t>
        <a:bodyPr/>
        <a:lstStyle/>
        <a:p>
          <a:endParaRPr lang="en-US"/>
        </a:p>
      </dgm:t>
    </dgm:pt>
    <dgm:pt modelId="{CC635F52-D3D6-4FF0-AFC7-B69D98E4745A}">
      <dgm:prSet phldrT="[Tex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dirty="0" smtClean="0"/>
            <a:t>Tax administration efficiency</a:t>
          </a:r>
          <a:endParaRPr lang="en-US" dirty="0">
            <a:solidFill>
              <a:schemeClr val="tx1"/>
            </a:solidFill>
          </a:endParaRPr>
        </a:p>
      </dgm:t>
    </dgm:pt>
    <dgm:pt modelId="{05243352-B568-49B5-9754-5B8AC4A94BAD}" type="parTrans" cxnId="{7369F5F1-46B2-4ACF-A137-2C0605BDF75D}">
      <dgm:prSet/>
      <dgm:spPr/>
      <dgm:t>
        <a:bodyPr/>
        <a:lstStyle/>
        <a:p>
          <a:endParaRPr lang="en-US"/>
        </a:p>
      </dgm:t>
    </dgm:pt>
    <dgm:pt modelId="{5C08C3A9-0F8E-4854-893D-18D276A32BDC}" type="sibTrans" cxnId="{7369F5F1-46B2-4ACF-A137-2C0605BDF75D}">
      <dgm:prSet/>
      <dgm:spPr/>
      <dgm:t>
        <a:bodyPr/>
        <a:lstStyle/>
        <a:p>
          <a:endParaRPr lang="en-US"/>
        </a:p>
      </dgm:t>
    </dgm:pt>
    <dgm:pt modelId="{B8A5B9A9-4A7C-4234-B93E-94146134502E}">
      <dgm:prSet phldrT="[Text]" custT="1"/>
      <dgm:spPr>
        <a:solidFill>
          <a:schemeClr val="accent2">
            <a:lumMod val="75000"/>
          </a:schemeClr>
        </a:solidFill>
        <a:ln>
          <a:solidFill>
            <a:srgbClr val="0070C0"/>
          </a:solidFill>
        </a:ln>
        <a:scene3d>
          <a:camera prst="orthographicFront"/>
          <a:lightRig rig="threePt" dir="t"/>
        </a:scene3d>
        <a:sp3d>
          <a:bevelT w="101600" prst="riblet"/>
        </a:sp3d>
      </dgm:spPr>
      <dgm:t>
        <a:bodyPr/>
        <a:lstStyle/>
        <a:p>
          <a:r>
            <a:rPr lang="en-US" sz="1200" b="1" smtClean="0">
              <a:solidFill>
                <a:prstClr val="white"/>
              </a:solidFill>
              <a:latin typeface="Verdana"/>
              <a:ea typeface="Verdana" panose="020B0604030504040204" pitchFamily="34" charset="0"/>
              <a:cs typeface="Verdana" panose="020B0604030504040204" pitchFamily="34" charset="0"/>
            </a:rPr>
            <a:t>Growth and business environment</a:t>
          </a:r>
          <a:endParaRPr lang="en-US" sz="1200" b="1" dirty="0">
            <a:solidFill>
              <a:prstClr val="white"/>
            </a:solidFill>
            <a:latin typeface="Verdana"/>
            <a:ea typeface="Verdana" panose="020B0604030504040204" pitchFamily="34" charset="0"/>
            <a:cs typeface="Verdana" panose="020B0604030504040204" pitchFamily="34" charset="0"/>
          </a:endParaRPr>
        </a:p>
      </dgm:t>
    </dgm:pt>
    <dgm:pt modelId="{6DCCD114-2A7D-4023-90DA-D2B03271029D}" type="parTrans" cxnId="{981B2945-BEB1-4DA8-997C-9DBB5EFBCDFC}">
      <dgm:prSet/>
      <dgm:spPr/>
      <dgm:t>
        <a:bodyPr/>
        <a:lstStyle/>
        <a:p>
          <a:endParaRPr lang="en-US"/>
        </a:p>
      </dgm:t>
    </dgm:pt>
    <dgm:pt modelId="{1C74DAC3-1AB9-4434-8AF7-9DFA9B468AB9}" type="sibTrans" cxnId="{981B2945-BEB1-4DA8-997C-9DBB5EFBCDFC}">
      <dgm:prSet/>
      <dgm:spPr/>
      <dgm:t>
        <a:bodyPr/>
        <a:lstStyle/>
        <a:p>
          <a:endParaRPr lang="en-US"/>
        </a:p>
      </dgm:t>
    </dgm:pt>
    <dgm:pt modelId="{E7318733-AF2D-436F-A7F2-6B02438F6D05}">
      <dgm:prSet phldrT="[Tex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smtClean="0">
              <a:solidFill>
                <a:schemeClr val="tx1"/>
              </a:solidFill>
              <a:latin typeface="Verdana"/>
              <a:ea typeface="Verdana" panose="020B0604030504040204" pitchFamily="34" charset="0"/>
              <a:cs typeface="Verdana" panose="020B0604030504040204" pitchFamily="34" charset="0"/>
            </a:rPr>
            <a:t>Foreign investment &amp; trade policy</a:t>
          </a:r>
          <a:endParaRPr lang="en-US" dirty="0">
            <a:solidFill>
              <a:schemeClr val="tx1"/>
            </a:solidFill>
          </a:endParaRPr>
        </a:p>
      </dgm:t>
    </dgm:pt>
    <dgm:pt modelId="{EA7F594E-28E4-4B56-91E7-5585154283F9}" type="parTrans" cxnId="{90EA3EB7-7B16-48E6-B20A-11DD47DDA0CA}">
      <dgm:prSet/>
      <dgm:spPr/>
      <dgm:t>
        <a:bodyPr/>
        <a:lstStyle/>
        <a:p>
          <a:endParaRPr lang="en-US"/>
        </a:p>
      </dgm:t>
    </dgm:pt>
    <dgm:pt modelId="{DCD7D5A4-F1A1-410A-ADCD-12054021E235}" type="sibTrans" cxnId="{90EA3EB7-7B16-48E6-B20A-11DD47DDA0CA}">
      <dgm:prSet/>
      <dgm:spPr/>
      <dgm:t>
        <a:bodyPr/>
        <a:lstStyle/>
        <a:p>
          <a:endParaRPr lang="en-US"/>
        </a:p>
      </dgm:t>
    </dgm:pt>
    <dgm:pt modelId="{ACCF17DA-4004-43B5-AC61-774C75957563}">
      <dgm:prSet phldrT="[Text]" custT="1"/>
      <dgm:spPr>
        <a:solidFill>
          <a:schemeClr val="accent2">
            <a:lumMod val="75000"/>
          </a:schemeClr>
        </a:solidFill>
        <a:ln>
          <a:solidFill>
            <a:srgbClr val="0070C0"/>
          </a:solidFill>
        </a:ln>
        <a:scene3d>
          <a:camera prst="orthographicFront"/>
          <a:lightRig rig="threePt" dir="t"/>
        </a:scene3d>
        <a:sp3d>
          <a:bevelT w="101600" prst="riblet"/>
        </a:sp3d>
      </dgm:spPr>
      <dgm:t>
        <a:bodyPr/>
        <a:lstStyle/>
        <a:p>
          <a:r>
            <a:rPr lang="en-GB" sz="1200" b="1" smtClean="0">
              <a:solidFill>
                <a:prstClr val="white"/>
              </a:solidFill>
              <a:latin typeface="Verdana"/>
              <a:ea typeface="Verdana" panose="020B0604030504040204" pitchFamily="34" charset="0"/>
              <a:cs typeface="Verdana" panose="020B0604030504040204" pitchFamily="34" charset="0"/>
            </a:rPr>
            <a:t>Labour market, education, health and social services</a:t>
          </a:r>
          <a:endParaRPr lang="en-US" sz="1200" b="1" dirty="0">
            <a:solidFill>
              <a:prstClr val="white"/>
            </a:solidFill>
            <a:latin typeface="Verdana"/>
            <a:ea typeface="Verdana" panose="020B0604030504040204" pitchFamily="34" charset="0"/>
            <a:cs typeface="Verdana" panose="020B0604030504040204" pitchFamily="34" charset="0"/>
          </a:endParaRPr>
        </a:p>
      </dgm:t>
    </dgm:pt>
    <dgm:pt modelId="{2F523439-CC09-4DD7-862D-EE6084EF86C8}" type="parTrans" cxnId="{507EF695-50DE-4B36-886A-4FF4836163A8}">
      <dgm:prSet/>
      <dgm:spPr/>
      <dgm:t>
        <a:bodyPr/>
        <a:lstStyle/>
        <a:p>
          <a:endParaRPr lang="en-US"/>
        </a:p>
      </dgm:t>
    </dgm:pt>
    <dgm:pt modelId="{44693841-DDFB-4F97-AF09-FD0A9695B552}" type="sibTrans" cxnId="{507EF695-50DE-4B36-886A-4FF4836163A8}">
      <dgm:prSet/>
      <dgm:spPr/>
      <dgm:t>
        <a:bodyPr/>
        <a:lstStyle/>
        <a:p>
          <a:endParaRPr lang="en-US"/>
        </a:p>
      </dgm:t>
    </dgm:pt>
    <dgm:pt modelId="{326FA77B-7ADA-44E1-BB94-9919DFD0AE8C}">
      <dgm:prSet phldrT="[Text]" custT="1"/>
      <dgm:spPr>
        <a:solidFill>
          <a:schemeClr val="accent2">
            <a:lumMod val="75000"/>
          </a:schemeClr>
        </a:solidFill>
        <a:ln>
          <a:solidFill>
            <a:srgbClr val="0070C0"/>
          </a:solidFill>
        </a:ln>
        <a:scene3d>
          <a:camera prst="orthographicFront"/>
          <a:lightRig rig="threePt" dir="t"/>
        </a:scene3d>
        <a:sp3d>
          <a:bevelT w="101600" prst="riblet"/>
        </a:sp3d>
      </dgm:spPr>
      <dgm:t>
        <a:bodyPr/>
        <a:lstStyle/>
        <a:p>
          <a:r>
            <a:rPr lang="en-US" sz="1200" b="1" smtClean="0">
              <a:solidFill>
                <a:prstClr val="white"/>
              </a:solidFill>
              <a:latin typeface="Verdana"/>
              <a:ea typeface="Verdana" panose="020B0604030504040204" pitchFamily="34" charset="0"/>
              <a:cs typeface="Verdana" panose="020B0604030504040204" pitchFamily="34" charset="0"/>
            </a:rPr>
            <a:t>Financial sector and access to finance</a:t>
          </a:r>
          <a:endParaRPr lang="en-US" sz="1200" b="1" dirty="0">
            <a:solidFill>
              <a:prstClr val="white"/>
            </a:solidFill>
            <a:latin typeface="Verdana"/>
            <a:ea typeface="Verdana" panose="020B0604030504040204" pitchFamily="34" charset="0"/>
            <a:cs typeface="Verdana" panose="020B0604030504040204" pitchFamily="34" charset="0"/>
          </a:endParaRPr>
        </a:p>
      </dgm:t>
    </dgm:pt>
    <dgm:pt modelId="{B695131A-5EFD-4FA1-A3CF-3E2FFFEB78AB}" type="parTrans" cxnId="{72C1907C-41D6-4DF1-938C-0E9BD25DA686}">
      <dgm:prSet/>
      <dgm:spPr/>
      <dgm:t>
        <a:bodyPr/>
        <a:lstStyle/>
        <a:p>
          <a:endParaRPr lang="en-US"/>
        </a:p>
      </dgm:t>
    </dgm:pt>
    <dgm:pt modelId="{0892029D-99E7-449C-B726-2B36E633F5A2}" type="sibTrans" cxnId="{72C1907C-41D6-4DF1-938C-0E9BD25DA686}">
      <dgm:prSet/>
      <dgm:spPr/>
      <dgm:t>
        <a:bodyPr/>
        <a:lstStyle/>
        <a:p>
          <a:endParaRPr lang="en-US"/>
        </a:p>
      </dgm:t>
    </dgm:pt>
    <dgm:pt modelId="{10D484FB-C922-4C36-9A50-B86B01F70298}">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smtClean="0">
              <a:solidFill>
                <a:schemeClr val="tx1"/>
              </a:solidFill>
              <a:latin typeface="Verdana"/>
              <a:ea typeface="Verdana" panose="020B0604030504040204" pitchFamily="34" charset="0"/>
              <a:cs typeface="Verdana" panose="020B0604030504040204" pitchFamily="34" charset="0"/>
            </a:rPr>
            <a:t>Central &amp; local administration</a:t>
          </a:r>
          <a:endParaRPr lang="en-GB" b="0" dirty="0" smtClean="0">
            <a:solidFill>
              <a:schemeClr val="tx1"/>
            </a:solidFill>
            <a:latin typeface="Verdana"/>
            <a:ea typeface="Verdana" panose="020B0604030504040204" pitchFamily="34" charset="0"/>
            <a:cs typeface="Verdana" panose="020B0604030504040204" pitchFamily="34" charset="0"/>
          </a:endParaRPr>
        </a:p>
      </dgm:t>
    </dgm:pt>
    <dgm:pt modelId="{C52644BE-A664-4895-AC59-843FC3A5A764}" type="parTrans" cxnId="{EBC470FB-6537-4847-AA01-2FB6E0CC2ECD}">
      <dgm:prSet/>
      <dgm:spPr/>
      <dgm:t>
        <a:bodyPr/>
        <a:lstStyle/>
        <a:p>
          <a:endParaRPr lang="en-US"/>
        </a:p>
      </dgm:t>
    </dgm:pt>
    <dgm:pt modelId="{4D954D9A-71B0-4D20-834D-E266B41FC921}" type="sibTrans" cxnId="{EBC470FB-6537-4847-AA01-2FB6E0CC2ECD}">
      <dgm:prSet/>
      <dgm:spPr/>
      <dgm:t>
        <a:bodyPr/>
        <a:lstStyle/>
        <a:p>
          <a:endParaRPr lang="en-US"/>
        </a:p>
      </dgm:t>
    </dgm:pt>
    <dgm:pt modelId="{559BA7D6-5E58-4FCB-A2DE-5B3887E0351B}">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smtClean="0">
              <a:solidFill>
                <a:schemeClr val="tx1"/>
              </a:solidFill>
              <a:latin typeface="Verdana"/>
              <a:ea typeface="Verdana" panose="020B0604030504040204" pitchFamily="34" charset="0"/>
              <a:cs typeface="Verdana" panose="020B0604030504040204" pitchFamily="34" charset="0"/>
            </a:rPr>
            <a:t>e-Government</a:t>
          </a:r>
          <a:endParaRPr lang="en-GB" b="0" dirty="0" smtClean="0">
            <a:solidFill>
              <a:schemeClr val="tx1"/>
            </a:solidFill>
            <a:latin typeface="Verdana"/>
            <a:ea typeface="Verdana" panose="020B0604030504040204" pitchFamily="34" charset="0"/>
            <a:cs typeface="Verdana" panose="020B0604030504040204" pitchFamily="34" charset="0"/>
          </a:endParaRPr>
        </a:p>
      </dgm:t>
    </dgm:pt>
    <dgm:pt modelId="{8C8D264B-3A86-40C6-AEE0-0CC7F1A33C8F}" type="parTrans" cxnId="{F311DAF5-06AF-4DA1-A485-F71A335C7F8F}">
      <dgm:prSet/>
      <dgm:spPr/>
      <dgm:t>
        <a:bodyPr/>
        <a:lstStyle/>
        <a:p>
          <a:endParaRPr lang="en-US"/>
        </a:p>
      </dgm:t>
    </dgm:pt>
    <dgm:pt modelId="{8AAD8A36-2015-4480-A6AC-78B7FB27D590}" type="sibTrans" cxnId="{F311DAF5-06AF-4DA1-A485-F71A335C7F8F}">
      <dgm:prSet/>
      <dgm:spPr/>
      <dgm:t>
        <a:bodyPr/>
        <a:lstStyle/>
        <a:p>
          <a:endParaRPr lang="en-US"/>
        </a:p>
      </dgm:t>
    </dgm:pt>
    <dgm:pt modelId="{0B39C346-1B16-42EB-BFA7-53667F42C765}">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smtClean="0">
              <a:solidFill>
                <a:schemeClr val="tx1"/>
              </a:solidFill>
              <a:latin typeface="Verdana"/>
              <a:ea typeface="Verdana" panose="020B0604030504040204" pitchFamily="34" charset="0"/>
              <a:cs typeface="Verdana" panose="020B0604030504040204" pitchFamily="34" charset="0"/>
            </a:rPr>
            <a:t>Management of human resources</a:t>
          </a:r>
          <a:endParaRPr lang="en-GB" b="0" dirty="0" smtClean="0">
            <a:solidFill>
              <a:schemeClr val="tx1"/>
            </a:solidFill>
            <a:latin typeface="Verdana"/>
            <a:ea typeface="Verdana" panose="020B0604030504040204" pitchFamily="34" charset="0"/>
            <a:cs typeface="Verdana" panose="020B0604030504040204" pitchFamily="34" charset="0"/>
          </a:endParaRPr>
        </a:p>
      </dgm:t>
    </dgm:pt>
    <dgm:pt modelId="{B59BD99D-C329-4C93-9841-D08AE91A52E1}" type="parTrans" cxnId="{964F2EEB-DD07-4C6E-BD47-31E4CDA0B7DC}">
      <dgm:prSet/>
      <dgm:spPr/>
      <dgm:t>
        <a:bodyPr/>
        <a:lstStyle/>
        <a:p>
          <a:endParaRPr lang="en-US"/>
        </a:p>
      </dgm:t>
    </dgm:pt>
    <dgm:pt modelId="{25AA7B9C-CB19-44AF-A551-911B8326E103}" type="sibTrans" cxnId="{964F2EEB-DD07-4C6E-BD47-31E4CDA0B7DC}">
      <dgm:prSet/>
      <dgm:spPr/>
      <dgm:t>
        <a:bodyPr/>
        <a:lstStyle/>
        <a:p>
          <a:endParaRPr lang="en-US"/>
        </a:p>
      </dgm:t>
    </dgm:pt>
    <dgm:pt modelId="{9C917F13-343F-4E02-81BB-68B7EE4E44CC}">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smtClean="0">
              <a:solidFill>
                <a:schemeClr val="tx1"/>
              </a:solidFill>
              <a:latin typeface="Verdana"/>
              <a:ea typeface="Verdana" panose="020B0604030504040204" pitchFamily="34" charset="0"/>
              <a:cs typeface="Verdana" panose="020B0604030504040204" pitchFamily="34" charset="0"/>
            </a:rPr>
            <a:t>Better regulation</a:t>
          </a:r>
          <a:endParaRPr lang="en-GB" b="0" dirty="0" smtClean="0">
            <a:solidFill>
              <a:schemeClr val="tx1"/>
            </a:solidFill>
            <a:latin typeface="Verdana"/>
            <a:ea typeface="Verdana" panose="020B0604030504040204" pitchFamily="34" charset="0"/>
            <a:cs typeface="Verdana" panose="020B0604030504040204" pitchFamily="34" charset="0"/>
          </a:endParaRPr>
        </a:p>
      </dgm:t>
    </dgm:pt>
    <dgm:pt modelId="{0AF10069-361A-42CF-92D9-CF3E9AD4C7E0}" type="parTrans" cxnId="{FE9388BB-B6A2-49FD-B8A5-1DF77FB89895}">
      <dgm:prSet/>
      <dgm:spPr/>
      <dgm:t>
        <a:bodyPr/>
        <a:lstStyle/>
        <a:p>
          <a:endParaRPr lang="en-US"/>
        </a:p>
      </dgm:t>
    </dgm:pt>
    <dgm:pt modelId="{1FCCCFBB-C35D-45FC-A3FB-C81C85B28B18}" type="sibTrans" cxnId="{FE9388BB-B6A2-49FD-B8A5-1DF77FB89895}">
      <dgm:prSet/>
      <dgm:spPr/>
      <dgm:t>
        <a:bodyPr/>
        <a:lstStyle/>
        <a:p>
          <a:endParaRPr lang="en-US"/>
        </a:p>
      </dgm:t>
    </dgm:pt>
    <dgm:pt modelId="{90CF3BC7-C537-4097-9AF9-D56FAB78B4E7}">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dirty="0" smtClean="0">
              <a:solidFill>
                <a:schemeClr val="tx1"/>
              </a:solidFill>
              <a:latin typeface="Verdana"/>
              <a:ea typeface="Verdana" panose="020B0604030504040204" pitchFamily="34" charset="0"/>
              <a:cs typeface="Verdana" panose="020B0604030504040204" pitchFamily="34" charset="0"/>
            </a:rPr>
            <a:t>Anti-corruption &amp; anti-fraud strategies</a:t>
          </a:r>
        </a:p>
      </dgm:t>
    </dgm:pt>
    <dgm:pt modelId="{CADA9C1F-2AE9-4439-89F7-E6E1EF9589C3}" type="parTrans" cxnId="{223A2043-0548-44C9-B56B-5FB6BBBF4C0A}">
      <dgm:prSet/>
      <dgm:spPr/>
      <dgm:t>
        <a:bodyPr/>
        <a:lstStyle/>
        <a:p>
          <a:endParaRPr lang="en-US"/>
        </a:p>
      </dgm:t>
    </dgm:pt>
    <dgm:pt modelId="{2D615E43-F6D7-424F-ABDA-19A2E1EFB65C}" type="sibTrans" cxnId="{223A2043-0548-44C9-B56B-5FB6BBBF4C0A}">
      <dgm:prSet/>
      <dgm:spPr/>
      <dgm:t>
        <a:bodyPr/>
        <a:lstStyle/>
        <a:p>
          <a:endParaRPr lang="en-US"/>
        </a:p>
      </dgm:t>
    </dgm:pt>
    <dgm:pt modelId="{654C375E-68C8-43C5-928E-1223301AD2FA}">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dirty="0" smtClean="0">
              <a:solidFill>
                <a:schemeClr val="tx1"/>
              </a:solidFill>
              <a:latin typeface="Verdana"/>
              <a:ea typeface="Verdana" panose="020B0604030504040204" pitchFamily="34" charset="0"/>
              <a:cs typeface="Verdana" panose="020B0604030504040204" pitchFamily="34" charset="0"/>
            </a:rPr>
            <a:t>Anti-money-laundering strategies</a:t>
          </a:r>
        </a:p>
      </dgm:t>
    </dgm:pt>
    <dgm:pt modelId="{948FF35E-58AE-4A8D-92E2-3FB6E8BF927F}" type="parTrans" cxnId="{39F99AAC-324D-4ACC-B9C4-81DBCCA37C72}">
      <dgm:prSet/>
      <dgm:spPr/>
      <dgm:t>
        <a:bodyPr/>
        <a:lstStyle/>
        <a:p>
          <a:endParaRPr lang="en-US"/>
        </a:p>
      </dgm:t>
    </dgm:pt>
    <dgm:pt modelId="{F18CC1E1-5E20-4D34-9F90-EE1BBE8AEB01}" type="sibTrans" cxnId="{39F99AAC-324D-4ACC-B9C4-81DBCCA37C72}">
      <dgm:prSet/>
      <dgm:spPr/>
      <dgm:t>
        <a:bodyPr/>
        <a:lstStyle/>
        <a:p>
          <a:endParaRPr lang="en-US"/>
        </a:p>
      </dgm:t>
    </dgm:pt>
    <dgm:pt modelId="{289DDEAE-E03C-4290-8730-895145EA780D}">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smtClean="0">
              <a:solidFill>
                <a:schemeClr val="tx1"/>
              </a:solidFill>
              <a:latin typeface="Verdana"/>
              <a:ea typeface="Verdana" panose="020B0604030504040204" pitchFamily="34" charset="0"/>
              <a:cs typeface="Verdana" panose="020B0604030504040204" pitchFamily="34" charset="0"/>
            </a:rPr>
            <a:t>Judicial reform</a:t>
          </a:r>
          <a:endParaRPr lang="en-GB" b="0" dirty="0" smtClean="0">
            <a:solidFill>
              <a:schemeClr val="tx1"/>
            </a:solidFill>
            <a:latin typeface="Verdana"/>
            <a:ea typeface="Verdana" panose="020B0604030504040204" pitchFamily="34" charset="0"/>
            <a:cs typeface="Verdana" panose="020B0604030504040204" pitchFamily="34" charset="0"/>
          </a:endParaRPr>
        </a:p>
      </dgm:t>
    </dgm:pt>
    <dgm:pt modelId="{0024856C-740B-4950-824F-A8D23CB7A88C}" type="parTrans" cxnId="{F9BD09DA-19D6-4E30-B87C-C8620C13CC5D}">
      <dgm:prSet/>
      <dgm:spPr/>
      <dgm:t>
        <a:bodyPr/>
        <a:lstStyle/>
        <a:p>
          <a:endParaRPr lang="en-US"/>
        </a:p>
      </dgm:t>
    </dgm:pt>
    <dgm:pt modelId="{8C4729C3-42FB-49C6-9804-FC22CDF039CE}" type="sibTrans" cxnId="{F9BD09DA-19D6-4E30-B87C-C8620C13CC5D}">
      <dgm:prSet/>
      <dgm:spPr/>
      <dgm:t>
        <a:bodyPr/>
        <a:lstStyle/>
        <a:p>
          <a:endParaRPr lang="en-US"/>
        </a:p>
      </dgm:t>
    </dgm:pt>
    <dgm:pt modelId="{8BDDC5B1-CA67-43BC-B842-304FD2950CF5}">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endParaRPr lang="en-US" b="0" dirty="0" smtClean="0">
            <a:solidFill>
              <a:srgbClr val="1F497D"/>
            </a:solidFill>
            <a:latin typeface="Verdana"/>
            <a:ea typeface="Verdana" panose="020B0604030504040204" pitchFamily="34" charset="0"/>
            <a:cs typeface="Verdana" panose="020B0604030504040204" pitchFamily="34" charset="0"/>
          </a:endParaRPr>
        </a:p>
      </dgm:t>
    </dgm:pt>
    <dgm:pt modelId="{161BF780-EBCD-41F3-B7AE-2297D6F245E0}" type="parTrans" cxnId="{43949C43-1FAA-4360-98EB-AF699D4678D4}">
      <dgm:prSet/>
      <dgm:spPr/>
      <dgm:t>
        <a:bodyPr/>
        <a:lstStyle/>
        <a:p>
          <a:endParaRPr lang="en-US"/>
        </a:p>
      </dgm:t>
    </dgm:pt>
    <dgm:pt modelId="{EEB7D798-1A91-4C8B-89F0-981A5593BB88}" type="sibTrans" cxnId="{43949C43-1FAA-4360-98EB-AF699D4678D4}">
      <dgm:prSet/>
      <dgm:spPr/>
      <dgm:t>
        <a:bodyPr/>
        <a:lstStyle/>
        <a:p>
          <a:endParaRPr lang="en-US"/>
        </a:p>
      </dgm:t>
    </dgm:pt>
    <dgm:pt modelId="{4DE898F9-652E-497F-8CD0-F0D47E8FDB71}">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dirty="0" smtClean="0">
              <a:solidFill>
                <a:schemeClr val="tx1"/>
              </a:solidFill>
              <a:latin typeface="Verdana"/>
              <a:ea typeface="Verdana" panose="020B0604030504040204" pitchFamily="34" charset="0"/>
              <a:cs typeface="Verdana" panose="020B0604030504040204" pitchFamily="34" charset="0"/>
            </a:rPr>
            <a:t>Spending reviews </a:t>
          </a:r>
        </a:p>
      </dgm:t>
    </dgm:pt>
    <dgm:pt modelId="{72AF145C-F205-4D44-9D9D-DADF52EEEE56}" type="parTrans" cxnId="{AEF57D12-B74B-4535-BFC7-51C21C22C4B2}">
      <dgm:prSet/>
      <dgm:spPr/>
      <dgm:t>
        <a:bodyPr/>
        <a:lstStyle/>
        <a:p>
          <a:endParaRPr lang="en-US"/>
        </a:p>
      </dgm:t>
    </dgm:pt>
    <dgm:pt modelId="{98FF2F9B-0D32-4D7C-BEBF-60B822A980A7}" type="sibTrans" cxnId="{AEF57D12-B74B-4535-BFC7-51C21C22C4B2}">
      <dgm:prSet/>
      <dgm:spPr/>
      <dgm:t>
        <a:bodyPr/>
        <a:lstStyle/>
        <a:p>
          <a:endParaRPr lang="en-US"/>
        </a:p>
      </dgm:t>
    </dgm:pt>
    <dgm:pt modelId="{D65296C4-2469-4F53-8A90-5EF4BFE1B8D8}">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dirty="0" smtClean="0">
              <a:solidFill>
                <a:schemeClr val="tx1"/>
              </a:solidFill>
              <a:latin typeface="Verdana"/>
              <a:ea typeface="Verdana" panose="020B0604030504040204" pitchFamily="34" charset="0"/>
              <a:cs typeface="Verdana" panose="020B0604030504040204" pitchFamily="34" charset="0"/>
            </a:rPr>
            <a:t>Fiscal framework </a:t>
          </a:r>
        </a:p>
      </dgm:t>
    </dgm:pt>
    <dgm:pt modelId="{CAFCE4DC-E593-4CB2-A393-7A5DF6ECD40E}" type="parTrans" cxnId="{0BC3C597-C522-4C86-A16F-14EA31219895}">
      <dgm:prSet/>
      <dgm:spPr/>
      <dgm:t>
        <a:bodyPr/>
        <a:lstStyle/>
        <a:p>
          <a:endParaRPr lang="en-US"/>
        </a:p>
      </dgm:t>
    </dgm:pt>
    <dgm:pt modelId="{F8429FC7-63B6-4E1C-87C8-3A43621E08DA}" type="sibTrans" cxnId="{0BC3C597-C522-4C86-A16F-14EA31219895}">
      <dgm:prSet/>
      <dgm:spPr/>
      <dgm:t>
        <a:bodyPr/>
        <a:lstStyle/>
        <a:p>
          <a:endParaRPr lang="en-US"/>
        </a:p>
      </dgm:t>
    </dgm:pt>
    <dgm:pt modelId="{F08E4A4D-2CCE-4BB1-82E5-F038675AFE30}">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dirty="0" smtClean="0"/>
            <a:t>Budget preparation and execution</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9BC203FA-3EAD-4E9E-9AC9-7F22EF5F6D3C}" type="parTrans" cxnId="{19DE9B6A-F015-486E-B22E-E0C67208740F}">
      <dgm:prSet/>
      <dgm:spPr/>
      <dgm:t>
        <a:bodyPr/>
        <a:lstStyle/>
        <a:p>
          <a:endParaRPr lang="en-US"/>
        </a:p>
      </dgm:t>
    </dgm:pt>
    <dgm:pt modelId="{5855CDC0-B9BC-422C-BAC3-E1F39E54D182}" type="sibTrans" cxnId="{19DE9B6A-F015-486E-B22E-E0C67208740F}">
      <dgm:prSet/>
      <dgm:spPr/>
      <dgm:t>
        <a:bodyPr/>
        <a:lstStyle/>
        <a:p>
          <a:endParaRPr lang="en-US"/>
        </a:p>
      </dgm:t>
    </dgm:pt>
    <dgm:pt modelId="{1FFE39AA-970B-4695-BA87-39EF451B6ED7}">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dirty="0" smtClean="0">
              <a:solidFill>
                <a:schemeClr val="tx1"/>
              </a:solidFill>
              <a:latin typeface="Verdana"/>
              <a:ea typeface="Verdana" panose="020B0604030504040204" pitchFamily="34" charset="0"/>
              <a:cs typeface="Verdana" panose="020B0604030504040204" pitchFamily="34" charset="0"/>
            </a:rPr>
            <a:t>Public accounting</a:t>
          </a:r>
        </a:p>
      </dgm:t>
    </dgm:pt>
    <dgm:pt modelId="{7A8CD74E-69E1-4DC3-AA47-0D1537861504}" type="parTrans" cxnId="{A8A4CE4C-AFAB-48B8-B01A-02F55BF85A36}">
      <dgm:prSet/>
      <dgm:spPr/>
      <dgm:t>
        <a:bodyPr/>
        <a:lstStyle/>
        <a:p>
          <a:endParaRPr lang="en-US"/>
        </a:p>
      </dgm:t>
    </dgm:pt>
    <dgm:pt modelId="{2207D9A4-5762-4447-930F-A616056BDB22}" type="sibTrans" cxnId="{A8A4CE4C-AFAB-48B8-B01A-02F55BF85A36}">
      <dgm:prSet/>
      <dgm:spPr/>
      <dgm:t>
        <a:bodyPr/>
        <a:lstStyle/>
        <a:p>
          <a:endParaRPr lang="en-US"/>
        </a:p>
      </dgm:t>
    </dgm:pt>
    <dgm:pt modelId="{6B53ECDD-D476-4937-AB09-14177CCB1FE1}">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smtClean="0">
              <a:solidFill>
                <a:schemeClr val="tx1"/>
              </a:solidFill>
              <a:latin typeface="Verdana"/>
              <a:ea typeface="Verdana" panose="020B0604030504040204" pitchFamily="34" charset="0"/>
              <a:cs typeface="Verdana" panose="020B0604030504040204" pitchFamily="34" charset="0"/>
            </a:rPr>
            <a:t>SME policy, better regulation</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CC57AB29-D8EA-4538-913F-B9159BA17CB4}" type="parTrans" cxnId="{F108109F-AE97-4F8B-861D-2F3534F0CD8B}">
      <dgm:prSet/>
      <dgm:spPr/>
      <dgm:t>
        <a:bodyPr/>
        <a:lstStyle/>
        <a:p>
          <a:endParaRPr lang="en-US"/>
        </a:p>
      </dgm:t>
    </dgm:pt>
    <dgm:pt modelId="{D4D1EFBF-7557-4F8F-ABEA-716AF19221F1}" type="sibTrans" cxnId="{F108109F-AE97-4F8B-861D-2F3534F0CD8B}">
      <dgm:prSet/>
      <dgm:spPr/>
      <dgm:t>
        <a:bodyPr/>
        <a:lstStyle/>
        <a:p>
          <a:endParaRPr lang="en-US"/>
        </a:p>
      </dgm:t>
    </dgm:pt>
    <dgm:pt modelId="{8300A3AD-CDDE-4F58-BD4A-D18908621D3B}">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smtClean="0">
              <a:solidFill>
                <a:schemeClr val="tx1"/>
              </a:solidFill>
              <a:latin typeface="Verdana"/>
              <a:ea typeface="Verdana" panose="020B0604030504040204" pitchFamily="34" charset="0"/>
              <a:cs typeface="Verdana" panose="020B0604030504040204" pitchFamily="34" charset="0"/>
            </a:rPr>
            <a:t>Research, innovation and digital economy</a:t>
          </a:r>
          <a:endParaRPr lang="en-US" b="0" dirty="0">
            <a:solidFill>
              <a:schemeClr val="tx1"/>
            </a:solidFill>
            <a:latin typeface="Verdana"/>
            <a:ea typeface="Verdana" panose="020B0604030504040204" pitchFamily="34" charset="0"/>
            <a:cs typeface="Verdana" panose="020B0604030504040204" pitchFamily="34" charset="0"/>
          </a:endParaRPr>
        </a:p>
      </dgm:t>
    </dgm:pt>
    <dgm:pt modelId="{FEB145E2-24E5-4BE9-9FE9-808A35FB03AC}" type="parTrans" cxnId="{657704D5-9E0B-4A34-826D-7893B312A596}">
      <dgm:prSet/>
      <dgm:spPr/>
      <dgm:t>
        <a:bodyPr/>
        <a:lstStyle/>
        <a:p>
          <a:endParaRPr lang="en-US"/>
        </a:p>
      </dgm:t>
    </dgm:pt>
    <dgm:pt modelId="{B21F8EE5-61B3-4361-AF8E-6335B5EEA866}" type="sibTrans" cxnId="{657704D5-9E0B-4A34-826D-7893B312A596}">
      <dgm:prSet/>
      <dgm:spPr/>
      <dgm:t>
        <a:bodyPr/>
        <a:lstStyle/>
        <a:p>
          <a:endParaRPr lang="en-US"/>
        </a:p>
      </dgm:t>
    </dgm:pt>
    <dgm:pt modelId="{296ADFFA-BE33-4EC2-AAED-849631E2A83E}">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dirty="0" smtClean="0">
              <a:solidFill>
                <a:schemeClr val="tx1"/>
              </a:solidFill>
              <a:latin typeface="Verdana"/>
              <a:ea typeface="Verdana" panose="020B0604030504040204" pitchFamily="34" charset="0"/>
              <a:cs typeface="Verdana" panose="020B0604030504040204" pitchFamily="34" charset="0"/>
            </a:rPr>
            <a:t>Transport, tourism, agriculture, …</a:t>
          </a:r>
        </a:p>
      </dgm:t>
    </dgm:pt>
    <dgm:pt modelId="{1A8F6E8A-B088-4F97-B479-A9ABDDD89A60}" type="parTrans" cxnId="{0DB27334-99DC-49CE-8621-B2F0FFDFE23B}">
      <dgm:prSet/>
      <dgm:spPr/>
      <dgm:t>
        <a:bodyPr/>
        <a:lstStyle/>
        <a:p>
          <a:endParaRPr lang="en-US"/>
        </a:p>
      </dgm:t>
    </dgm:pt>
    <dgm:pt modelId="{F35F35EC-0F7D-4250-9835-36359BEB829F}" type="sibTrans" cxnId="{0DB27334-99DC-49CE-8621-B2F0FFDFE23B}">
      <dgm:prSet/>
      <dgm:spPr/>
      <dgm:t>
        <a:bodyPr/>
        <a:lstStyle/>
        <a:p>
          <a:endParaRPr lang="en-US"/>
        </a:p>
      </dgm:t>
    </dgm:pt>
    <dgm:pt modelId="{31D0D8DA-DA9C-4BE2-9B1F-3A21B955AFEF}">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dirty="0" smtClean="0">
              <a:solidFill>
                <a:schemeClr val="tx1"/>
              </a:solidFill>
              <a:latin typeface="Verdana"/>
              <a:ea typeface="Verdana" panose="020B0604030504040204" pitchFamily="34" charset="0"/>
              <a:cs typeface="Verdana" panose="020B0604030504040204" pitchFamily="34" charset="0"/>
            </a:rPr>
            <a:t>Licensing, inspections, …</a:t>
          </a:r>
        </a:p>
      </dgm:t>
    </dgm:pt>
    <dgm:pt modelId="{A56A8109-49E4-481A-BE7D-2B0E273DB79C}" type="parTrans" cxnId="{B2A91EF4-619A-43CB-BCAC-DD9FEEE339E1}">
      <dgm:prSet/>
      <dgm:spPr/>
      <dgm:t>
        <a:bodyPr/>
        <a:lstStyle/>
        <a:p>
          <a:endParaRPr lang="en-US"/>
        </a:p>
      </dgm:t>
    </dgm:pt>
    <dgm:pt modelId="{3F5DBCE9-FB59-465B-95B6-836111F1906B}" type="sibTrans" cxnId="{B2A91EF4-619A-43CB-BCAC-DD9FEEE339E1}">
      <dgm:prSet/>
      <dgm:spPr/>
      <dgm:t>
        <a:bodyPr/>
        <a:lstStyle/>
        <a:p>
          <a:endParaRPr lang="en-US"/>
        </a:p>
      </dgm:t>
    </dgm:pt>
    <dgm:pt modelId="{A042F772-BA08-4D74-9CCC-1461227A8113}">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dirty="0" smtClean="0">
              <a:solidFill>
                <a:schemeClr val="tx1"/>
              </a:solidFill>
              <a:latin typeface="Verdana"/>
              <a:ea typeface="Verdana" panose="020B0604030504040204" pitchFamily="34" charset="0"/>
              <a:cs typeface="Verdana" panose="020B0604030504040204" pitchFamily="34" charset="0"/>
            </a:rPr>
            <a:t>Investment management and PPPs</a:t>
          </a:r>
        </a:p>
      </dgm:t>
    </dgm:pt>
    <dgm:pt modelId="{B2061861-71B5-4EC3-8F41-FEA7B7742873}" type="parTrans" cxnId="{3FE0F8FD-FFB2-4A4E-BB1F-E56EFFA2CFC1}">
      <dgm:prSet/>
      <dgm:spPr/>
      <dgm:t>
        <a:bodyPr/>
        <a:lstStyle/>
        <a:p>
          <a:endParaRPr lang="en-US"/>
        </a:p>
      </dgm:t>
    </dgm:pt>
    <dgm:pt modelId="{20BDA512-FB39-4B0C-A06F-ED02EA0F4206}" type="sibTrans" cxnId="{3FE0F8FD-FFB2-4A4E-BB1F-E56EFFA2CFC1}">
      <dgm:prSet/>
      <dgm:spPr/>
      <dgm:t>
        <a:bodyPr/>
        <a:lstStyle/>
        <a:p>
          <a:endParaRPr lang="en-US"/>
        </a:p>
      </dgm:t>
    </dgm:pt>
    <dgm:pt modelId="{D50782DD-92C6-4CFC-A903-CD615299683D}">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dirty="0" smtClean="0">
              <a:solidFill>
                <a:schemeClr val="tx1"/>
              </a:solidFill>
              <a:latin typeface="Verdana"/>
              <a:ea typeface="Verdana" panose="020B0604030504040204" pitchFamily="34" charset="0"/>
              <a:cs typeface="Verdana" panose="020B0604030504040204" pitchFamily="34" charset="0"/>
            </a:rPr>
            <a:t>Natural resources</a:t>
          </a:r>
        </a:p>
      </dgm:t>
    </dgm:pt>
    <dgm:pt modelId="{44AED7A0-5CA5-4FEB-8CD7-890A1737177F}" type="parTrans" cxnId="{94F447E9-0905-4654-B0F3-C351301245E9}">
      <dgm:prSet/>
      <dgm:spPr/>
      <dgm:t>
        <a:bodyPr/>
        <a:lstStyle/>
        <a:p>
          <a:endParaRPr lang="en-US"/>
        </a:p>
      </dgm:t>
    </dgm:pt>
    <dgm:pt modelId="{A76D35A3-9CB2-447A-89A7-B7CC69B1D478}" type="sibTrans" cxnId="{94F447E9-0905-4654-B0F3-C351301245E9}">
      <dgm:prSet/>
      <dgm:spPr/>
      <dgm:t>
        <a:bodyPr/>
        <a:lstStyle/>
        <a:p>
          <a:endParaRPr lang="en-US"/>
        </a:p>
      </dgm:t>
    </dgm:pt>
    <dgm:pt modelId="{973AD5D6-AA5B-4302-83EB-1C0A9B2E51CD}">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dirty="0" smtClean="0">
              <a:solidFill>
                <a:schemeClr val="tx1"/>
              </a:solidFill>
              <a:latin typeface="Verdana"/>
              <a:ea typeface="Verdana" panose="020B0604030504040204" pitchFamily="34" charset="0"/>
              <a:cs typeface="Verdana" panose="020B0604030504040204" pitchFamily="34" charset="0"/>
            </a:rPr>
            <a:t>Energy and climate</a:t>
          </a:r>
        </a:p>
      </dgm:t>
    </dgm:pt>
    <dgm:pt modelId="{E4DF2D0F-467B-4B80-B0F9-94E414435B0C}" type="parTrans" cxnId="{02DC3E34-1F12-4451-AC27-EC8C9C90B346}">
      <dgm:prSet/>
      <dgm:spPr/>
      <dgm:t>
        <a:bodyPr/>
        <a:lstStyle/>
        <a:p>
          <a:endParaRPr lang="en-US"/>
        </a:p>
      </dgm:t>
    </dgm:pt>
    <dgm:pt modelId="{7808A11E-30AC-47B0-88DC-8E1E48C62309}" type="sibTrans" cxnId="{02DC3E34-1F12-4451-AC27-EC8C9C90B346}">
      <dgm:prSet/>
      <dgm:spPr/>
      <dgm:t>
        <a:bodyPr/>
        <a:lstStyle/>
        <a:p>
          <a:endParaRPr lang="en-US"/>
        </a:p>
      </dgm:t>
    </dgm:pt>
    <dgm:pt modelId="{7A86B4C7-282F-40E1-A8AC-8A02CB552E2A}">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smtClean="0">
              <a:solidFill>
                <a:schemeClr val="tx1"/>
              </a:solidFill>
              <a:latin typeface="Verdana"/>
              <a:ea typeface="Verdana" panose="020B0604030504040204" pitchFamily="34" charset="0"/>
              <a:cs typeface="Verdana" panose="020B0604030504040204" pitchFamily="34" charset="0"/>
            </a:rPr>
            <a:t>Labour market</a:t>
          </a:r>
          <a:endParaRPr lang="en-US" dirty="0">
            <a:solidFill>
              <a:schemeClr val="tx1"/>
            </a:solidFill>
          </a:endParaRPr>
        </a:p>
      </dgm:t>
    </dgm:pt>
    <dgm:pt modelId="{C37F4C44-4DD9-4AE7-8BC1-E24766E9B009}" type="parTrans" cxnId="{6624C6F8-1C67-4328-BD2D-5C85F596CBBA}">
      <dgm:prSet/>
      <dgm:spPr/>
      <dgm:t>
        <a:bodyPr/>
        <a:lstStyle/>
        <a:p>
          <a:endParaRPr lang="en-US"/>
        </a:p>
      </dgm:t>
    </dgm:pt>
    <dgm:pt modelId="{BC3593E5-4DBC-44A4-82E3-7A90E93C23DB}" type="sibTrans" cxnId="{6624C6F8-1C67-4328-BD2D-5C85F596CBBA}">
      <dgm:prSet/>
      <dgm:spPr/>
      <dgm:t>
        <a:bodyPr/>
        <a:lstStyle/>
        <a:p>
          <a:endParaRPr lang="en-US"/>
        </a:p>
      </dgm:t>
    </dgm:pt>
    <dgm:pt modelId="{CA83DA0D-02B0-43D3-B3AB-723D57FCA6F0}">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smtClean="0">
              <a:solidFill>
                <a:schemeClr val="tx1"/>
              </a:solidFill>
              <a:latin typeface="Verdana"/>
              <a:ea typeface="Verdana" panose="020B0604030504040204" pitchFamily="34" charset="0"/>
              <a:cs typeface="Verdana" panose="020B0604030504040204" pitchFamily="34" charset="0"/>
            </a:rPr>
            <a:t>Welfare system</a:t>
          </a:r>
          <a:endParaRPr lang="en-GB" b="0" dirty="0" smtClean="0">
            <a:solidFill>
              <a:schemeClr val="tx1"/>
            </a:solidFill>
            <a:latin typeface="Verdana"/>
            <a:ea typeface="Verdana" panose="020B0604030504040204" pitchFamily="34" charset="0"/>
            <a:cs typeface="Verdana" panose="020B0604030504040204" pitchFamily="34" charset="0"/>
          </a:endParaRPr>
        </a:p>
      </dgm:t>
    </dgm:pt>
    <dgm:pt modelId="{2F0C70F0-C0D0-4755-8E4D-DF534B56AC2C}" type="parTrans" cxnId="{F65F2E9D-DB01-4960-B0ED-6DD642182681}">
      <dgm:prSet/>
      <dgm:spPr/>
      <dgm:t>
        <a:bodyPr/>
        <a:lstStyle/>
        <a:p>
          <a:endParaRPr lang="en-US"/>
        </a:p>
      </dgm:t>
    </dgm:pt>
    <dgm:pt modelId="{1ABBF8B4-B24A-4DFC-AFA9-458BA8EEDFD1}" type="sibTrans" cxnId="{F65F2E9D-DB01-4960-B0ED-6DD642182681}">
      <dgm:prSet/>
      <dgm:spPr/>
      <dgm:t>
        <a:bodyPr/>
        <a:lstStyle/>
        <a:p>
          <a:endParaRPr lang="en-US"/>
        </a:p>
      </dgm:t>
    </dgm:pt>
    <dgm:pt modelId="{612E5005-73E7-4274-A884-E327A8F13EE9}">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smtClean="0">
              <a:solidFill>
                <a:schemeClr val="tx1"/>
              </a:solidFill>
              <a:latin typeface="Verdana"/>
              <a:ea typeface="Verdana" panose="020B0604030504040204" pitchFamily="34" charset="0"/>
              <a:cs typeface="Verdana" panose="020B0604030504040204" pitchFamily="34" charset="0"/>
            </a:rPr>
            <a:t>Pension system</a:t>
          </a:r>
          <a:endParaRPr lang="en-GB" b="0" dirty="0" smtClean="0">
            <a:solidFill>
              <a:schemeClr val="tx1"/>
            </a:solidFill>
            <a:latin typeface="Verdana"/>
            <a:ea typeface="Verdana" panose="020B0604030504040204" pitchFamily="34" charset="0"/>
            <a:cs typeface="Verdana" panose="020B0604030504040204" pitchFamily="34" charset="0"/>
          </a:endParaRPr>
        </a:p>
      </dgm:t>
    </dgm:pt>
    <dgm:pt modelId="{FDB0A8C4-4418-45EF-9BED-E20BC09003A8}" type="parTrans" cxnId="{88734972-A5CC-4393-BF6C-1D4B5CDFE5CA}">
      <dgm:prSet/>
      <dgm:spPr/>
      <dgm:t>
        <a:bodyPr/>
        <a:lstStyle/>
        <a:p>
          <a:endParaRPr lang="en-US"/>
        </a:p>
      </dgm:t>
    </dgm:pt>
    <dgm:pt modelId="{0DB6C39E-8F16-43B6-9CB8-CB2163AB634F}" type="sibTrans" cxnId="{88734972-A5CC-4393-BF6C-1D4B5CDFE5CA}">
      <dgm:prSet/>
      <dgm:spPr/>
      <dgm:t>
        <a:bodyPr/>
        <a:lstStyle/>
        <a:p>
          <a:endParaRPr lang="en-US"/>
        </a:p>
      </dgm:t>
    </dgm:pt>
    <dgm:pt modelId="{65F2CC7C-0CC7-4CC6-886A-B68833F1F953}">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smtClean="0">
              <a:solidFill>
                <a:schemeClr val="tx1"/>
              </a:solidFill>
              <a:latin typeface="Verdana"/>
              <a:ea typeface="Verdana" panose="020B0604030504040204" pitchFamily="34" charset="0"/>
              <a:cs typeface="Verdana" panose="020B0604030504040204" pitchFamily="34" charset="0"/>
            </a:rPr>
            <a:t>Healthcare and long-term care</a:t>
          </a:r>
          <a:endParaRPr lang="en-GB" b="0" dirty="0" smtClean="0">
            <a:solidFill>
              <a:schemeClr val="tx1"/>
            </a:solidFill>
            <a:latin typeface="Verdana"/>
            <a:ea typeface="Verdana" panose="020B0604030504040204" pitchFamily="34" charset="0"/>
            <a:cs typeface="Verdana" panose="020B0604030504040204" pitchFamily="34" charset="0"/>
          </a:endParaRPr>
        </a:p>
      </dgm:t>
    </dgm:pt>
    <dgm:pt modelId="{E8DDEC96-D6E4-4FEA-A6FF-EE07B5BA43F9}" type="parTrans" cxnId="{76E41FDB-8000-408E-A2BF-904D085AD3CC}">
      <dgm:prSet/>
      <dgm:spPr/>
      <dgm:t>
        <a:bodyPr/>
        <a:lstStyle/>
        <a:p>
          <a:endParaRPr lang="en-US"/>
        </a:p>
      </dgm:t>
    </dgm:pt>
    <dgm:pt modelId="{4F77305C-F47A-4876-AB58-26678697D0BE}" type="sibTrans" cxnId="{76E41FDB-8000-408E-A2BF-904D085AD3CC}">
      <dgm:prSet/>
      <dgm:spPr/>
      <dgm:t>
        <a:bodyPr/>
        <a:lstStyle/>
        <a:p>
          <a:endParaRPr lang="en-US"/>
        </a:p>
      </dgm:t>
    </dgm:pt>
    <dgm:pt modelId="{946F653D-39B3-4449-9B5B-A22D515359DC}">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GB" b="0" smtClean="0">
              <a:solidFill>
                <a:schemeClr val="tx1"/>
              </a:solidFill>
              <a:latin typeface="Verdana"/>
              <a:ea typeface="Verdana" panose="020B0604030504040204" pitchFamily="34" charset="0"/>
              <a:cs typeface="Verdana" panose="020B0604030504040204" pitchFamily="34" charset="0"/>
            </a:rPr>
            <a:t>Education </a:t>
          </a:r>
          <a:r>
            <a:rPr lang="en-US" b="0" smtClean="0">
              <a:solidFill>
                <a:schemeClr val="tx1"/>
              </a:solidFill>
              <a:latin typeface="Verdana"/>
              <a:ea typeface="Verdana" panose="020B0604030504040204" pitchFamily="34" charset="0"/>
              <a:cs typeface="Verdana" panose="020B0604030504040204" pitchFamily="34" charset="0"/>
            </a:rPr>
            <a:t>&amp; vocational training</a:t>
          </a:r>
          <a:endParaRPr lang="en-GB" b="0" dirty="0" smtClean="0">
            <a:solidFill>
              <a:schemeClr val="tx1"/>
            </a:solidFill>
            <a:latin typeface="Verdana"/>
            <a:ea typeface="Verdana" panose="020B0604030504040204" pitchFamily="34" charset="0"/>
            <a:cs typeface="Verdana" panose="020B0604030504040204" pitchFamily="34" charset="0"/>
          </a:endParaRPr>
        </a:p>
      </dgm:t>
    </dgm:pt>
    <dgm:pt modelId="{65EAE178-11E0-4F21-8BE3-4140F6FA5C57}" type="parTrans" cxnId="{F03487F8-6592-41AC-9F61-DA99F0A87F41}">
      <dgm:prSet/>
      <dgm:spPr/>
      <dgm:t>
        <a:bodyPr/>
        <a:lstStyle/>
        <a:p>
          <a:endParaRPr lang="en-US"/>
        </a:p>
      </dgm:t>
    </dgm:pt>
    <dgm:pt modelId="{896DE06A-650A-4AC8-8E84-64AC2AFF6CF1}" type="sibTrans" cxnId="{F03487F8-6592-41AC-9F61-DA99F0A87F41}">
      <dgm:prSet/>
      <dgm:spPr/>
      <dgm:t>
        <a:bodyPr/>
        <a:lstStyle/>
        <a:p>
          <a:endParaRPr lang="en-US"/>
        </a:p>
      </dgm:t>
    </dgm:pt>
    <dgm:pt modelId="{E26D9A29-14A9-4D38-9A71-99C9C4EAAC85}">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endParaRPr lang="en-GB" b="0" dirty="0" smtClean="0">
            <a:solidFill>
              <a:srgbClr val="1F497D"/>
            </a:solidFill>
            <a:latin typeface="Verdana"/>
            <a:ea typeface="Verdana" panose="020B0604030504040204" pitchFamily="34" charset="0"/>
            <a:cs typeface="Verdana" panose="020B0604030504040204" pitchFamily="34" charset="0"/>
          </a:endParaRPr>
        </a:p>
      </dgm:t>
    </dgm:pt>
    <dgm:pt modelId="{29219012-8B3E-4A7D-BF70-F8DF49E9ADB8}" type="parTrans" cxnId="{DA4A0E9E-9DF1-4C42-B237-EADAEB978783}">
      <dgm:prSet/>
      <dgm:spPr/>
      <dgm:t>
        <a:bodyPr/>
        <a:lstStyle/>
        <a:p>
          <a:endParaRPr lang="en-US"/>
        </a:p>
      </dgm:t>
    </dgm:pt>
    <dgm:pt modelId="{3902953D-8A0D-4131-B75C-D7527A3BE6F7}" type="sibTrans" cxnId="{DA4A0E9E-9DF1-4C42-B237-EADAEB978783}">
      <dgm:prSet/>
      <dgm:spPr/>
      <dgm:t>
        <a:bodyPr/>
        <a:lstStyle/>
        <a:p>
          <a:endParaRPr lang="en-US"/>
        </a:p>
      </dgm:t>
    </dgm:pt>
    <dgm:pt modelId="{6C9E6548-E653-4BC4-A108-9A633FD2A5F3}">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smtClean="0">
              <a:solidFill>
                <a:schemeClr val="tx1"/>
              </a:solidFill>
              <a:latin typeface="Verdana"/>
              <a:ea typeface="Verdana" panose="020B0604030504040204" pitchFamily="34" charset="0"/>
              <a:cs typeface="Verdana" panose="020B0604030504040204" pitchFamily="34" charset="0"/>
            </a:rPr>
            <a:t>Capital market development</a:t>
          </a:r>
          <a:endParaRPr lang="en-US" dirty="0">
            <a:solidFill>
              <a:schemeClr val="tx1"/>
            </a:solidFill>
          </a:endParaRPr>
        </a:p>
      </dgm:t>
    </dgm:pt>
    <dgm:pt modelId="{1EC89153-593F-4020-B73F-161263FCA7C8}" type="parTrans" cxnId="{4CE2BD19-99D4-428F-931B-0DB41FB18B74}">
      <dgm:prSet/>
      <dgm:spPr/>
      <dgm:t>
        <a:bodyPr/>
        <a:lstStyle/>
        <a:p>
          <a:endParaRPr lang="en-US"/>
        </a:p>
      </dgm:t>
    </dgm:pt>
    <dgm:pt modelId="{C5F893C9-C8DD-4D44-B695-259BE40FD804}" type="sibTrans" cxnId="{4CE2BD19-99D4-428F-931B-0DB41FB18B74}">
      <dgm:prSet/>
      <dgm:spPr/>
      <dgm:t>
        <a:bodyPr/>
        <a:lstStyle/>
        <a:p>
          <a:endParaRPr lang="en-US"/>
        </a:p>
      </dgm:t>
    </dgm:pt>
    <dgm:pt modelId="{23161D94-655A-4150-8861-A958EE28D306}">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smtClean="0">
              <a:solidFill>
                <a:schemeClr val="tx1"/>
              </a:solidFill>
              <a:latin typeface="Verdana"/>
              <a:ea typeface="Verdana" panose="020B0604030504040204" pitchFamily="34" charset="0"/>
              <a:cs typeface="Verdana" panose="020B0604030504040204" pitchFamily="34" charset="0"/>
            </a:rPr>
            <a:t>Financial literacy</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EF872BCE-68AA-4C9D-A278-92B40FCB12A7}" type="parTrans" cxnId="{E2DBAF1C-018B-4BBD-88BB-7CF1D370A370}">
      <dgm:prSet/>
      <dgm:spPr/>
      <dgm:t>
        <a:bodyPr/>
        <a:lstStyle/>
        <a:p>
          <a:endParaRPr lang="en-US"/>
        </a:p>
      </dgm:t>
    </dgm:pt>
    <dgm:pt modelId="{AD3D1FEE-E563-44A9-B2FD-C4183084AEC6}" type="sibTrans" cxnId="{E2DBAF1C-018B-4BBD-88BB-7CF1D370A370}">
      <dgm:prSet/>
      <dgm:spPr/>
      <dgm:t>
        <a:bodyPr/>
        <a:lstStyle/>
        <a:p>
          <a:endParaRPr lang="en-US"/>
        </a:p>
      </dgm:t>
    </dgm:pt>
    <dgm:pt modelId="{16127141-3A75-4571-A702-A406C3CE2306}">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smtClean="0">
              <a:solidFill>
                <a:schemeClr val="tx1"/>
              </a:solidFill>
              <a:latin typeface="Verdana"/>
              <a:ea typeface="Verdana" panose="020B0604030504040204" pitchFamily="34" charset="0"/>
              <a:cs typeface="Verdana" panose="020B0604030504040204" pitchFamily="34" charset="0"/>
            </a:rPr>
            <a:t>Financial sector supervision</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59C1247F-6E34-4171-ABAA-309D4882C350}" type="parTrans" cxnId="{7D5EE2B6-B45C-4664-A998-F3AB5ADB9CB3}">
      <dgm:prSet/>
      <dgm:spPr/>
      <dgm:t>
        <a:bodyPr/>
        <a:lstStyle/>
        <a:p>
          <a:endParaRPr lang="en-US"/>
        </a:p>
      </dgm:t>
    </dgm:pt>
    <dgm:pt modelId="{46AFDDD6-73A0-4DEF-A6FB-E95E4F92A969}" type="sibTrans" cxnId="{7D5EE2B6-B45C-4664-A998-F3AB5ADB9CB3}">
      <dgm:prSet/>
      <dgm:spPr/>
      <dgm:t>
        <a:bodyPr/>
        <a:lstStyle/>
        <a:p>
          <a:endParaRPr lang="en-US"/>
        </a:p>
      </dgm:t>
    </dgm:pt>
    <dgm:pt modelId="{25992CE8-8B27-471E-B716-3D5A03D5A9D4}">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smtClean="0">
              <a:solidFill>
                <a:schemeClr val="tx1"/>
              </a:solidFill>
              <a:latin typeface="Verdana"/>
              <a:ea typeface="Verdana" panose="020B0604030504040204" pitchFamily="34" charset="0"/>
              <a:cs typeface="Verdana" panose="020B0604030504040204" pitchFamily="34" charset="0"/>
            </a:rPr>
            <a:t>Insolvency</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748B9D37-9B2E-49F7-8F50-B9FDEE3AF613}" type="parTrans" cxnId="{015CBB28-8A5D-488D-B465-73EB446035AE}">
      <dgm:prSet/>
      <dgm:spPr/>
      <dgm:t>
        <a:bodyPr/>
        <a:lstStyle/>
        <a:p>
          <a:endParaRPr lang="en-US"/>
        </a:p>
      </dgm:t>
    </dgm:pt>
    <dgm:pt modelId="{C87CC090-F2A7-408B-9467-A7F0ADA38E75}" type="sibTrans" cxnId="{015CBB28-8A5D-488D-B465-73EB446035AE}">
      <dgm:prSet/>
      <dgm:spPr/>
      <dgm:t>
        <a:bodyPr/>
        <a:lstStyle/>
        <a:p>
          <a:endParaRPr lang="en-US"/>
        </a:p>
      </dgm:t>
    </dgm:pt>
    <dgm:pt modelId="{0B2129B4-B3C6-449F-BCC4-5626A56D23FB}">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smtClean="0">
              <a:solidFill>
                <a:schemeClr val="tx1"/>
              </a:solidFill>
              <a:latin typeface="Verdana"/>
              <a:ea typeface="Verdana" panose="020B0604030504040204" pitchFamily="34" charset="0"/>
              <a:cs typeface="Verdana" panose="020B0604030504040204" pitchFamily="34" charset="0"/>
            </a:rPr>
            <a:t>Crisis management</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DE0CB94C-C5A0-45B9-9644-079E2FDB4B6F}" type="parTrans" cxnId="{66176EBE-795A-473D-A05E-15333B4DB063}">
      <dgm:prSet/>
      <dgm:spPr/>
      <dgm:t>
        <a:bodyPr/>
        <a:lstStyle/>
        <a:p>
          <a:endParaRPr lang="en-US"/>
        </a:p>
      </dgm:t>
    </dgm:pt>
    <dgm:pt modelId="{A02C16E6-1E9C-44F1-ACE4-EDBDD2548A95}" type="sibTrans" cxnId="{66176EBE-795A-473D-A05E-15333B4DB063}">
      <dgm:prSet/>
      <dgm:spPr/>
      <dgm:t>
        <a:bodyPr/>
        <a:lstStyle/>
        <a:p>
          <a:endParaRPr lang="en-US"/>
        </a:p>
      </dgm:t>
    </dgm:pt>
    <dgm:pt modelId="{1A286A3B-76FD-4633-97A9-CB326DF245CD}">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smtClean="0">
              <a:solidFill>
                <a:schemeClr val="tx1"/>
              </a:solidFill>
              <a:latin typeface="Verdana"/>
              <a:ea typeface="Verdana" panose="020B0604030504040204" pitchFamily="34" charset="0"/>
              <a:cs typeface="Verdana" panose="020B0604030504040204" pitchFamily="34" charset="0"/>
            </a:rPr>
            <a:t>Insurance undertakings</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5F1CA126-0C5F-48A6-8D9E-974024216DA5}" type="parTrans" cxnId="{BA9654CD-7CDE-4A29-9E86-A99F92742C9B}">
      <dgm:prSet/>
      <dgm:spPr/>
      <dgm:t>
        <a:bodyPr/>
        <a:lstStyle/>
        <a:p>
          <a:endParaRPr lang="en-US"/>
        </a:p>
      </dgm:t>
    </dgm:pt>
    <dgm:pt modelId="{226233D6-D0F1-428E-ADED-09EC821F32B9}" type="sibTrans" cxnId="{BA9654CD-7CDE-4A29-9E86-A99F92742C9B}">
      <dgm:prSet/>
      <dgm:spPr/>
      <dgm:t>
        <a:bodyPr/>
        <a:lstStyle/>
        <a:p>
          <a:endParaRPr lang="en-US"/>
        </a:p>
      </dgm:t>
    </dgm:pt>
    <dgm:pt modelId="{203ED0BA-1A01-4102-9B49-38AB4A27A731}">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endParaRPr lang="en-US" b="0" dirty="0" smtClean="0">
            <a:solidFill>
              <a:srgbClr val="1F497D"/>
            </a:solidFill>
            <a:latin typeface="Verdana"/>
            <a:ea typeface="Verdana" panose="020B0604030504040204" pitchFamily="34" charset="0"/>
            <a:cs typeface="Verdana" panose="020B0604030504040204" pitchFamily="34" charset="0"/>
          </a:endParaRPr>
        </a:p>
      </dgm:t>
    </dgm:pt>
    <dgm:pt modelId="{AC9655A8-5F4B-4A39-B24F-7D3FF1B1D869}" type="parTrans" cxnId="{B79A0AE6-6C2C-4EE7-853F-FDC551AC3006}">
      <dgm:prSet/>
      <dgm:spPr/>
      <dgm:t>
        <a:bodyPr/>
        <a:lstStyle/>
        <a:p>
          <a:endParaRPr lang="en-US"/>
        </a:p>
      </dgm:t>
    </dgm:pt>
    <dgm:pt modelId="{5610C16B-62AA-4148-97FE-0446D57422CF}" type="sibTrans" cxnId="{B79A0AE6-6C2C-4EE7-853F-FDC551AC3006}">
      <dgm:prSet/>
      <dgm:spPr/>
      <dgm:t>
        <a:bodyPr/>
        <a:lstStyle/>
        <a:p>
          <a:endParaRPr lang="en-US"/>
        </a:p>
      </dgm:t>
    </dgm:pt>
    <dgm:pt modelId="{CD5001AD-4DE9-4D39-961F-75944072EB4E}">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endParaRPr lang="en-US" b="0" dirty="0" smtClean="0">
            <a:solidFill>
              <a:srgbClr val="1F497D"/>
            </a:solidFill>
            <a:latin typeface="Verdana"/>
            <a:ea typeface="Verdana" panose="020B0604030504040204" pitchFamily="34" charset="0"/>
            <a:cs typeface="Verdana" panose="020B0604030504040204" pitchFamily="34" charset="0"/>
          </a:endParaRPr>
        </a:p>
      </dgm:t>
    </dgm:pt>
    <dgm:pt modelId="{52A734D9-0A01-4EA4-827E-357AFA68EC7D}" type="parTrans" cxnId="{0C49A0B8-6AFB-472E-876F-1DC69CDA37BC}">
      <dgm:prSet/>
      <dgm:spPr/>
      <dgm:t>
        <a:bodyPr/>
        <a:lstStyle/>
        <a:p>
          <a:endParaRPr lang="en-US"/>
        </a:p>
      </dgm:t>
    </dgm:pt>
    <dgm:pt modelId="{1BB369BD-1456-4BC8-98D2-2A65931EAC26}" type="sibTrans" cxnId="{0C49A0B8-6AFB-472E-876F-1DC69CDA37BC}">
      <dgm:prSet/>
      <dgm:spPr/>
      <dgm:t>
        <a:bodyPr/>
        <a:lstStyle/>
        <a:p>
          <a:endParaRPr lang="en-US"/>
        </a:p>
      </dgm:t>
    </dgm:pt>
    <dgm:pt modelId="{3F773049-406C-4C5F-AFE5-35166E7BA51E}">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dirty="0" smtClean="0"/>
            <a:t>Tax evasion and fraud</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283A5636-7B83-45FE-87FD-70AAD728ED05}" type="parTrans" cxnId="{0B68664D-4237-4C60-AA96-F1D19CC1848A}">
      <dgm:prSet/>
      <dgm:spPr/>
      <dgm:t>
        <a:bodyPr/>
        <a:lstStyle/>
        <a:p>
          <a:endParaRPr lang="en-US"/>
        </a:p>
      </dgm:t>
    </dgm:pt>
    <dgm:pt modelId="{7F210D42-8CEC-4BE3-AAD5-F089B2A92759}" type="sibTrans" cxnId="{0B68664D-4237-4C60-AA96-F1D19CC1848A}">
      <dgm:prSet/>
      <dgm:spPr/>
      <dgm:t>
        <a:bodyPr/>
        <a:lstStyle/>
        <a:p>
          <a:endParaRPr lang="en-US"/>
        </a:p>
      </dgm:t>
    </dgm:pt>
    <dgm:pt modelId="{C22AF5C4-5919-4CB9-B3E9-B62C69F3087B}">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dirty="0" smtClean="0"/>
            <a:t>Tax compliance</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8ABB1FE9-BEB0-469A-BE4D-77FD16CD15F9}" type="parTrans" cxnId="{C40C0FF0-4239-4838-9126-8B6615D20DC6}">
      <dgm:prSet/>
      <dgm:spPr/>
      <dgm:t>
        <a:bodyPr/>
        <a:lstStyle/>
        <a:p>
          <a:endParaRPr lang="en-US"/>
        </a:p>
      </dgm:t>
    </dgm:pt>
    <dgm:pt modelId="{B2194C36-BAFC-4870-BE63-B1D0C689C68E}" type="sibTrans" cxnId="{C40C0FF0-4239-4838-9126-8B6615D20DC6}">
      <dgm:prSet/>
      <dgm:spPr/>
      <dgm:t>
        <a:bodyPr/>
        <a:lstStyle/>
        <a:p>
          <a:endParaRPr lang="en-US"/>
        </a:p>
      </dgm:t>
    </dgm:pt>
    <dgm:pt modelId="{3FFF395C-5CEB-4168-861B-B3A7E5AF8FF5}">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dirty="0" smtClean="0"/>
            <a:t>Tax modelling</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174DE5D8-0A2F-43C7-AB7B-0527B2A5D85D}" type="parTrans" cxnId="{5C9829F0-63E8-4651-8545-8F87F51E52AC}">
      <dgm:prSet/>
      <dgm:spPr/>
      <dgm:t>
        <a:bodyPr/>
        <a:lstStyle/>
        <a:p>
          <a:endParaRPr lang="en-US"/>
        </a:p>
      </dgm:t>
    </dgm:pt>
    <dgm:pt modelId="{FEE30C3E-E169-4C1C-8062-0C9DA1F9A864}" type="sibTrans" cxnId="{5C9829F0-63E8-4651-8545-8F87F51E52AC}">
      <dgm:prSet/>
      <dgm:spPr/>
      <dgm:t>
        <a:bodyPr/>
        <a:lstStyle/>
        <a:p>
          <a:endParaRPr lang="en-US"/>
        </a:p>
      </dgm:t>
    </dgm:pt>
    <dgm:pt modelId="{605EF407-FD35-440F-8621-2A60220472AC}">
      <dgm:prSet/>
      <dgm:spPr>
        <a:solidFill>
          <a:srgbClr val="DDDDFF">
            <a:alpha val="89804"/>
          </a:srgbClr>
        </a:solidFill>
        <a:ln>
          <a:solidFill>
            <a:srgbClr val="E7F6FF">
              <a:alpha val="90000"/>
            </a:srgbClr>
          </a:solidFill>
        </a:ln>
        <a:scene3d>
          <a:camera prst="orthographicFront"/>
          <a:lightRig rig="threePt" dir="t"/>
        </a:scene3d>
        <a:sp3d>
          <a:bevelT w="165100" prst="coolSlant"/>
        </a:sp3d>
      </dgm:spPr>
      <dgm:t>
        <a:bodyPr/>
        <a:lstStyle/>
        <a:p>
          <a:r>
            <a:rPr lang="en-US" b="0" dirty="0" err="1" smtClean="0">
              <a:solidFill>
                <a:schemeClr val="tx1"/>
              </a:solidFill>
              <a:latin typeface="Verdana"/>
              <a:ea typeface="Verdana" panose="020B0604030504040204" pitchFamily="34" charset="0"/>
              <a:cs typeface="Verdana" panose="020B0604030504040204" pitchFamily="34" charset="0"/>
            </a:rPr>
            <a:t>Digitalisation</a:t>
          </a:r>
          <a:endParaRPr lang="en-US" b="0" dirty="0" smtClean="0">
            <a:solidFill>
              <a:schemeClr val="tx1"/>
            </a:solidFill>
            <a:latin typeface="Verdana"/>
            <a:ea typeface="Verdana" panose="020B0604030504040204" pitchFamily="34" charset="0"/>
            <a:cs typeface="Verdana" panose="020B0604030504040204" pitchFamily="34" charset="0"/>
          </a:endParaRPr>
        </a:p>
      </dgm:t>
    </dgm:pt>
    <dgm:pt modelId="{B345ABC2-D0E0-4FC7-8F49-A284C2AD1609}" type="parTrans" cxnId="{E70FFFFB-B11E-4E41-A1B4-D15F6FA0C69D}">
      <dgm:prSet/>
      <dgm:spPr/>
      <dgm:t>
        <a:bodyPr/>
        <a:lstStyle/>
        <a:p>
          <a:endParaRPr lang="en-US"/>
        </a:p>
      </dgm:t>
    </dgm:pt>
    <dgm:pt modelId="{74306998-CEEC-4408-B2DD-6EA2BCEDF0A6}" type="sibTrans" cxnId="{E70FFFFB-B11E-4E41-A1B4-D15F6FA0C69D}">
      <dgm:prSet/>
      <dgm:spPr/>
      <dgm:t>
        <a:bodyPr/>
        <a:lstStyle/>
        <a:p>
          <a:endParaRPr lang="en-US"/>
        </a:p>
      </dgm:t>
    </dgm:pt>
    <dgm:pt modelId="{156953CD-0776-4996-A2BC-C08B91FD313D}" type="pres">
      <dgm:prSet presAssocID="{E968BD68-FE1B-40B3-8F2F-69E617FD5BDA}" presName="Name0" presStyleCnt="0">
        <dgm:presLayoutVars>
          <dgm:dir/>
          <dgm:animLvl val="lvl"/>
          <dgm:resizeHandles val="exact"/>
        </dgm:presLayoutVars>
      </dgm:prSet>
      <dgm:spPr/>
      <dgm:t>
        <a:bodyPr/>
        <a:lstStyle/>
        <a:p>
          <a:endParaRPr lang="en-US"/>
        </a:p>
      </dgm:t>
    </dgm:pt>
    <dgm:pt modelId="{ABB740BB-0DB9-48D1-926D-FFC3806DAD38}" type="pres">
      <dgm:prSet presAssocID="{430E84E6-5086-4C07-8A21-0823BB84405A}" presName="composite" presStyleCnt="0"/>
      <dgm:spPr/>
    </dgm:pt>
    <dgm:pt modelId="{F976E049-CDD6-486C-A6B8-C82CDC71E6F7}" type="pres">
      <dgm:prSet presAssocID="{430E84E6-5086-4C07-8A21-0823BB84405A}" presName="parTx" presStyleLbl="alignNode1" presStyleIdx="0" presStyleCnt="5" custScaleY="151043" custLinFactNeighborY="-32794">
        <dgm:presLayoutVars>
          <dgm:chMax val="0"/>
          <dgm:chPref val="0"/>
          <dgm:bulletEnabled val="1"/>
        </dgm:presLayoutVars>
      </dgm:prSet>
      <dgm:spPr/>
      <dgm:t>
        <a:bodyPr/>
        <a:lstStyle/>
        <a:p>
          <a:endParaRPr lang="en-US"/>
        </a:p>
      </dgm:t>
    </dgm:pt>
    <dgm:pt modelId="{F3C81B72-963F-4AAF-94F1-AB6E9932C0A5}" type="pres">
      <dgm:prSet presAssocID="{430E84E6-5086-4C07-8A21-0823BB84405A}" presName="desTx" presStyleLbl="alignAccFollowNode1" presStyleIdx="0" presStyleCnt="5" custScaleY="98272" custLinFactNeighborX="56" custLinFactNeighborY="3774">
        <dgm:presLayoutVars>
          <dgm:bulletEnabled val="1"/>
        </dgm:presLayoutVars>
      </dgm:prSet>
      <dgm:spPr/>
      <dgm:t>
        <a:bodyPr/>
        <a:lstStyle/>
        <a:p>
          <a:endParaRPr lang="en-US"/>
        </a:p>
      </dgm:t>
    </dgm:pt>
    <dgm:pt modelId="{82960634-7CD5-43C3-8C9B-D4C78B00BDBC}" type="pres">
      <dgm:prSet presAssocID="{F5C4B6BB-6C92-4005-B277-E0A5DECE5379}" presName="space" presStyleCnt="0"/>
      <dgm:spPr/>
    </dgm:pt>
    <dgm:pt modelId="{5C51C553-2419-4FD2-90D3-88401F61805E}" type="pres">
      <dgm:prSet presAssocID="{98E7C790-877A-4C44-8DB2-F13A15AEF537}" presName="composite" presStyleCnt="0"/>
      <dgm:spPr/>
    </dgm:pt>
    <dgm:pt modelId="{5DA338C9-FAD1-4433-B46E-372F6B9EC4A0}" type="pres">
      <dgm:prSet presAssocID="{98E7C790-877A-4C44-8DB2-F13A15AEF537}" presName="parTx" presStyleLbl="alignNode1" presStyleIdx="1" presStyleCnt="5" custScaleY="151043" custLinFactNeighborY="-32794">
        <dgm:presLayoutVars>
          <dgm:chMax val="0"/>
          <dgm:chPref val="0"/>
          <dgm:bulletEnabled val="1"/>
        </dgm:presLayoutVars>
      </dgm:prSet>
      <dgm:spPr/>
      <dgm:t>
        <a:bodyPr/>
        <a:lstStyle/>
        <a:p>
          <a:endParaRPr lang="en-US"/>
        </a:p>
      </dgm:t>
    </dgm:pt>
    <dgm:pt modelId="{DF62BFD8-D7F0-4157-81F4-A1AE0E02CB81}" type="pres">
      <dgm:prSet presAssocID="{98E7C790-877A-4C44-8DB2-F13A15AEF537}" presName="desTx" presStyleLbl="alignAccFollowNode1" presStyleIdx="1" presStyleCnt="5" custScaleY="98272" custLinFactNeighborX="56" custLinFactNeighborY="3774">
        <dgm:presLayoutVars>
          <dgm:bulletEnabled val="1"/>
        </dgm:presLayoutVars>
      </dgm:prSet>
      <dgm:spPr/>
      <dgm:t>
        <a:bodyPr/>
        <a:lstStyle/>
        <a:p>
          <a:endParaRPr lang="en-US"/>
        </a:p>
      </dgm:t>
    </dgm:pt>
    <dgm:pt modelId="{7B988591-A19A-4BA1-A079-817D28B932AD}" type="pres">
      <dgm:prSet presAssocID="{DB5F94E0-AC01-4E47-A032-1BDA84550D65}" presName="space" presStyleCnt="0"/>
      <dgm:spPr/>
    </dgm:pt>
    <dgm:pt modelId="{1BEA5090-208C-4D63-B9BB-0BF76F2B5F41}" type="pres">
      <dgm:prSet presAssocID="{B8A5B9A9-4A7C-4234-B93E-94146134502E}" presName="composite" presStyleCnt="0"/>
      <dgm:spPr/>
    </dgm:pt>
    <dgm:pt modelId="{5D3611B6-7F95-4905-B574-94371CA4F107}" type="pres">
      <dgm:prSet presAssocID="{B8A5B9A9-4A7C-4234-B93E-94146134502E}" presName="parTx" presStyleLbl="alignNode1" presStyleIdx="2" presStyleCnt="5" custScaleY="151043" custLinFactNeighborY="-32794">
        <dgm:presLayoutVars>
          <dgm:chMax val="0"/>
          <dgm:chPref val="0"/>
          <dgm:bulletEnabled val="1"/>
        </dgm:presLayoutVars>
      </dgm:prSet>
      <dgm:spPr/>
      <dgm:t>
        <a:bodyPr/>
        <a:lstStyle/>
        <a:p>
          <a:endParaRPr lang="en-US"/>
        </a:p>
      </dgm:t>
    </dgm:pt>
    <dgm:pt modelId="{ACF1814F-479F-485B-A21B-2618EE9BA014}" type="pres">
      <dgm:prSet presAssocID="{B8A5B9A9-4A7C-4234-B93E-94146134502E}" presName="desTx" presStyleLbl="alignAccFollowNode1" presStyleIdx="2" presStyleCnt="5" custScaleY="98272" custLinFactNeighborX="56" custLinFactNeighborY="3774">
        <dgm:presLayoutVars>
          <dgm:bulletEnabled val="1"/>
        </dgm:presLayoutVars>
      </dgm:prSet>
      <dgm:spPr/>
      <dgm:t>
        <a:bodyPr/>
        <a:lstStyle/>
        <a:p>
          <a:endParaRPr lang="en-US"/>
        </a:p>
      </dgm:t>
    </dgm:pt>
    <dgm:pt modelId="{11B13DCF-63F4-4FF9-AD0B-382CE9342733}" type="pres">
      <dgm:prSet presAssocID="{1C74DAC3-1AB9-4434-8AF7-9DFA9B468AB9}" presName="space" presStyleCnt="0"/>
      <dgm:spPr/>
    </dgm:pt>
    <dgm:pt modelId="{978EBF1A-825F-4919-853E-A87D6EDF16AA}" type="pres">
      <dgm:prSet presAssocID="{ACCF17DA-4004-43B5-AC61-774C75957563}" presName="composite" presStyleCnt="0"/>
      <dgm:spPr/>
    </dgm:pt>
    <dgm:pt modelId="{D53D26F7-3345-4F7E-9DBC-31325BF069F7}" type="pres">
      <dgm:prSet presAssocID="{ACCF17DA-4004-43B5-AC61-774C75957563}" presName="parTx" presStyleLbl="alignNode1" presStyleIdx="3" presStyleCnt="5" custScaleY="151043" custLinFactNeighborY="-30560">
        <dgm:presLayoutVars>
          <dgm:chMax val="0"/>
          <dgm:chPref val="0"/>
          <dgm:bulletEnabled val="1"/>
        </dgm:presLayoutVars>
      </dgm:prSet>
      <dgm:spPr/>
      <dgm:t>
        <a:bodyPr/>
        <a:lstStyle/>
        <a:p>
          <a:endParaRPr lang="en-US"/>
        </a:p>
      </dgm:t>
    </dgm:pt>
    <dgm:pt modelId="{8CF1EEEF-7A89-497B-B915-00027BDA6B6B}" type="pres">
      <dgm:prSet presAssocID="{ACCF17DA-4004-43B5-AC61-774C75957563}" presName="desTx" presStyleLbl="alignAccFollowNode1" presStyleIdx="3" presStyleCnt="5" custScaleY="98272" custLinFactNeighborX="56" custLinFactNeighborY="3774">
        <dgm:presLayoutVars>
          <dgm:bulletEnabled val="1"/>
        </dgm:presLayoutVars>
      </dgm:prSet>
      <dgm:spPr/>
      <dgm:t>
        <a:bodyPr/>
        <a:lstStyle/>
        <a:p>
          <a:endParaRPr lang="en-US"/>
        </a:p>
      </dgm:t>
    </dgm:pt>
    <dgm:pt modelId="{0E6BE961-156D-4168-8EC4-D700B1B341B6}" type="pres">
      <dgm:prSet presAssocID="{44693841-DDFB-4F97-AF09-FD0A9695B552}" presName="space" presStyleCnt="0"/>
      <dgm:spPr/>
    </dgm:pt>
    <dgm:pt modelId="{565AEB59-4D28-431B-A62C-9B39121730E1}" type="pres">
      <dgm:prSet presAssocID="{326FA77B-7ADA-44E1-BB94-9919DFD0AE8C}" presName="composite" presStyleCnt="0"/>
      <dgm:spPr/>
    </dgm:pt>
    <dgm:pt modelId="{06ED0787-0175-4467-A808-4EC3869D735B}" type="pres">
      <dgm:prSet presAssocID="{326FA77B-7ADA-44E1-BB94-9919DFD0AE8C}" presName="parTx" presStyleLbl="alignNode1" presStyleIdx="4" presStyleCnt="5" custScaleY="151043" custLinFactNeighborY="-30560">
        <dgm:presLayoutVars>
          <dgm:chMax val="0"/>
          <dgm:chPref val="0"/>
          <dgm:bulletEnabled val="1"/>
        </dgm:presLayoutVars>
      </dgm:prSet>
      <dgm:spPr/>
      <dgm:t>
        <a:bodyPr/>
        <a:lstStyle/>
        <a:p>
          <a:endParaRPr lang="en-US"/>
        </a:p>
      </dgm:t>
    </dgm:pt>
    <dgm:pt modelId="{95A9DB34-9F5C-4793-96E4-C0FF772CBE6A}" type="pres">
      <dgm:prSet presAssocID="{326FA77B-7ADA-44E1-BB94-9919DFD0AE8C}" presName="desTx" presStyleLbl="alignAccFollowNode1" presStyleIdx="4" presStyleCnt="5" custScaleY="98272" custLinFactNeighborX="56" custLinFactNeighborY="3774">
        <dgm:presLayoutVars>
          <dgm:bulletEnabled val="1"/>
        </dgm:presLayoutVars>
      </dgm:prSet>
      <dgm:spPr/>
      <dgm:t>
        <a:bodyPr/>
        <a:lstStyle/>
        <a:p>
          <a:endParaRPr lang="en-US"/>
        </a:p>
      </dgm:t>
    </dgm:pt>
  </dgm:ptLst>
  <dgm:cxnLst>
    <dgm:cxn modelId="{5E839EF5-0918-4594-8D73-DCA4C0F6BEE7}" type="presOf" srcId="{973AD5D6-AA5B-4302-83EB-1C0A9B2E51CD}" destId="{ACF1814F-479F-485B-A21B-2618EE9BA014}" srcOrd="0" destOrd="7" presId="urn:microsoft.com/office/officeart/2005/8/layout/hList1"/>
    <dgm:cxn modelId="{2F068892-9568-42FA-9C2F-3CE5BF9633D5}" type="presOf" srcId="{7A86B4C7-282F-40E1-A8AC-8A02CB552E2A}" destId="{8CF1EEEF-7A89-497B-B915-00027BDA6B6B}" srcOrd="0" destOrd="0" presId="urn:microsoft.com/office/officeart/2005/8/layout/hList1"/>
    <dgm:cxn modelId="{7D5EE2B6-B45C-4664-A998-F3AB5ADB9CB3}" srcId="{326FA77B-7ADA-44E1-BB94-9919DFD0AE8C}" destId="{16127141-3A75-4571-A702-A406C3CE2306}" srcOrd="2" destOrd="0" parTransId="{59C1247F-6E34-4171-ABAA-309D4882C350}" sibTransId="{46AFDDD6-73A0-4DEF-A6FB-E95E4F92A969}"/>
    <dgm:cxn modelId="{E29DC92B-92DA-420E-BEAE-9D2A638B9157}" type="presOf" srcId="{6C9E6548-E653-4BC4-A108-9A633FD2A5F3}" destId="{95A9DB34-9F5C-4793-96E4-C0FF772CBE6A}" srcOrd="0" destOrd="0" presId="urn:microsoft.com/office/officeart/2005/8/layout/hList1"/>
    <dgm:cxn modelId="{0DB27334-99DC-49CE-8621-B2F0FFDFE23B}" srcId="{B8A5B9A9-4A7C-4234-B93E-94146134502E}" destId="{296ADFFA-BE33-4EC2-AAED-849631E2A83E}" srcOrd="3" destOrd="0" parTransId="{1A8F6E8A-B088-4F97-B479-A9ABDDD89A60}" sibTransId="{F35F35EC-0F7D-4250-9835-36359BEB829F}"/>
    <dgm:cxn modelId="{46F92D72-7691-4694-8CBA-A38A4B21F9F2}" type="presOf" srcId="{4DE898F9-652E-497F-8CD0-F0D47E8FDB71}" destId="{DF62BFD8-D7F0-4157-81F4-A1AE0E02CB81}" srcOrd="0" destOrd="5" presId="urn:microsoft.com/office/officeart/2005/8/layout/hList1"/>
    <dgm:cxn modelId="{0BC3C597-C522-4C86-A16F-14EA31219895}" srcId="{98E7C790-877A-4C44-8DB2-F13A15AEF537}" destId="{D65296C4-2469-4F53-8A90-5EF4BFE1B8D8}" srcOrd="6" destOrd="0" parTransId="{CAFCE4DC-E593-4CB2-A393-7A5DF6ECD40E}" sibTransId="{F8429FC7-63B6-4E1C-87C8-3A43621E08DA}"/>
    <dgm:cxn modelId="{C40C0FF0-4239-4838-9126-8B6615D20DC6}" srcId="{98E7C790-877A-4C44-8DB2-F13A15AEF537}" destId="{C22AF5C4-5919-4CB9-B3E9-B62C69F3087B}" srcOrd="2" destOrd="0" parTransId="{8ABB1FE9-BEB0-469A-BE4D-77FD16CD15F9}" sibTransId="{B2194C36-BAFC-4870-BE63-B1D0C689C68E}"/>
    <dgm:cxn modelId="{828F4FF3-8A7B-4BE0-9256-F950980D9747}" type="presOf" srcId="{203ED0BA-1A01-4102-9B49-38AB4A27A731}" destId="{95A9DB34-9F5C-4793-96E4-C0FF772CBE6A}" srcOrd="0" destOrd="6" presId="urn:microsoft.com/office/officeart/2005/8/layout/hList1"/>
    <dgm:cxn modelId="{F03487F8-6592-41AC-9F61-DA99F0A87F41}" srcId="{ACCF17DA-4004-43B5-AC61-774C75957563}" destId="{946F653D-39B3-4449-9B5B-A22D515359DC}" srcOrd="4" destOrd="0" parTransId="{65EAE178-11E0-4F21-8BE3-4140F6FA5C57}" sibTransId="{896DE06A-650A-4AC8-8E84-64AC2AFF6CF1}"/>
    <dgm:cxn modelId="{2440BEDB-DFF8-4435-BD3A-D96674B44C36}" type="presOf" srcId="{0B39C346-1B16-42EB-BFA7-53667F42C765}" destId="{F3C81B72-963F-4AAF-94F1-AB6E9932C0A5}" srcOrd="0" destOrd="3" presId="urn:microsoft.com/office/officeart/2005/8/layout/hList1"/>
    <dgm:cxn modelId="{28911315-DB32-4A12-B787-7D01A6188615}" type="presOf" srcId="{326FA77B-7ADA-44E1-BB94-9919DFD0AE8C}" destId="{06ED0787-0175-4467-A808-4EC3869D735B}" srcOrd="0" destOrd="0" presId="urn:microsoft.com/office/officeart/2005/8/layout/hList1"/>
    <dgm:cxn modelId="{5C9829F0-63E8-4651-8545-8F87F51E52AC}" srcId="{98E7C790-877A-4C44-8DB2-F13A15AEF537}" destId="{3FFF395C-5CEB-4168-861B-B3A7E5AF8FF5}" srcOrd="3" destOrd="0" parTransId="{174DE5D8-0A2F-43C7-AB7B-0527B2A5D85D}" sibTransId="{FEE30C3E-E169-4C1C-8062-0C9DA1F9A864}"/>
    <dgm:cxn modelId="{C26E0756-9EEB-46FB-A124-2AAF37E1EF40}" srcId="{430E84E6-5086-4C07-8A21-0823BB84405A}" destId="{5968F0BC-7E6B-4723-BC72-062857579C5B}" srcOrd="0" destOrd="0" parTransId="{AD787AE2-4702-4E8A-A2FB-878631EE1312}" sibTransId="{94619E36-22FC-4EB5-AAB7-E143ECECC843}"/>
    <dgm:cxn modelId="{657704D5-9E0B-4A34-826D-7893B312A596}" srcId="{B8A5B9A9-4A7C-4234-B93E-94146134502E}" destId="{8300A3AD-CDDE-4F58-BD4A-D18908621D3B}" srcOrd="2" destOrd="0" parTransId="{FEB145E2-24E5-4BE9-9FE9-808A35FB03AC}" sibTransId="{B21F8EE5-61B3-4361-AF8E-6335B5EEA866}"/>
    <dgm:cxn modelId="{56F0B738-1EFF-40FD-9DBC-148D24172A95}" type="presOf" srcId="{D65296C4-2469-4F53-8A90-5EF4BFE1B8D8}" destId="{DF62BFD8-D7F0-4157-81F4-A1AE0E02CB81}" srcOrd="0" destOrd="6" presId="urn:microsoft.com/office/officeart/2005/8/layout/hList1"/>
    <dgm:cxn modelId="{565E8074-062B-4A4B-B852-8BF3D3A7E4CD}" type="presOf" srcId="{8BDDC5B1-CA67-43BC-B842-304FD2950CF5}" destId="{F3C81B72-963F-4AAF-94F1-AB6E9932C0A5}" srcOrd="0" destOrd="8" presId="urn:microsoft.com/office/officeart/2005/8/layout/hList1"/>
    <dgm:cxn modelId="{A5A8EFB4-DDD6-4719-AF2A-29B69CC80493}" type="presOf" srcId="{ACCF17DA-4004-43B5-AC61-774C75957563}" destId="{D53D26F7-3345-4F7E-9DBC-31325BF069F7}" srcOrd="0" destOrd="0" presId="urn:microsoft.com/office/officeart/2005/8/layout/hList1"/>
    <dgm:cxn modelId="{72C1907C-41D6-4DF1-938C-0E9BD25DA686}" srcId="{E968BD68-FE1B-40B3-8F2F-69E617FD5BDA}" destId="{326FA77B-7ADA-44E1-BB94-9919DFD0AE8C}" srcOrd="4" destOrd="0" parTransId="{B695131A-5EFD-4FA1-A3CF-3E2FFFEB78AB}" sibTransId="{0892029D-99E7-449C-B726-2B36E633F5A2}"/>
    <dgm:cxn modelId="{223A2043-0548-44C9-B56B-5FB6BBBF4C0A}" srcId="{430E84E6-5086-4C07-8A21-0823BB84405A}" destId="{90CF3BC7-C537-4097-9AF9-D56FAB78B4E7}" srcOrd="5" destOrd="0" parTransId="{CADA9C1F-2AE9-4439-89F7-E6E1EF9589C3}" sibTransId="{2D615E43-F6D7-424F-ABDA-19A2E1EFB65C}"/>
    <dgm:cxn modelId="{AEF57D12-B74B-4535-BFC7-51C21C22C4B2}" srcId="{98E7C790-877A-4C44-8DB2-F13A15AEF537}" destId="{4DE898F9-652E-497F-8CD0-F0D47E8FDB71}" srcOrd="5" destOrd="0" parTransId="{72AF145C-F205-4D44-9D9D-DADF52EEEE56}" sibTransId="{98FF2F9B-0D32-4D7C-BEBF-60B822A980A7}"/>
    <dgm:cxn modelId="{3FE0F8FD-FFB2-4A4E-BB1F-E56EFFA2CFC1}" srcId="{B8A5B9A9-4A7C-4234-B93E-94146134502E}" destId="{A042F772-BA08-4D74-9CCC-1461227A8113}" srcOrd="5" destOrd="0" parTransId="{B2061861-71B5-4EC3-8F41-FEA7B7742873}" sibTransId="{20BDA512-FB39-4B0C-A06F-ED02EA0F4206}"/>
    <dgm:cxn modelId="{AD4260E1-4EA8-4710-9D7C-D576045B7638}" type="presOf" srcId="{E26D9A29-14A9-4D38-9A71-99C9C4EAAC85}" destId="{8CF1EEEF-7A89-497B-B915-00027BDA6B6B}" srcOrd="0" destOrd="5" presId="urn:microsoft.com/office/officeart/2005/8/layout/hList1"/>
    <dgm:cxn modelId="{3A691309-0D2D-49A3-8F6F-B8CFFB1F1E5E}" type="presOf" srcId="{612E5005-73E7-4274-A884-E327A8F13EE9}" destId="{8CF1EEEF-7A89-497B-B915-00027BDA6B6B}" srcOrd="0" destOrd="2" presId="urn:microsoft.com/office/officeart/2005/8/layout/hList1"/>
    <dgm:cxn modelId="{EBC470FB-6537-4847-AA01-2FB6E0CC2ECD}" srcId="{430E84E6-5086-4C07-8A21-0823BB84405A}" destId="{10D484FB-C922-4C36-9A50-B86B01F70298}" srcOrd="1" destOrd="0" parTransId="{C52644BE-A664-4895-AC59-843FC3A5A764}" sibTransId="{4D954D9A-71B0-4D20-834D-E266B41FC921}"/>
    <dgm:cxn modelId="{9E426659-FACE-4DD6-B96A-1CC147FF0C56}" type="presOf" srcId="{6B53ECDD-D476-4937-AB09-14177CCB1FE1}" destId="{ACF1814F-479F-485B-A21B-2618EE9BA014}" srcOrd="0" destOrd="1" presId="urn:microsoft.com/office/officeart/2005/8/layout/hList1"/>
    <dgm:cxn modelId="{5ED35B0E-C2B7-46F2-A736-A76BD8191173}" type="presOf" srcId="{10D484FB-C922-4C36-9A50-B86B01F70298}" destId="{F3C81B72-963F-4AAF-94F1-AB6E9932C0A5}" srcOrd="0" destOrd="1" presId="urn:microsoft.com/office/officeart/2005/8/layout/hList1"/>
    <dgm:cxn modelId="{76E41FDB-8000-408E-A2BF-904D085AD3CC}" srcId="{ACCF17DA-4004-43B5-AC61-774C75957563}" destId="{65F2CC7C-0CC7-4CC6-886A-B68833F1F953}" srcOrd="3" destOrd="0" parTransId="{E8DDEC96-D6E4-4FEA-A6FF-EE07B5BA43F9}" sibTransId="{4F77305C-F47A-4876-AB58-26678697D0BE}"/>
    <dgm:cxn modelId="{015CBB28-8A5D-488D-B465-73EB446035AE}" srcId="{326FA77B-7ADA-44E1-BB94-9919DFD0AE8C}" destId="{25992CE8-8B27-471E-B716-3D5A03D5A9D4}" srcOrd="3" destOrd="0" parTransId="{748B9D37-9B2E-49F7-8F50-B9FDEE3AF613}" sibTransId="{C87CC090-F2A7-408B-9467-A7F0ADA38E75}"/>
    <dgm:cxn modelId="{66176EBE-795A-473D-A05E-15333B4DB063}" srcId="{326FA77B-7ADA-44E1-BB94-9919DFD0AE8C}" destId="{0B2129B4-B3C6-449F-BCC4-5626A56D23FB}" srcOrd="4" destOrd="0" parTransId="{DE0CB94C-C5A0-45B9-9644-079E2FDB4B6F}" sibTransId="{A02C16E6-1E9C-44F1-ACE4-EDBDD2548A95}"/>
    <dgm:cxn modelId="{DA4A0E9E-9DF1-4C42-B237-EADAEB978783}" srcId="{ACCF17DA-4004-43B5-AC61-774C75957563}" destId="{E26D9A29-14A9-4D38-9A71-99C9C4EAAC85}" srcOrd="5" destOrd="0" parTransId="{29219012-8B3E-4A7D-BF70-F8DF49E9ADB8}" sibTransId="{3902953D-8A0D-4131-B75C-D7527A3BE6F7}"/>
    <dgm:cxn modelId="{2393217D-4988-43D8-BE63-A4C76D2A5A00}" type="presOf" srcId="{5968F0BC-7E6B-4723-BC72-062857579C5B}" destId="{F3C81B72-963F-4AAF-94F1-AB6E9932C0A5}" srcOrd="0" destOrd="0" presId="urn:microsoft.com/office/officeart/2005/8/layout/hList1"/>
    <dgm:cxn modelId="{D332953D-A125-42FB-AC9A-7D925E920DEB}" type="presOf" srcId="{296ADFFA-BE33-4EC2-AAED-849631E2A83E}" destId="{ACF1814F-479F-485B-A21B-2618EE9BA014}" srcOrd="0" destOrd="3" presId="urn:microsoft.com/office/officeart/2005/8/layout/hList1"/>
    <dgm:cxn modelId="{4ABE0C63-530D-465F-B43C-3CA3D78E7617}" type="presOf" srcId="{CD5001AD-4DE9-4D39-961F-75944072EB4E}" destId="{95A9DB34-9F5C-4793-96E4-C0FF772CBE6A}" srcOrd="0" destOrd="7" presId="urn:microsoft.com/office/officeart/2005/8/layout/hList1"/>
    <dgm:cxn modelId="{94F447E9-0905-4654-B0F3-C351301245E9}" srcId="{B8A5B9A9-4A7C-4234-B93E-94146134502E}" destId="{D50782DD-92C6-4CFC-A903-CD615299683D}" srcOrd="6" destOrd="0" parTransId="{44AED7A0-5CA5-4FEB-8CD7-890A1737177F}" sibTransId="{A76D35A3-9CB2-447A-89A7-B7CC69B1D478}"/>
    <dgm:cxn modelId="{19DE9B6A-F015-486E-B22E-E0C67208740F}" srcId="{98E7C790-877A-4C44-8DB2-F13A15AEF537}" destId="{F08E4A4D-2CCE-4BB1-82E5-F038675AFE30}" srcOrd="7" destOrd="0" parTransId="{9BC203FA-3EAD-4E9E-9AC9-7F22EF5F6D3C}" sibTransId="{5855CDC0-B9BC-422C-BAC3-E1F39E54D182}"/>
    <dgm:cxn modelId="{758ACDE1-F1E9-4D87-B844-E3B64B624BA9}" type="presOf" srcId="{946F653D-39B3-4449-9B5B-A22D515359DC}" destId="{8CF1EEEF-7A89-497B-B915-00027BDA6B6B}" srcOrd="0" destOrd="4" presId="urn:microsoft.com/office/officeart/2005/8/layout/hList1"/>
    <dgm:cxn modelId="{88734972-A5CC-4393-BF6C-1D4B5CDFE5CA}" srcId="{ACCF17DA-4004-43B5-AC61-774C75957563}" destId="{612E5005-73E7-4274-A884-E327A8F13EE9}" srcOrd="2" destOrd="0" parTransId="{FDB0A8C4-4418-45EF-9BED-E20BC09003A8}" sibTransId="{0DB6C39E-8F16-43B6-9CB8-CB2163AB634F}"/>
    <dgm:cxn modelId="{964F2EEB-DD07-4C6E-BD47-31E4CDA0B7DC}" srcId="{430E84E6-5086-4C07-8A21-0823BB84405A}" destId="{0B39C346-1B16-42EB-BFA7-53667F42C765}" srcOrd="3" destOrd="0" parTransId="{B59BD99D-C329-4C93-9841-D08AE91A52E1}" sibTransId="{25AA7B9C-CB19-44AF-A551-911B8326E103}"/>
    <dgm:cxn modelId="{0C49A0B8-6AFB-472E-876F-1DC69CDA37BC}" srcId="{326FA77B-7ADA-44E1-BB94-9919DFD0AE8C}" destId="{CD5001AD-4DE9-4D39-961F-75944072EB4E}" srcOrd="7" destOrd="0" parTransId="{52A734D9-0A01-4EA4-827E-357AFA68EC7D}" sibTransId="{1BB369BD-1456-4BC8-98D2-2A65931EAC26}"/>
    <dgm:cxn modelId="{F311DAF5-06AF-4DA1-A485-F71A335C7F8F}" srcId="{430E84E6-5086-4C07-8A21-0823BB84405A}" destId="{559BA7D6-5E58-4FCB-A2DE-5B3887E0351B}" srcOrd="2" destOrd="0" parTransId="{8C8D264B-3A86-40C6-AEE0-0CC7F1A33C8F}" sibTransId="{8AAD8A36-2015-4480-A6AC-78B7FB27D590}"/>
    <dgm:cxn modelId="{5CF12E47-D20F-4381-A99D-EE72569B2428}" type="presOf" srcId="{289DDEAE-E03C-4290-8730-895145EA780D}" destId="{F3C81B72-963F-4AAF-94F1-AB6E9932C0A5}" srcOrd="0" destOrd="7" presId="urn:microsoft.com/office/officeart/2005/8/layout/hList1"/>
    <dgm:cxn modelId="{0BCADFA5-D042-4E7A-A08B-C8E109C5255D}" type="presOf" srcId="{F08E4A4D-2CCE-4BB1-82E5-F038675AFE30}" destId="{DF62BFD8-D7F0-4157-81F4-A1AE0E02CB81}" srcOrd="0" destOrd="7" presId="urn:microsoft.com/office/officeart/2005/8/layout/hList1"/>
    <dgm:cxn modelId="{39F99AAC-324D-4ACC-B9C4-81DBCCA37C72}" srcId="{430E84E6-5086-4C07-8A21-0823BB84405A}" destId="{654C375E-68C8-43C5-928E-1223301AD2FA}" srcOrd="6" destOrd="0" parTransId="{948FF35E-58AE-4A8D-92E2-3FB6E8BF927F}" sibTransId="{F18CC1E1-5E20-4D34-9F90-EE1BBE8AEB01}"/>
    <dgm:cxn modelId="{6BB90801-5EE9-4208-A7ED-E99019C2B53B}" type="presOf" srcId="{E968BD68-FE1B-40B3-8F2F-69E617FD5BDA}" destId="{156953CD-0776-4996-A2BC-C08B91FD313D}" srcOrd="0" destOrd="0" presId="urn:microsoft.com/office/officeart/2005/8/layout/hList1"/>
    <dgm:cxn modelId="{9EED84B2-DF1D-4EA5-82C3-C6CEF5B77CE5}" type="presOf" srcId="{E7318733-AF2D-436F-A7F2-6B02438F6D05}" destId="{ACF1814F-479F-485B-A21B-2618EE9BA014}" srcOrd="0" destOrd="0" presId="urn:microsoft.com/office/officeart/2005/8/layout/hList1"/>
    <dgm:cxn modelId="{EB8210F8-2CED-4D08-BBED-F1BE83021572}" type="presOf" srcId="{C22AF5C4-5919-4CB9-B3E9-B62C69F3087B}" destId="{DF62BFD8-D7F0-4157-81F4-A1AE0E02CB81}" srcOrd="0" destOrd="2" presId="urn:microsoft.com/office/officeart/2005/8/layout/hList1"/>
    <dgm:cxn modelId="{507EF695-50DE-4B36-886A-4FF4836163A8}" srcId="{E968BD68-FE1B-40B3-8F2F-69E617FD5BDA}" destId="{ACCF17DA-4004-43B5-AC61-774C75957563}" srcOrd="3" destOrd="0" parTransId="{2F523439-CC09-4DD7-862D-EE6084EF86C8}" sibTransId="{44693841-DDFB-4F97-AF09-FD0A9695B552}"/>
    <dgm:cxn modelId="{90EA3EB7-7B16-48E6-B20A-11DD47DDA0CA}" srcId="{B8A5B9A9-4A7C-4234-B93E-94146134502E}" destId="{E7318733-AF2D-436F-A7F2-6B02438F6D05}" srcOrd="0" destOrd="0" parTransId="{EA7F594E-28E4-4B56-91E7-5585154283F9}" sibTransId="{DCD7D5A4-F1A1-410A-ADCD-12054021E235}"/>
    <dgm:cxn modelId="{5C95D44A-4AC8-4911-8A02-BC5246728188}" type="presOf" srcId="{559BA7D6-5E58-4FCB-A2DE-5B3887E0351B}" destId="{F3C81B72-963F-4AAF-94F1-AB6E9932C0A5}" srcOrd="0" destOrd="2" presId="urn:microsoft.com/office/officeart/2005/8/layout/hList1"/>
    <dgm:cxn modelId="{4CE2BD19-99D4-428F-931B-0DB41FB18B74}" srcId="{326FA77B-7ADA-44E1-BB94-9919DFD0AE8C}" destId="{6C9E6548-E653-4BC4-A108-9A633FD2A5F3}" srcOrd="0" destOrd="0" parTransId="{1EC89153-593F-4020-B73F-161263FCA7C8}" sibTransId="{C5F893C9-C8DD-4D44-B695-259BE40FD804}"/>
    <dgm:cxn modelId="{051C660C-71D6-4AFE-9CC8-114E3C93359A}" type="presOf" srcId="{0B2129B4-B3C6-449F-BCC4-5626A56D23FB}" destId="{95A9DB34-9F5C-4793-96E4-C0FF772CBE6A}" srcOrd="0" destOrd="4" presId="urn:microsoft.com/office/officeart/2005/8/layout/hList1"/>
    <dgm:cxn modelId="{159C2D51-C552-4C53-8109-4FA9682EB4BC}" type="presOf" srcId="{9C917F13-343F-4E02-81BB-68B7EE4E44CC}" destId="{F3C81B72-963F-4AAF-94F1-AB6E9932C0A5}" srcOrd="0" destOrd="4" presId="urn:microsoft.com/office/officeart/2005/8/layout/hList1"/>
    <dgm:cxn modelId="{B2A91EF4-619A-43CB-BCAC-DD9FEEE339E1}" srcId="{B8A5B9A9-4A7C-4234-B93E-94146134502E}" destId="{31D0D8DA-DA9C-4BE2-9B1F-3A21B955AFEF}" srcOrd="4" destOrd="0" parTransId="{A56A8109-49E4-481A-BE7D-2B0E273DB79C}" sibTransId="{3F5DBCE9-FB59-465B-95B6-836111F1906B}"/>
    <dgm:cxn modelId="{F28A7BC2-CF21-4162-B52C-8DD89E437D92}" type="presOf" srcId="{25992CE8-8B27-471E-B716-3D5A03D5A9D4}" destId="{95A9DB34-9F5C-4793-96E4-C0FF772CBE6A}" srcOrd="0" destOrd="3" presId="urn:microsoft.com/office/officeart/2005/8/layout/hList1"/>
    <dgm:cxn modelId="{44A63EAA-C8BA-497D-B45A-11C99553F646}" type="presOf" srcId="{90CF3BC7-C537-4097-9AF9-D56FAB78B4E7}" destId="{F3C81B72-963F-4AAF-94F1-AB6E9932C0A5}" srcOrd="0" destOrd="5" presId="urn:microsoft.com/office/officeart/2005/8/layout/hList1"/>
    <dgm:cxn modelId="{A8A4CE4C-AFAB-48B8-B01A-02F55BF85A36}" srcId="{98E7C790-877A-4C44-8DB2-F13A15AEF537}" destId="{1FFE39AA-970B-4695-BA87-39EF451B6ED7}" srcOrd="8" destOrd="0" parTransId="{7A8CD74E-69E1-4DC3-AA47-0D1537861504}" sibTransId="{2207D9A4-5762-4447-930F-A616056BDB22}"/>
    <dgm:cxn modelId="{6E945D89-7982-44FF-90E9-38FE7B0FC7E3}" type="presOf" srcId="{3FFF395C-5CEB-4168-861B-B3A7E5AF8FF5}" destId="{DF62BFD8-D7F0-4157-81F4-A1AE0E02CB81}" srcOrd="0" destOrd="3" presId="urn:microsoft.com/office/officeart/2005/8/layout/hList1"/>
    <dgm:cxn modelId="{429A87FD-7EEE-4E65-9067-12B96EAA3FA3}" type="presOf" srcId="{98E7C790-877A-4C44-8DB2-F13A15AEF537}" destId="{5DA338C9-FAD1-4433-B46E-372F6B9EC4A0}" srcOrd="0" destOrd="0" presId="urn:microsoft.com/office/officeart/2005/8/layout/hList1"/>
    <dgm:cxn modelId="{F65F2E9D-DB01-4960-B0ED-6DD642182681}" srcId="{ACCF17DA-4004-43B5-AC61-774C75957563}" destId="{CA83DA0D-02B0-43D3-B3AB-723D57FCA6F0}" srcOrd="1" destOrd="0" parTransId="{2F0C70F0-C0D0-4755-8E4D-DF534B56AC2C}" sibTransId="{1ABBF8B4-B24A-4DFC-AFA9-458BA8EEDFD1}"/>
    <dgm:cxn modelId="{02DC3E34-1F12-4451-AC27-EC8C9C90B346}" srcId="{B8A5B9A9-4A7C-4234-B93E-94146134502E}" destId="{973AD5D6-AA5B-4302-83EB-1C0A9B2E51CD}" srcOrd="7" destOrd="0" parTransId="{E4DF2D0F-467B-4B80-B0F9-94E414435B0C}" sibTransId="{7808A11E-30AC-47B0-88DC-8E1E48C62309}"/>
    <dgm:cxn modelId="{BA9654CD-7CDE-4A29-9E86-A99F92742C9B}" srcId="{326FA77B-7ADA-44E1-BB94-9919DFD0AE8C}" destId="{1A286A3B-76FD-4633-97A9-CB326DF245CD}" srcOrd="5" destOrd="0" parTransId="{5F1CA126-0C5F-48A6-8D9E-974024216DA5}" sibTransId="{226233D6-D0F1-428E-ADED-09EC821F32B9}"/>
    <dgm:cxn modelId="{F108109F-AE97-4F8B-861D-2F3534F0CD8B}" srcId="{B8A5B9A9-4A7C-4234-B93E-94146134502E}" destId="{6B53ECDD-D476-4937-AB09-14177CCB1FE1}" srcOrd="1" destOrd="0" parTransId="{CC57AB29-D8EA-4538-913F-B9159BA17CB4}" sibTransId="{D4D1EFBF-7557-4F8F-ABEA-716AF19221F1}"/>
    <dgm:cxn modelId="{A5D6DB1A-D258-43DB-8F54-85C070C91560}" type="presOf" srcId="{CA83DA0D-02B0-43D3-B3AB-723D57FCA6F0}" destId="{8CF1EEEF-7A89-497B-B915-00027BDA6B6B}" srcOrd="0" destOrd="1" presId="urn:microsoft.com/office/officeart/2005/8/layout/hList1"/>
    <dgm:cxn modelId="{6624C6F8-1C67-4328-BD2D-5C85F596CBBA}" srcId="{ACCF17DA-4004-43B5-AC61-774C75957563}" destId="{7A86B4C7-282F-40E1-A8AC-8A02CB552E2A}" srcOrd="0" destOrd="0" parTransId="{C37F4C44-4DD9-4AE7-8BC1-E24766E9B009}" sibTransId="{BC3593E5-4DBC-44A4-82E3-7A90E93C23DB}"/>
    <dgm:cxn modelId="{1EC69494-7221-4CDA-84D8-25365CFD282C}" type="presOf" srcId="{16127141-3A75-4571-A702-A406C3CE2306}" destId="{95A9DB34-9F5C-4793-96E4-C0FF772CBE6A}" srcOrd="0" destOrd="2" presId="urn:microsoft.com/office/officeart/2005/8/layout/hList1"/>
    <dgm:cxn modelId="{0B4AB83F-934B-475D-A529-0FD17935042D}" type="presOf" srcId="{31D0D8DA-DA9C-4BE2-9B1F-3A21B955AFEF}" destId="{ACF1814F-479F-485B-A21B-2618EE9BA014}" srcOrd="0" destOrd="4" presId="urn:microsoft.com/office/officeart/2005/8/layout/hList1"/>
    <dgm:cxn modelId="{35E8AB4E-F6FD-416F-9BE4-E957371C5B20}" type="presOf" srcId="{1FFE39AA-970B-4695-BA87-39EF451B6ED7}" destId="{DF62BFD8-D7F0-4157-81F4-A1AE0E02CB81}" srcOrd="0" destOrd="8" presId="urn:microsoft.com/office/officeart/2005/8/layout/hList1"/>
    <dgm:cxn modelId="{B79A0AE6-6C2C-4EE7-853F-FDC551AC3006}" srcId="{326FA77B-7ADA-44E1-BB94-9919DFD0AE8C}" destId="{203ED0BA-1A01-4102-9B49-38AB4A27A731}" srcOrd="6" destOrd="0" parTransId="{AC9655A8-5F4B-4A39-B24F-7D3FF1B1D869}" sibTransId="{5610C16B-62AA-4148-97FE-0446D57422CF}"/>
    <dgm:cxn modelId="{981B2945-BEB1-4DA8-997C-9DBB5EFBCDFC}" srcId="{E968BD68-FE1B-40B3-8F2F-69E617FD5BDA}" destId="{B8A5B9A9-4A7C-4234-B93E-94146134502E}" srcOrd="2" destOrd="0" parTransId="{6DCCD114-2A7D-4023-90DA-D2B03271029D}" sibTransId="{1C74DAC3-1AB9-4434-8AF7-9DFA9B468AB9}"/>
    <dgm:cxn modelId="{81AB312C-1CFA-4C7D-8083-5047EF89BA60}" type="presOf" srcId="{65F2CC7C-0CC7-4CC6-886A-B68833F1F953}" destId="{8CF1EEEF-7A89-497B-B915-00027BDA6B6B}" srcOrd="0" destOrd="3" presId="urn:microsoft.com/office/officeart/2005/8/layout/hList1"/>
    <dgm:cxn modelId="{84303F75-4E41-42EB-81FB-E40B344E869F}" srcId="{E968BD68-FE1B-40B3-8F2F-69E617FD5BDA}" destId="{98E7C790-877A-4C44-8DB2-F13A15AEF537}" srcOrd="1" destOrd="0" parTransId="{A486CDC3-91F9-4E55-B80D-397DDB0D06FF}" sibTransId="{DB5F94E0-AC01-4E47-A032-1BDA84550D65}"/>
    <dgm:cxn modelId="{F9BD09DA-19D6-4E30-B87C-C8620C13CC5D}" srcId="{430E84E6-5086-4C07-8A21-0823BB84405A}" destId="{289DDEAE-E03C-4290-8730-895145EA780D}" srcOrd="7" destOrd="0" parTransId="{0024856C-740B-4950-824F-A8D23CB7A88C}" sibTransId="{8C4729C3-42FB-49C6-9804-FC22CDF039CE}"/>
    <dgm:cxn modelId="{43949C43-1FAA-4360-98EB-AF699D4678D4}" srcId="{430E84E6-5086-4C07-8A21-0823BB84405A}" destId="{8BDDC5B1-CA67-43BC-B842-304FD2950CF5}" srcOrd="8" destOrd="0" parTransId="{161BF780-EBCD-41F3-B7AE-2297D6F245E0}" sibTransId="{EEB7D798-1A91-4C8B-89F0-981A5593BB88}"/>
    <dgm:cxn modelId="{4F3BCE92-7F63-4855-9EC0-DB69C3C94109}" srcId="{E968BD68-FE1B-40B3-8F2F-69E617FD5BDA}" destId="{430E84E6-5086-4C07-8A21-0823BB84405A}" srcOrd="0" destOrd="0" parTransId="{FE652127-82E9-4796-BC0A-49DC6B0F531C}" sibTransId="{F5C4B6BB-6C92-4005-B277-E0A5DECE5379}"/>
    <dgm:cxn modelId="{B3AF628A-D7B8-4934-ADD2-130907CCC04F}" type="presOf" srcId="{D50782DD-92C6-4CFC-A903-CD615299683D}" destId="{ACF1814F-479F-485B-A21B-2618EE9BA014}" srcOrd="0" destOrd="6" presId="urn:microsoft.com/office/officeart/2005/8/layout/hList1"/>
    <dgm:cxn modelId="{554A769B-2210-4820-A374-F550C36270D2}" type="presOf" srcId="{3F773049-406C-4C5F-AFE5-35166E7BA51E}" destId="{DF62BFD8-D7F0-4157-81F4-A1AE0E02CB81}" srcOrd="0" destOrd="1" presId="urn:microsoft.com/office/officeart/2005/8/layout/hList1"/>
    <dgm:cxn modelId="{AEFB6832-F0BB-4CF9-B5F7-25B2A0C8A8FF}" type="presOf" srcId="{A042F772-BA08-4D74-9CCC-1461227A8113}" destId="{ACF1814F-479F-485B-A21B-2618EE9BA014}" srcOrd="0" destOrd="5" presId="urn:microsoft.com/office/officeart/2005/8/layout/hList1"/>
    <dgm:cxn modelId="{0B68664D-4237-4C60-AA96-F1D19CC1848A}" srcId="{98E7C790-877A-4C44-8DB2-F13A15AEF537}" destId="{3F773049-406C-4C5F-AFE5-35166E7BA51E}" srcOrd="1" destOrd="0" parTransId="{283A5636-7B83-45FE-87FD-70AAD728ED05}" sibTransId="{7F210D42-8CEC-4BE3-AAD5-F089B2A92759}"/>
    <dgm:cxn modelId="{50800759-CCB1-4381-8023-DD016D54D2E6}" type="presOf" srcId="{1A286A3B-76FD-4633-97A9-CB326DF245CD}" destId="{95A9DB34-9F5C-4793-96E4-C0FF772CBE6A}" srcOrd="0" destOrd="5" presId="urn:microsoft.com/office/officeart/2005/8/layout/hList1"/>
    <dgm:cxn modelId="{7D4C9641-05BB-4018-9A26-D30B79E7F94D}" type="presOf" srcId="{8300A3AD-CDDE-4F58-BD4A-D18908621D3B}" destId="{ACF1814F-479F-485B-A21B-2618EE9BA014}" srcOrd="0" destOrd="2" presId="urn:microsoft.com/office/officeart/2005/8/layout/hList1"/>
    <dgm:cxn modelId="{7369F5F1-46B2-4ACF-A137-2C0605BDF75D}" srcId="{98E7C790-877A-4C44-8DB2-F13A15AEF537}" destId="{CC635F52-D3D6-4FF0-AFC7-B69D98E4745A}" srcOrd="0" destOrd="0" parTransId="{05243352-B568-49B5-9754-5B8AC4A94BAD}" sibTransId="{5C08C3A9-0F8E-4854-893D-18D276A32BDC}"/>
    <dgm:cxn modelId="{0915890A-4293-42DD-8CBC-596B7B0423FB}" type="presOf" srcId="{605EF407-FD35-440F-8621-2A60220472AC}" destId="{DF62BFD8-D7F0-4157-81F4-A1AE0E02CB81}" srcOrd="0" destOrd="4" presId="urn:microsoft.com/office/officeart/2005/8/layout/hList1"/>
    <dgm:cxn modelId="{447C2997-2FAE-43B6-84CE-4BCEC6E7F36D}" type="presOf" srcId="{23161D94-655A-4150-8861-A958EE28D306}" destId="{95A9DB34-9F5C-4793-96E4-C0FF772CBE6A}" srcOrd="0" destOrd="1" presId="urn:microsoft.com/office/officeart/2005/8/layout/hList1"/>
    <dgm:cxn modelId="{E2DBAF1C-018B-4BBD-88BB-7CF1D370A370}" srcId="{326FA77B-7ADA-44E1-BB94-9919DFD0AE8C}" destId="{23161D94-655A-4150-8861-A958EE28D306}" srcOrd="1" destOrd="0" parTransId="{EF872BCE-68AA-4C9D-A278-92B40FCB12A7}" sibTransId="{AD3D1FEE-E563-44A9-B2FD-C4183084AEC6}"/>
    <dgm:cxn modelId="{6DC2E68E-4BCC-4714-8411-0CC1D7019984}" type="presOf" srcId="{430E84E6-5086-4C07-8A21-0823BB84405A}" destId="{F976E049-CDD6-486C-A6B8-C82CDC71E6F7}" srcOrd="0" destOrd="0" presId="urn:microsoft.com/office/officeart/2005/8/layout/hList1"/>
    <dgm:cxn modelId="{E70FFFFB-B11E-4E41-A1B4-D15F6FA0C69D}" srcId="{98E7C790-877A-4C44-8DB2-F13A15AEF537}" destId="{605EF407-FD35-440F-8621-2A60220472AC}" srcOrd="4" destOrd="0" parTransId="{B345ABC2-D0E0-4FC7-8F49-A284C2AD1609}" sibTransId="{74306998-CEEC-4408-B2DD-6EA2BCEDF0A6}"/>
    <dgm:cxn modelId="{12B1E9EA-D184-4725-9D0B-2AB50911EA56}" type="presOf" srcId="{CC635F52-D3D6-4FF0-AFC7-B69D98E4745A}" destId="{DF62BFD8-D7F0-4157-81F4-A1AE0E02CB81}" srcOrd="0" destOrd="0" presId="urn:microsoft.com/office/officeart/2005/8/layout/hList1"/>
    <dgm:cxn modelId="{FE9388BB-B6A2-49FD-B8A5-1DF77FB89895}" srcId="{430E84E6-5086-4C07-8A21-0823BB84405A}" destId="{9C917F13-343F-4E02-81BB-68B7EE4E44CC}" srcOrd="4" destOrd="0" parTransId="{0AF10069-361A-42CF-92D9-CF3E9AD4C7E0}" sibTransId="{1FCCCFBB-C35D-45FC-A3FB-C81C85B28B18}"/>
    <dgm:cxn modelId="{F87CA158-DFEF-452A-A019-76C2D54A6AE7}" type="presOf" srcId="{B8A5B9A9-4A7C-4234-B93E-94146134502E}" destId="{5D3611B6-7F95-4905-B574-94371CA4F107}" srcOrd="0" destOrd="0" presId="urn:microsoft.com/office/officeart/2005/8/layout/hList1"/>
    <dgm:cxn modelId="{8BCE660F-53EB-41F5-A744-E2C2143584F9}" type="presOf" srcId="{654C375E-68C8-43C5-928E-1223301AD2FA}" destId="{F3C81B72-963F-4AAF-94F1-AB6E9932C0A5}" srcOrd="0" destOrd="6" presId="urn:microsoft.com/office/officeart/2005/8/layout/hList1"/>
    <dgm:cxn modelId="{5D8570C9-9012-4724-8162-D1FE815A2B61}" type="presParOf" srcId="{156953CD-0776-4996-A2BC-C08B91FD313D}" destId="{ABB740BB-0DB9-48D1-926D-FFC3806DAD38}" srcOrd="0" destOrd="0" presId="urn:microsoft.com/office/officeart/2005/8/layout/hList1"/>
    <dgm:cxn modelId="{EAD6A4F1-7674-4F6E-B1C4-634EFD0389CB}" type="presParOf" srcId="{ABB740BB-0DB9-48D1-926D-FFC3806DAD38}" destId="{F976E049-CDD6-486C-A6B8-C82CDC71E6F7}" srcOrd="0" destOrd="0" presId="urn:microsoft.com/office/officeart/2005/8/layout/hList1"/>
    <dgm:cxn modelId="{424848F9-B1B3-4FD8-AFA1-FFA08BF3FFEB}" type="presParOf" srcId="{ABB740BB-0DB9-48D1-926D-FFC3806DAD38}" destId="{F3C81B72-963F-4AAF-94F1-AB6E9932C0A5}" srcOrd="1" destOrd="0" presId="urn:microsoft.com/office/officeart/2005/8/layout/hList1"/>
    <dgm:cxn modelId="{8CE60F10-0982-4E2A-B992-9C9622B6A430}" type="presParOf" srcId="{156953CD-0776-4996-A2BC-C08B91FD313D}" destId="{82960634-7CD5-43C3-8C9B-D4C78B00BDBC}" srcOrd="1" destOrd="0" presId="urn:microsoft.com/office/officeart/2005/8/layout/hList1"/>
    <dgm:cxn modelId="{B33F6320-0D4A-4F99-94B2-15C5FCDE6DEE}" type="presParOf" srcId="{156953CD-0776-4996-A2BC-C08B91FD313D}" destId="{5C51C553-2419-4FD2-90D3-88401F61805E}" srcOrd="2" destOrd="0" presId="urn:microsoft.com/office/officeart/2005/8/layout/hList1"/>
    <dgm:cxn modelId="{62F56552-2CB7-40FA-BDD3-17A2DFF7E79C}" type="presParOf" srcId="{5C51C553-2419-4FD2-90D3-88401F61805E}" destId="{5DA338C9-FAD1-4433-B46E-372F6B9EC4A0}" srcOrd="0" destOrd="0" presId="urn:microsoft.com/office/officeart/2005/8/layout/hList1"/>
    <dgm:cxn modelId="{38A97324-6D8A-4DF2-8EA8-28374230D6CD}" type="presParOf" srcId="{5C51C553-2419-4FD2-90D3-88401F61805E}" destId="{DF62BFD8-D7F0-4157-81F4-A1AE0E02CB81}" srcOrd="1" destOrd="0" presId="urn:microsoft.com/office/officeart/2005/8/layout/hList1"/>
    <dgm:cxn modelId="{FB0BD62B-5E7A-43C0-BE9D-1751F37CA729}" type="presParOf" srcId="{156953CD-0776-4996-A2BC-C08B91FD313D}" destId="{7B988591-A19A-4BA1-A079-817D28B932AD}" srcOrd="3" destOrd="0" presId="urn:microsoft.com/office/officeart/2005/8/layout/hList1"/>
    <dgm:cxn modelId="{49C97A00-6CA1-4AF7-994F-86C48541B374}" type="presParOf" srcId="{156953CD-0776-4996-A2BC-C08B91FD313D}" destId="{1BEA5090-208C-4D63-B9BB-0BF76F2B5F41}" srcOrd="4" destOrd="0" presId="urn:microsoft.com/office/officeart/2005/8/layout/hList1"/>
    <dgm:cxn modelId="{19E5DBC2-F476-46DF-9CA7-44D9478690F6}" type="presParOf" srcId="{1BEA5090-208C-4D63-B9BB-0BF76F2B5F41}" destId="{5D3611B6-7F95-4905-B574-94371CA4F107}" srcOrd="0" destOrd="0" presId="urn:microsoft.com/office/officeart/2005/8/layout/hList1"/>
    <dgm:cxn modelId="{CF439708-756B-4528-B187-D34BA1D26C83}" type="presParOf" srcId="{1BEA5090-208C-4D63-B9BB-0BF76F2B5F41}" destId="{ACF1814F-479F-485B-A21B-2618EE9BA014}" srcOrd="1" destOrd="0" presId="urn:microsoft.com/office/officeart/2005/8/layout/hList1"/>
    <dgm:cxn modelId="{3202EF51-317B-48CC-86A9-AFFB4E5A9F0A}" type="presParOf" srcId="{156953CD-0776-4996-A2BC-C08B91FD313D}" destId="{11B13DCF-63F4-4FF9-AD0B-382CE9342733}" srcOrd="5" destOrd="0" presId="urn:microsoft.com/office/officeart/2005/8/layout/hList1"/>
    <dgm:cxn modelId="{B29928E3-26B7-42F9-BDC4-C3D61ED78FB1}" type="presParOf" srcId="{156953CD-0776-4996-A2BC-C08B91FD313D}" destId="{978EBF1A-825F-4919-853E-A87D6EDF16AA}" srcOrd="6" destOrd="0" presId="urn:microsoft.com/office/officeart/2005/8/layout/hList1"/>
    <dgm:cxn modelId="{6498648C-640F-467D-AC83-33C59C34388B}" type="presParOf" srcId="{978EBF1A-825F-4919-853E-A87D6EDF16AA}" destId="{D53D26F7-3345-4F7E-9DBC-31325BF069F7}" srcOrd="0" destOrd="0" presId="urn:microsoft.com/office/officeart/2005/8/layout/hList1"/>
    <dgm:cxn modelId="{EE194CDF-DA56-4BAA-8A27-A1C0F3F325CF}" type="presParOf" srcId="{978EBF1A-825F-4919-853E-A87D6EDF16AA}" destId="{8CF1EEEF-7A89-497B-B915-00027BDA6B6B}" srcOrd="1" destOrd="0" presId="urn:microsoft.com/office/officeart/2005/8/layout/hList1"/>
    <dgm:cxn modelId="{5947F6F8-2D42-4FAA-A11D-071459E899F9}" type="presParOf" srcId="{156953CD-0776-4996-A2BC-C08B91FD313D}" destId="{0E6BE961-156D-4168-8EC4-D700B1B341B6}" srcOrd="7" destOrd="0" presId="urn:microsoft.com/office/officeart/2005/8/layout/hList1"/>
    <dgm:cxn modelId="{6AE6F35B-4BC7-4668-A441-4CE8BE5B7603}" type="presParOf" srcId="{156953CD-0776-4996-A2BC-C08B91FD313D}" destId="{565AEB59-4D28-431B-A62C-9B39121730E1}" srcOrd="8" destOrd="0" presId="urn:microsoft.com/office/officeart/2005/8/layout/hList1"/>
    <dgm:cxn modelId="{3B5613E8-1187-496D-BBAB-03B52E3204B5}" type="presParOf" srcId="{565AEB59-4D28-431B-A62C-9B39121730E1}" destId="{06ED0787-0175-4467-A808-4EC3869D735B}" srcOrd="0" destOrd="0" presId="urn:microsoft.com/office/officeart/2005/8/layout/hList1"/>
    <dgm:cxn modelId="{F5B63417-63BE-4EE0-AB73-8DAF1D1DBD8B}" type="presParOf" srcId="{565AEB59-4D28-431B-A62C-9B39121730E1}" destId="{95A9DB34-9F5C-4793-96E4-C0FF772CBE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E903B-490A-4BAD-8FC5-EC133AAB9C7B}" type="doc">
      <dgm:prSet loTypeId="urn:microsoft.com/office/officeart/2005/8/layout/process3" loCatId="process" qsTypeId="urn:microsoft.com/office/officeart/2005/8/quickstyle/simple2" qsCatId="simple" csTypeId="urn:microsoft.com/office/officeart/2005/8/colors/accent1_2" csCatId="accent1" phldr="1"/>
      <dgm:spPr/>
      <dgm:t>
        <a:bodyPr/>
        <a:lstStyle/>
        <a:p>
          <a:endParaRPr lang="en-US"/>
        </a:p>
      </dgm:t>
    </dgm:pt>
    <dgm:pt modelId="{357E5404-1A11-4188-B560-EF113616B68E}">
      <dgm:prSet phldrT="[Text]" custT="1"/>
      <dgm:spPr>
        <a:solidFill>
          <a:srgbClr val="6C6CCE"/>
        </a:solidFill>
      </dgm:spPr>
      <dgm:t>
        <a:bodyPr/>
        <a:lstStyle/>
        <a:p>
          <a:r>
            <a:rPr kumimoji="0" lang="fr-BE" sz="2400" b="1" i="0" u="none" strike="noStrike" cap="none" spc="0" normalizeH="0" baseline="0" noProof="0" dirty="0" smtClean="0">
              <a:ln/>
              <a:effectLst/>
              <a:uLnTx/>
              <a:uFillTx/>
              <a:latin typeface="Calibri"/>
              <a:ea typeface="Verdana" panose="020B0604030504040204" pitchFamily="34" charset="0"/>
              <a:cs typeface="Verdana" panose="020B0604030504040204" pitchFamily="34" charset="0"/>
            </a:rPr>
            <a:t>Sources</a:t>
          </a:r>
          <a:endParaRPr lang="en-US" sz="2400" b="1" dirty="0"/>
        </a:p>
      </dgm:t>
    </dgm:pt>
    <dgm:pt modelId="{74706FF5-8EFA-4742-82EA-447AE3AFC95B}" type="parTrans" cxnId="{0A9E9CE9-C565-447D-8EB2-03A0AB157216}">
      <dgm:prSet/>
      <dgm:spPr/>
      <dgm:t>
        <a:bodyPr/>
        <a:lstStyle/>
        <a:p>
          <a:endParaRPr lang="en-US"/>
        </a:p>
      </dgm:t>
    </dgm:pt>
    <dgm:pt modelId="{B0087C8F-34AD-4869-B68A-00D07323C16D}" type="sibTrans" cxnId="{0A9E9CE9-C565-447D-8EB2-03A0AB157216}">
      <dgm:prSet/>
      <dgm:spPr>
        <a:solidFill>
          <a:schemeClr val="accent2">
            <a:lumMod val="75000"/>
          </a:schemeClr>
        </a:solidFill>
      </dgm:spPr>
      <dgm:t>
        <a:bodyPr/>
        <a:lstStyle/>
        <a:p>
          <a:endParaRPr lang="en-US"/>
        </a:p>
      </dgm:t>
    </dgm:pt>
    <dgm:pt modelId="{B5BA9575-849A-49AD-AFEA-F9EB89A71394}">
      <dgm:prSet phldrT="[Tex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Commission services</a:t>
          </a:r>
          <a:endParaRPr lang="en-US" sz="1400" dirty="0"/>
        </a:p>
      </dgm:t>
    </dgm:pt>
    <dgm:pt modelId="{9BDD734A-45E3-4619-9035-199C29241362}" type="parTrans" cxnId="{70C3BDC2-24F0-472E-A3ED-7156275E0537}">
      <dgm:prSet/>
      <dgm:spPr/>
      <dgm:t>
        <a:bodyPr/>
        <a:lstStyle/>
        <a:p>
          <a:endParaRPr lang="en-US"/>
        </a:p>
      </dgm:t>
    </dgm:pt>
    <dgm:pt modelId="{034E897A-54CB-406D-A801-50AF42D238A1}" type="sibTrans" cxnId="{70C3BDC2-24F0-472E-A3ED-7156275E0537}">
      <dgm:prSet/>
      <dgm:spPr/>
      <dgm:t>
        <a:bodyPr/>
        <a:lstStyle/>
        <a:p>
          <a:endParaRPr lang="en-US"/>
        </a:p>
      </dgm:t>
    </dgm:pt>
    <dgm:pt modelId="{59A47450-7369-4A3D-B1E7-260F7BC61E6A}">
      <dgm:prSet phldrT="[Text]" custT="1"/>
      <dgm:spPr>
        <a:solidFill>
          <a:srgbClr val="3838AA"/>
        </a:solidFill>
      </dgm:spPr>
      <dgm:t>
        <a:bodyPr/>
        <a:lstStyle/>
        <a:p>
          <a:r>
            <a:rPr kumimoji="0" lang="fr-BE" sz="2400" b="1" i="0" u="none" strike="noStrike" cap="none" spc="0" normalizeH="0" baseline="0" noProof="0" smtClean="0">
              <a:ln/>
              <a:effectLst/>
              <a:uLnTx/>
              <a:uFillTx/>
              <a:latin typeface="Calibri"/>
              <a:ea typeface="Verdana" panose="020B0604030504040204" pitchFamily="34" charset="0"/>
              <a:cs typeface="Verdana" panose="020B0604030504040204" pitchFamily="34" charset="0"/>
            </a:rPr>
            <a:t>Instruments</a:t>
          </a:r>
          <a:endParaRPr lang="en-US" sz="2400" b="1" dirty="0"/>
        </a:p>
      </dgm:t>
    </dgm:pt>
    <dgm:pt modelId="{39F5020A-A5FB-4F5F-ABD3-B0A3FC60CA95}" type="parTrans" cxnId="{48C363D5-651C-4B38-9E11-C68D9FBDF41D}">
      <dgm:prSet/>
      <dgm:spPr/>
      <dgm:t>
        <a:bodyPr/>
        <a:lstStyle/>
        <a:p>
          <a:endParaRPr lang="en-US"/>
        </a:p>
      </dgm:t>
    </dgm:pt>
    <dgm:pt modelId="{6B1A76E1-98E3-4F4D-BCAD-54574733B88E}" type="sibTrans" cxnId="{48C363D5-651C-4B38-9E11-C68D9FBDF41D}">
      <dgm:prSet/>
      <dgm:spPr>
        <a:solidFill>
          <a:schemeClr val="accent2">
            <a:lumMod val="75000"/>
          </a:schemeClr>
        </a:solidFill>
      </dgm:spPr>
      <dgm:t>
        <a:bodyPr/>
        <a:lstStyle/>
        <a:p>
          <a:endParaRPr lang="en-US"/>
        </a:p>
      </dgm:t>
    </dgm:pt>
    <dgm:pt modelId="{789FE771-D7CB-49AB-BC7D-1A53CE0A8082}">
      <dgm:prSet phldrT="[Tex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Expert missions (short-term, long-term, embedded)</a:t>
          </a:r>
          <a:endParaRPr lang="en-US" sz="1400" dirty="0"/>
        </a:p>
      </dgm:t>
    </dgm:pt>
    <dgm:pt modelId="{21BBFF01-DA24-4F95-8D0A-718C32217F14}" type="parTrans" cxnId="{5862415A-6225-4A2E-BBC4-471B8EA2006A}">
      <dgm:prSet/>
      <dgm:spPr/>
      <dgm:t>
        <a:bodyPr/>
        <a:lstStyle/>
        <a:p>
          <a:endParaRPr lang="en-US"/>
        </a:p>
      </dgm:t>
    </dgm:pt>
    <dgm:pt modelId="{9DCFEE21-8B44-44A7-A7B3-E3D82F8485CC}" type="sibTrans" cxnId="{5862415A-6225-4A2E-BBC4-471B8EA2006A}">
      <dgm:prSet/>
      <dgm:spPr/>
      <dgm:t>
        <a:bodyPr/>
        <a:lstStyle/>
        <a:p>
          <a:endParaRPr lang="en-US"/>
        </a:p>
      </dgm:t>
    </dgm:pt>
    <dgm:pt modelId="{2DCF9AAF-6D3B-475E-9E74-72BD24C83F30}">
      <dgm:prSet phldrT="[Text]" custT="1"/>
      <dgm:spPr>
        <a:solidFill>
          <a:schemeClr val="accent2">
            <a:lumMod val="75000"/>
          </a:schemeClr>
        </a:solidFill>
      </dgm:spPr>
      <dgm:t>
        <a:bodyPr/>
        <a:lstStyle/>
        <a:p>
          <a:r>
            <a:rPr kumimoji="0" lang="fr-BE" sz="2400" b="1" i="0" u="none" strike="noStrike" cap="none" spc="0" normalizeH="0" baseline="0" noProof="0" smtClean="0">
              <a:ln/>
              <a:effectLst/>
              <a:uLnTx/>
              <a:uFillTx/>
              <a:latin typeface="Calibri"/>
              <a:ea typeface="Verdana" panose="020B0604030504040204" pitchFamily="34" charset="0"/>
              <a:cs typeface="Verdana" panose="020B0604030504040204" pitchFamily="34" charset="0"/>
            </a:rPr>
            <a:t>Support</a:t>
          </a:r>
          <a:endParaRPr lang="en-US" sz="2400" b="1" dirty="0"/>
        </a:p>
      </dgm:t>
    </dgm:pt>
    <dgm:pt modelId="{D79B14E9-E0ED-46E0-A821-D33456C3948F}" type="parTrans" cxnId="{FD6730D4-8660-4AA7-8A76-1F30004B6FDF}">
      <dgm:prSet/>
      <dgm:spPr/>
      <dgm:t>
        <a:bodyPr/>
        <a:lstStyle/>
        <a:p>
          <a:endParaRPr lang="en-US"/>
        </a:p>
      </dgm:t>
    </dgm:pt>
    <dgm:pt modelId="{39C65E63-AAAC-4AB3-AACD-29A40096842C}" type="sibTrans" cxnId="{FD6730D4-8660-4AA7-8A76-1F30004B6FDF}">
      <dgm:prSet/>
      <dgm:spPr/>
      <dgm:t>
        <a:bodyPr/>
        <a:lstStyle/>
        <a:p>
          <a:endParaRPr lang="en-US"/>
        </a:p>
      </dgm:t>
    </dgm:pt>
    <dgm:pt modelId="{C31DD67B-2132-4BD8-9926-D17E8606541F}">
      <dgm:prSet phldrT="[Tex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Scoping missions, EU benchmarking</a:t>
          </a:r>
          <a:endParaRPr lang="en-US" sz="1400" dirty="0"/>
        </a:p>
      </dgm:t>
    </dgm:pt>
    <dgm:pt modelId="{DE8D2D2F-0077-4F50-A855-B02CF0DD8E0E}" type="parTrans" cxnId="{375DB9BB-51C9-4701-9D28-7488671328D3}">
      <dgm:prSet/>
      <dgm:spPr/>
      <dgm:t>
        <a:bodyPr/>
        <a:lstStyle/>
        <a:p>
          <a:endParaRPr lang="en-US"/>
        </a:p>
      </dgm:t>
    </dgm:pt>
    <dgm:pt modelId="{974CA49C-86AB-408F-B427-AEF5AE3AEEB2}" type="sibTrans" cxnId="{375DB9BB-51C9-4701-9D28-7488671328D3}">
      <dgm:prSet/>
      <dgm:spPr/>
      <dgm:t>
        <a:bodyPr/>
        <a:lstStyle/>
        <a:p>
          <a:endParaRPr lang="en-US"/>
        </a:p>
      </dgm:t>
    </dgm:pt>
    <dgm:pt modelId="{EA40D963-7AA9-497F-AEE1-60200330FABE}">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Member States' officials (TAIEX)</a:t>
          </a:r>
        </a:p>
      </dgm:t>
    </dgm:pt>
    <dgm:pt modelId="{0D020952-CA30-4F53-8B8A-6639B9E74F19}" type="parTrans" cxnId="{9DF5C6A9-C6DF-4538-AA0C-C44A57C3DAD8}">
      <dgm:prSet/>
      <dgm:spPr/>
      <dgm:t>
        <a:bodyPr/>
        <a:lstStyle/>
        <a:p>
          <a:endParaRPr lang="en-US"/>
        </a:p>
      </dgm:t>
    </dgm:pt>
    <dgm:pt modelId="{D40C1671-4BF5-4CA0-8DAA-0FBCC25416AF}" type="sibTrans" cxnId="{9DF5C6A9-C6DF-4538-AA0C-C44A57C3DAD8}">
      <dgm:prSet/>
      <dgm:spPr/>
      <dgm:t>
        <a:bodyPr/>
        <a:lstStyle/>
        <a:p>
          <a:endParaRPr lang="en-US"/>
        </a:p>
      </dgm:t>
    </dgm:pt>
    <dgm:pt modelId="{93351D9B-96A3-4128-BF20-389634EC263C}">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Public agencies</a:t>
          </a:r>
        </a:p>
      </dgm:t>
    </dgm:pt>
    <dgm:pt modelId="{C120A06B-FCC9-4C38-A522-0B658CF78563}" type="parTrans" cxnId="{9C115A97-2E3D-433C-8CEF-99FC77B058A8}">
      <dgm:prSet/>
      <dgm:spPr/>
      <dgm:t>
        <a:bodyPr/>
        <a:lstStyle/>
        <a:p>
          <a:endParaRPr lang="en-US"/>
        </a:p>
      </dgm:t>
    </dgm:pt>
    <dgm:pt modelId="{C6BA0FC2-0B16-47D9-A994-AE25F5B304BC}" type="sibTrans" cxnId="{9C115A97-2E3D-433C-8CEF-99FC77B058A8}">
      <dgm:prSet/>
      <dgm:spPr/>
      <dgm:t>
        <a:bodyPr/>
        <a:lstStyle/>
        <a:p>
          <a:endParaRPr lang="en-US"/>
        </a:p>
      </dgm:t>
    </dgm:pt>
    <dgm:pt modelId="{3647BE41-44B1-443D-83A8-B67DF185858F}">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International Organisations</a:t>
          </a:r>
        </a:p>
      </dgm:t>
    </dgm:pt>
    <dgm:pt modelId="{D1F5EB32-1514-4F3B-9E8D-D5E829E5777E}" type="parTrans" cxnId="{9D7FEC11-398F-4D8F-AF26-894BC276C55C}">
      <dgm:prSet/>
      <dgm:spPr/>
      <dgm:t>
        <a:bodyPr/>
        <a:lstStyle/>
        <a:p>
          <a:endParaRPr lang="en-US"/>
        </a:p>
      </dgm:t>
    </dgm:pt>
    <dgm:pt modelId="{9CE60A42-946B-4954-9463-98422FC21B6B}" type="sibTrans" cxnId="{9D7FEC11-398F-4D8F-AF26-894BC276C55C}">
      <dgm:prSet/>
      <dgm:spPr/>
      <dgm:t>
        <a:bodyPr/>
        <a:lstStyle/>
        <a:p>
          <a:endParaRPr lang="en-US"/>
        </a:p>
      </dgm:t>
    </dgm:pt>
    <dgm:pt modelId="{5A523DBE-CB70-4BEC-96F1-342B6E2BF799}">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Private sector</a:t>
          </a:r>
        </a:p>
      </dgm:t>
    </dgm:pt>
    <dgm:pt modelId="{85CD63AB-AE65-49FD-8EBA-B0A15EA1EAC5}" type="parTrans" cxnId="{1646B98F-CF92-421B-B4C6-A74B9A08A1D8}">
      <dgm:prSet/>
      <dgm:spPr/>
      <dgm:t>
        <a:bodyPr/>
        <a:lstStyle/>
        <a:p>
          <a:endParaRPr lang="en-US"/>
        </a:p>
      </dgm:t>
    </dgm:pt>
    <dgm:pt modelId="{2671A04B-5311-46C9-8790-4C169F285445}" type="sibTrans" cxnId="{1646B98F-CF92-421B-B4C6-A74B9A08A1D8}">
      <dgm:prSet/>
      <dgm:spPr/>
      <dgm:t>
        <a:bodyPr/>
        <a:lstStyle/>
        <a:p>
          <a:endParaRPr lang="en-US"/>
        </a:p>
      </dgm:t>
    </dgm:pt>
    <dgm:pt modelId="{423049E9-2CD5-49F4-8147-FB57F67753D7}">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Study visits</a:t>
          </a:r>
        </a:p>
      </dgm:t>
    </dgm:pt>
    <dgm:pt modelId="{79809CEC-7261-43E4-A23F-E368D7F9AA4F}" type="parTrans" cxnId="{0603F435-590A-4F7D-9B8B-06BD4038DF55}">
      <dgm:prSet/>
      <dgm:spPr/>
      <dgm:t>
        <a:bodyPr/>
        <a:lstStyle/>
        <a:p>
          <a:endParaRPr lang="en-US"/>
        </a:p>
      </dgm:t>
    </dgm:pt>
    <dgm:pt modelId="{B8209B58-2A17-4CB9-BF61-301DC59419E6}" type="sibTrans" cxnId="{0603F435-590A-4F7D-9B8B-06BD4038DF55}">
      <dgm:prSet/>
      <dgm:spPr/>
      <dgm:t>
        <a:bodyPr/>
        <a:lstStyle/>
        <a:p>
          <a:endParaRPr lang="en-US"/>
        </a:p>
      </dgm:t>
    </dgm:pt>
    <dgm:pt modelId="{013BB677-557A-4E6E-B85B-40AC1BF04DDE}">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Analysis (legal, processes, IT, etc.)</a:t>
          </a:r>
        </a:p>
      </dgm:t>
    </dgm:pt>
    <dgm:pt modelId="{1A81BFC8-5F9D-48D6-9B40-7F23B7FB62A6}" type="parTrans" cxnId="{0E02579F-A4E4-4B5E-9E7D-D7DE4B564304}">
      <dgm:prSet/>
      <dgm:spPr/>
      <dgm:t>
        <a:bodyPr/>
        <a:lstStyle/>
        <a:p>
          <a:endParaRPr lang="en-US"/>
        </a:p>
      </dgm:t>
    </dgm:pt>
    <dgm:pt modelId="{D44179B9-B90F-480C-94C7-4A1C3E27F80D}" type="sibTrans" cxnId="{0E02579F-A4E4-4B5E-9E7D-D7DE4B564304}">
      <dgm:prSet/>
      <dgm:spPr/>
      <dgm:t>
        <a:bodyPr/>
        <a:lstStyle/>
        <a:p>
          <a:endParaRPr lang="en-US"/>
        </a:p>
      </dgm:t>
    </dgm:pt>
    <dgm:pt modelId="{1B9AB629-A325-40AA-B24D-8C3D8AA2715F}">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Reform partnerships</a:t>
          </a:r>
        </a:p>
      </dgm:t>
    </dgm:pt>
    <dgm:pt modelId="{4223AA67-EC45-4346-888D-9F81F03FA810}" type="parTrans" cxnId="{F87E3693-324E-4F65-95DD-5ACAFF102375}">
      <dgm:prSet/>
      <dgm:spPr/>
      <dgm:t>
        <a:bodyPr/>
        <a:lstStyle/>
        <a:p>
          <a:endParaRPr lang="en-US"/>
        </a:p>
      </dgm:t>
    </dgm:pt>
    <dgm:pt modelId="{4E8E037E-ABA2-4B7F-ADC2-C63766A3C5C5}" type="sibTrans" cxnId="{F87E3693-324E-4F65-95DD-5ACAFF102375}">
      <dgm:prSet/>
      <dgm:spPr/>
      <dgm:t>
        <a:bodyPr/>
        <a:lstStyle/>
        <a:p>
          <a:endParaRPr lang="en-US"/>
        </a:p>
      </dgm:t>
    </dgm:pt>
    <dgm:pt modelId="{1B0625B7-5D7D-4381-BFCA-5BFE194BAA1E}">
      <dgm:prSet/>
      <dgm:spPr>
        <a:ln>
          <a:solidFill>
            <a:schemeClr val="accent2">
              <a:lumMod val="75000"/>
            </a:schemeClr>
          </a:solidFill>
        </a:ln>
      </dgm:spPr>
      <dgm:t>
        <a:bodyPr/>
        <a:lstStyle/>
        <a:p>
          <a:pPr>
            <a:spcAft>
              <a:spcPct val="15000"/>
            </a:spcAft>
          </a:pPr>
          <a:endParaRPr kumimoji="0" lang="fr-BE" sz="1300" b="0" i="0" u="none" strike="noStrike" cap="none" spc="0" normalizeH="0" baseline="0" noProof="0" dirty="0" smtClean="0">
            <a:ln>
              <a:noFill/>
            </a:ln>
            <a:solidFill>
              <a:prstClr val="white"/>
            </a:solidFill>
            <a:effectLst/>
            <a:uLnTx/>
            <a:uFillTx/>
          </a:endParaRPr>
        </a:p>
      </dgm:t>
    </dgm:pt>
    <dgm:pt modelId="{E913629F-A6D3-465E-A69B-C3C364211932}" type="parTrans" cxnId="{7B9E5B9A-7546-42DF-88F7-FCA661BDAC9E}">
      <dgm:prSet/>
      <dgm:spPr/>
      <dgm:t>
        <a:bodyPr/>
        <a:lstStyle/>
        <a:p>
          <a:endParaRPr lang="en-US"/>
        </a:p>
      </dgm:t>
    </dgm:pt>
    <dgm:pt modelId="{4FD7CBF8-422F-4AE8-BBBB-7B9C81CC6373}" type="sibTrans" cxnId="{7B9E5B9A-7546-42DF-88F7-FCA661BDAC9E}">
      <dgm:prSet/>
      <dgm:spPr/>
      <dgm:t>
        <a:bodyPr/>
        <a:lstStyle/>
        <a:p>
          <a:endParaRPr lang="en-US"/>
        </a:p>
      </dgm:t>
    </dgm:pt>
    <dgm:pt modelId="{A667DC3D-F111-4798-BBBE-36662599893A}">
      <dgm:prSet/>
      <dgm:spPr>
        <a:ln>
          <a:solidFill>
            <a:schemeClr val="accent2">
              <a:lumMod val="75000"/>
            </a:schemeClr>
          </a:solidFill>
        </a:ln>
      </dgm:spPr>
      <dgm:t>
        <a:bodyPr/>
        <a:lstStyle/>
        <a:p>
          <a:pPr>
            <a:spcAft>
              <a:spcPct val="15000"/>
            </a:spcAft>
          </a:pPr>
          <a:endParaRPr kumimoji="0" lang="en-GB" sz="1300" b="0" i="0" u="none" strike="noStrike" cap="none" spc="0" normalizeH="0" baseline="0" noProof="0" dirty="0" smtClean="0">
            <a:ln>
              <a:noFill/>
            </a:ln>
            <a:solidFill>
              <a:prstClr val="white"/>
            </a:solidFill>
            <a:effectLst/>
            <a:uLnTx/>
            <a:uFillTx/>
          </a:endParaRPr>
        </a:p>
      </dgm:t>
    </dgm:pt>
    <dgm:pt modelId="{534ED7C1-66AB-4957-8B1A-2EE866006AF5}" type="parTrans" cxnId="{50CA527C-CFDD-417B-96FF-496E01DF18FE}">
      <dgm:prSet/>
      <dgm:spPr/>
      <dgm:t>
        <a:bodyPr/>
        <a:lstStyle/>
        <a:p>
          <a:endParaRPr lang="en-US"/>
        </a:p>
      </dgm:t>
    </dgm:pt>
    <dgm:pt modelId="{3A563A14-D5D9-4487-AE47-5A1ED55B4D79}" type="sibTrans" cxnId="{50CA527C-CFDD-417B-96FF-496E01DF18FE}">
      <dgm:prSet/>
      <dgm:spPr/>
      <dgm:t>
        <a:bodyPr/>
        <a:lstStyle/>
        <a:p>
          <a:endParaRPr lang="en-US"/>
        </a:p>
      </dgm:t>
    </dgm:pt>
    <dgm:pt modelId="{5A424F0C-6B90-487D-8A2A-F4653B97EA9F}">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Seminars, conferences, workshops, training</a:t>
          </a:r>
        </a:p>
      </dgm:t>
    </dgm:pt>
    <dgm:pt modelId="{E8FEAD80-63FD-4D49-9C29-B384154B37CE}" type="parTrans" cxnId="{AF65D2B1-0A2A-498E-888D-8C873A31E122}">
      <dgm:prSet/>
      <dgm:spPr/>
      <dgm:t>
        <a:bodyPr/>
        <a:lstStyle/>
        <a:p>
          <a:endParaRPr lang="en-US"/>
        </a:p>
      </dgm:t>
    </dgm:pt>
    <dgm:pt modelId="{1A3FD8B9-2B30-4DFD-AB1F-597B9865CD61}" type="sibTrans" cxnId="{AF65D2B1-0A2A-498E-888D-8C873A31E122}">
      <dgm:prSet/>
      <dgm:spPr/>
      <dgm:t>
        <a:bodyPr/>
        <a:lstStyle/>
        <a:p>
          <a:endParaRPr lang="en-US"/>
        </a:p>
      </dgm:t>
    </dgm:pt>
    <dgm:pt modelId="{DA72592B-5C78-4A7D-B3FF-64867902391C}">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Peer-to-peer exchanges</a:t>
          </a:r>
        </a:p>
      </dgm:t>
    </dgm:pt>
    <dgm:pt modelId="{7F27886D-D1D6-4C5C-A07A-EB1A34832743}" type="parTrans" cxnId="{ED2A80AF-39EA-48C0-9E0B-2F31FCB8F33E}">
      <dgm:prSet/>
      <dgm:spPr/>
      <dgm:t>
        <a:bodyPr/>
        <a:lstStyle/>
        <a:p>
          <a:endParaRPr lang="en-US"/>
        </a:p>
      </dgm:t>
    </dgm:pt>
    <dgm:pt modelId="{15136B37-0EDC-44B8-9974-C55053FC341D}" type="sibTrans" cxnId="{ED2A80AF-39EA-48C0-9E0B-2F31FCB8F33E}">
      <dgm:prSet/>
      <dgm:spPr/>
      <dgm:t>
        <a:bodyPr/>
        <a:lstStyle/>
        <a:p>
          <a:endParaRPr lang="en-US"/>
        </a:p>
      </dgm:t>
    </dgm:pt>
    <dgm:pt modelId="{BC0AD458-FC0F-46B4-9883-BB99FD33CF4E}">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Consultancy (legislation, communication, data analysis, change management…) </a:t>
          </a:r>
        </a:p>
      </dgm:t>
    </dgm:pt>
    <dgm:pt modelId="{205B49DB-E896-4986-9B17-D46BB29C729F}" type="parTrans" cxnId="{3A6B9DF8-F370-44EF-A0A6-0F4EB5471BD5}">
      <dgm:prSet/>
      <dgm:spPr/>
      <dgm:t>
        <a:bodyPr/>
        <a:lstStyle/>
        <a:p>
          <a:endParaRPr lang="en-US"/>
        </a:p>
      </dgm:t>
    </dgm:pt>
    <dgm:pt modelId="{ED8BADD9-1D20-4AB2-BC4C-5FC8A6360543}" type="sibTrans" cxnId="{3A6B9DF8-F370-44EF-A0A6-0F4EB5471BD5}">
      <dgm:prSet/>
      <dgm:spPr/>
      <dgm:t>
        <a:bodyPr/>
        <a:lstStyle/>
        <a:p>
          <a:endParaRPr lang="en-US"/>
        </a:p>
      </dgm:t>
    </dgm:pt>
    <dgm:pt modelId="{A0AE008E-F552-4ACB-8133-0463C62E1361}">
      <dgm:prSet custT="1"/>
      <dgm:spPr>
        <a:ln>
          <a:solidFill>
            <a:schemeClr val="accent2">
              <a:lumMod val="75000"/>
            </a:schemeClr>
          </a:solidFill>
        </a:ln>
      </dgm:spPr>
      <dgm:t>
        <a:bodyPr/>
        <a:lstStyle/>
        <a:p>
          <a:pPr>
            <a:spcAft>
              <a:spcPts val="1200"/>
            </a:spcAft>
          </a:pPr>
          <a:r>
            <a:rPr kumimoji="0" lang="en-GB" sz="1400" b="0" i="0" u="none" strike="noStrike" cap="none" spc="0" normalizeH="0" baseline="0" noProof="0" dirty="0" smtClean="0">
              <a:ln/>
              <a:effectLst/>
              <a:uLnTx/>
              <a:uFillTx/>
            </a:rPr>
            <a:t>Reform design, strategic support</a:t>
          </a:r>
        </a:p>
      </dgm:t>
    </dgm:pt>
    <dgm:pt modelId="{6CCDD8BC-6D9F-43CF-B012-362CD0C9349F}" type="parTrans" cxnId="{96C5615B-CEED-4D6F-BC5B-7CD3B9F9E3C8}">
      <dgm:prSet/>
      <dgm:spPr/>
      <dgm:t>
        <a:bodyPr/>
        <a:lstStyle/>
        <a:p>
          <a:endParaRPr lang="en-US"/>
        </a:p>
      </dgm:t>
    </dgm:pt>
    <dgm:pt modelId="{0110B603-E731-4D0E-AD63-2BF1615F5DE3}" type="sibTrans" cxnId="{96C5615B-CEED-4D6F-BC5B-7CD3B9F9E3C8}">
      <dgm:prSet/>
      <dgm:spPr/>
      <dgm:t>
        <a:bodyPr/>
        <a:lstStyle/>
        <a:p>
          <a:endParaRPr lang="en-US"/>
        </a:p>
      </dgm:t>
    </dgm:pt>
    <dgm:pt modelId="{DF0EAC01-8F88-49C8-833B-006183B7CDC9}" type="pres">
      <dgm:prSet presAssocID="{D83E903B-490A-4BAD-8FC5-EC133AAB9C7B}" presName="linearFlow" presStyleCnt="0">
        <dgm:presLayoutVars>
          <dgm:dir/>
          <dgm:animLvl val="lvl"/>
          <dgm:resizeHandles val="exact"/>
        </dgm:presLayoutVars>
      </dgm:prSet>
      <dgm:spPr/>
      <dgm:t>
        <a:bodyPr/>
        <a:lstStyle/>
        <a:p>
          <a:endParaRPr lang="en-US"/>
        </a:p>
      </dgm:t>
    </dgm:pt>
    <dgm:pt modelId="{592539B7-2FA2-4525-9FB6-3DD79A52B685}" type="pres">
      <dgm:prSet presAssocID="{357E5404-1A11-4188-B560-EF113616B68E}" presName="composite" presStyleCnt="0"/>
      <dgm:spPr/>
    </dgm:pt>
    <dgm:pt modelId="{E0018FD1-45FE-4353-869A-2BBF3D15F7E6}" type="pres">
      <dgm:prSet presAssocID="{357E5404-1A11-4188-B560-EF113616B68E}" presName="parTx" presStyleLbl="node1" presStyleIdx="0" presStyleCnt="3">
        <dgm:presLayoutVars>
          <dgm:chMax val="0"/>
          <dgm:chPref val="0"/>
          <dgm:bulletEnabled val="1"/>
        </dgm:presLayoutVars>
      </dgm:prSet>
      <dgm:spPr/>
      <dgm:t>
        <a:bodyPr/>
        <a:lstStyle/>
        <a:p>
          <a:endParaRPr lang="en-US"/>
        </a:p>
      </dgm:t>
    </dgm:pt>
    <dgm:pt modelId="{BEA199B7-135A-486C-ADC1-1BDC04BEA8A6}" type="pres">
      <dgm:prSet presAssocID="{357E5404-1A11-4188-B560-EF113616B68E}" presName="parSh" presStyleLbl="node1" presStyleIdx="0" presStyleCnt="3"/>
      <dgm:spPr/>
      <dgm:t>
        <a:bodyPr/>
        <a:lstStyle/>
        <a:p>
          <a:endParaRPr lang="en-US"/>
        </a:p>
      </dgm:t>
    </dgm:pt>
    <dgm:pt modelId="{FB8C573A-B060-40C7-AA95-0D79B0F541BF}" type="pres">
      <dgm:prSet presAssocID="{357E5404-1A11-4188-B560-EF113616B68E}" presName="desTx" presStyleLbl="fgAcc1" presStyleIdx="0" presStyleCnt="3" custScaleX="104985">
        <dgm:presLayoutVars>
          <dgm:bulletEnabled val="1"/>
        </dgm:presLayoutVars>
      </dgm:prSet>
      <dgm:spPr/>
      <dgm:t>
        <a:bodyPr/>
        <a:lstStyle/>
        <a:p>
          <a:endParaRPr lang="en-US"/>
        </a:p>
      </dgm:t>
    </dgm:pt>
    <dgm:pt modelId="{D7C9FD04-EF4A-4CEB-9182-D26D099DD1F0}" type="pres">
      <dgm:prSet presAssocID="{B0087C8F-34AD-4869-B68A-00D07323C16D}" presName="sibTrans" presStyleLbl="sibTrans2D1" presStyleIdx="0" presStyleCnt="2"/>
      <dgm:spPr/>
      <dgm:t>
        <a:bodyPr/>
        <a:lstStyle/>
        <a:p>
          <a:endParaRPr lang="en-US"/>
        </a:p>
      </dgm:t>
    </dgm:pt>
    <dgm:pt modelId="{3DC108DF-8693-4D1A-AB90-6DF844C6C87B}" type="pres">
      <dgm:prSet presAssocID="{B0087C8F-34AD-4869-B68A-00D07323C16D}" presName="connTx" presStyleLbl="sibTrans2D1" presStyleIdx="0" presStyleCnt="2"/>
      <dgm:spPr/>
      <dgm:t>
        <a:bodyPr/>
        <a:lstStyle/>
        <a:p>
          <a:endParaRPr lang="en-US"/>
        </a:p>
      </dgm:t>
    </dgm:pt>
    <dgm:pt modelId="{939B15C3-DFF9-4F30-9578-7713F145E4A8}" type="pres">
      <dgm:prSet presAssocID="{59A47450-7369-4A3D-B1E7-260F7BC61E6A}" presName="composite" presStyleCnt="0"/>
      <dgm:spPr/>
    </dgm:pt>
    <dgm:pt modelId="{A7A53E1A-F9D7-4E50-B3EA-7CEC535685A8}" type="pres">
      <dgm:prSet presAssocID="{59A47450-7369-4A3D-B1E7-260F7BC61E6A}" presName="parTx" presStyleLbl="node1" presStyleIdx="0" presStyleCnt="3">
        <dgm:presLayoutVars>
          <dgm:chMax val="0"/>
          <dgm:chPref val="0"/>
          <dgm:bulletEnabled val="1"/>
        </dgm:presLayoutVars>
      </dgm:prSet>
      <dgm:spPr/>
      <dgm:t>
        <a:bodyPr/>
        <a:lstStyle/>
        <a:p>
          <a:endParaRPr lang="en-US"/>
        </a:p>
      </dgm:t>
    </dgm:pt>
    <dgm:pt modelId="{73634973-0DE4-46AC-8307-0236507D3669}" type="pres">
      <dgm:prSet presAssocID="{59A47450-7369-4A3D-B1E7-260F7BC61E6A}" presName="parSh" presStyleLbl="node1" presStyleIdx="1" presStyleCnt="3" custScaleX="114839"/>
      <dgm:spPr/>
      <dgm:t>
        <a:bodyPr/>
        <a:lstStyle/>
        <a:p>
          <a:endParaRPr lang="en-US"/>
        </a:p>
      </dgm:t>
    </dgm:pt>
    <dgm:pt modelId="{F2B63B2D-2667-4B0D-AFF1-B087F0F79809}" type="pres">
      <dgm:prSet presAssocID="{59A47450-7369-4A3D-B1E7-260F7BC61E6A}" presName="desTx" presStyleLbl="fgAcc1" presStyleIdx="1" presStyleCnt="3" custScaleX="115909">
        <dgm:presLayoutVars>
          <dgm:bulletEnabled val="1"/>
        </dgm:presLayoutVars>
      </dgm:prSet>
      <dgm:spPr/>
      <dgm:t>
        <a:bodyPr/>
        <a:lstStyle/>
        <a:p>
          <a:endParaRPr lang="en-US"/>
        </a:p>
      </dgm:t>
    </dgm:pt>
    <dgm:pt modelId="{B8274EEB-AA06-47CF-8A00-34FA109F4769}" type="pres">
      <dgm:prSet presAssocID="{6B1A76E1-98E3-4F4D-BCAD-54574733B88E}" presName="sibTrans" presStyleLbl="sibTrans2D1" presStyleIdx="1" presStyleCnt="2"/>
      <dgm:spPr/>
      <dgm:t>
        <a:bodyPr/>
        <a:lstStyle/>
        <a:p>
          <a:endParaRPr lang="en-US"/>
        </a:p>
      </dgm:t>
    </dgm:pt>
    <dgm:pt modelId="{B9C5FE7B-160B-40B5-867F-5713C447FA9F}" type="pres">
      <dgm:prSet presAssocID="{6B1A76E1-98E3-4F4D-BCAD-54574733B88E}" presName="connTx" presStyleLbl="sibTrans2D1" presStyleIdx="1" presStyleCnt="2"/>
      <dgm:spPr/>
      <dgm:t>
        <a:bodyPr/>
        <a:lstStyle/>
        <a:p>
          <a:endParaRPr lang="en-US"/>
        </a:p>
      </dgm:t>
    </dgm:pt>
    <dgm:pt modelId="{161F906F-D707-4F73-826C-7B8394231407}" type="pres">
      <dgm:prSet presAssocID="{2DCF9AAF-6D3B-475E-9E74-72BD24C83F30}" presName="composite" presStyleCnt="0"/>
      <dgm:spPr/>
    </dgm:pt>
    <dgm:pt modelId="{01D39393-CF4D-451D-95BB-86CDE73B8653}" type="pres">
      <dgm:prSet presAssocID="{2DCF9AAF-6D3B-475E-9E74-72BD24C83F30}" presName="parTx" presStyleLbl="node1" presStyleIdx="1" presStyleCnt="3">
        <dgm:presLayoutVars>
          <dgm:chMax val="0"/>
          <dgm:chPref val="0"/>
          <dgm:bulletEnabled val="1"/>
        </dgm:presLayoutVars>
      </dgm:prSet>
      <dgm:spPr/>
      <dgm:t>
        <a:bodyPr/>
        <a:lstStyle/>
        <a:p>
          <a:endParaRPr lang="en-US"/>
        </a:p>
      </dgm:t>
    </dgm:pt>
    <dgm:pt modelId="{985BB9D9-8ED3-4900-9E95-A64A36016426}" type="pres">
      <dgm:prSet presAssocID="{2DCF9AAF-6D3B-475E-9E74-72BD24C83F30}" presName="parSh" presStyleLbl="node1" presStyleIdx="2" presStyleCnt="3"/>
      <dgm:spPr/>
      <dgm:t>
        <a:bodyPr/>
        <a:lstStyle/>
        <a:p>
          <a:endParaRPr lang="en-US"/>
        </a:p>
      </dgm:t>
    </dgm:pt>
    <dgm:pt modelId="{B71EF84B-2AB8-44FA-935B-44BFB48ADF52}" type="pres">
      <dgm:prSet presAssocID="{2DCF9AAF-6D3B-475E-9E74-72BD24C83F30}" presName="desTx" presStyleLbl="fgAcc1" presStyleIdx="2" presStyleCnt="3" custScaleX="113094" custScaleY="98267">
        <dgm:presLayoutVars>
          <dgm:bulletEnabled val="1"/>
        </dgm:presLayoutVars>
      </dgm:prSet>
      <dgm:spPr/>
      <dgm:t>
        <a:bodyPr/>
        <a:lstStyle/>
        <a:p>
          <a:endParaRPr lang="en-US"/>
        </a:p>
      </dgm:t>
    </dgm:pt>
  </dgm:ptLst>
  <dgm:cxnLst>
    <dgm:cxn modelId="{8260C13D-7F12-4902-BA5E-4FED435CE76E}" type="presOf" srcId="{DA72592B-5C78-4A7D-B3FF-64867902391C}" destId="{B71EF84B-2AB8-44FA-935B-44BFB48ADF52}" srcOrd="0" destOrd="2" presId="urn:microsoft.com/office/officeart/2005/8/layout/process3"/>
    <dgm:cxn modelId="{B1528210-AA59-43E9-9E92-C6D43FD9A253}" type="presOf" srcId="{A667DC3D-F111-4798-BBBE-36662599893A}" destId="{F2B63B2D-2667-4B0D-AFF1-B087F0F79809}" srcOrd="0" destOrd="5" presId="urn:microsoft.com/office/officeart/2005/8/layout/process3"/>
    <dgm:cxn modelId="{48C363D5-651C-4B38-9E11-C68D9FBDF41D}" srcId="{D83E903B-490A-4BAD-8FC5-EC133AAB9C7B}" destId="{59A47450-7369-4A3D-B1E7-260F7BC61E6A}" srcOrd="1" destOrd="0" parTransId="{39F5020A-A5FB-4F5F-ABD3-B0A3FC60CA95}" sibTransId="{6B1A76E1-98E3-4F4D-BCAD-54574733B88E}"/>
    <dgm:cxn modelId="{94272620-2D51-49F7-A80C-1FDD3DAEF80B}" type="presOf" srcId="{5A523DBE-CB70-4BEC-96F1-342B6E2BF799}" destId="{FB8C573A-B060-40C7-AA95-0D79B0F541BF}" srcOrd="0" destOrd="4" presId="urn:microsoft.com/office/officeart/2005/8/layout/process3"/>
    <dgm:cxn modelId="{92E14E91-8FFB-4655-8FC9-9401DC496D50}" type="presOf" srcId="{B0087C8F-34AD-4869-B68A-00D07323C16D}" destId="{D7C9FD04-EF4A-4CEB-9182-D26D099DD1F0}" srcOrd="0" destOrd="0" presId="urn:microsoft.com/office/officeart/2005/8/layout/process3"/>
    <dgm:cxn modelId="{FD6730D4-8660-4AA7-8A76-1F30004B6FDF}" srcId="{D83E903B-490A-4BAD-8FC5-EC133AAB9C7B}" destId="{2DCF9AAF-6D3B-475E-9E74-72BD24C83F30}" srcOrd="2" destOrd="0" parTransId="{D79B14E9-E0ED-46E0-A821-D33456C3948F}" sibTransId="{39C65E63-AAAC-4AB3-AACD-29A40096842C}"/>
    <dgm:cxn modelId="{4C7235DC-6239-493E-B318-EE7657CC0460}" type="presOf" srcId="{357E5404-1A11-4188-B560-EF113616B68E}" destId="{BEA199B7-135A-486C-ADC1-1BDC04BEA8A6}" srcOrd="1" destOrd="0" presId="urn:microsoft.com/office/officeart/2005/8/layout/process3"/>
    <dgm:cxn modelId="{88395D5C-8AC3-4F8D-B4D2-9DADBC0AD669}" type="presOf" srcId="{B0087C8F-34AD-4869-B68A-00D07323C16D}" destId="{3DC108DF-8693-4D1A-AB90-6DF844C6C87B}" srcOrd="1" destOrd="0" presId="urn:microsoft.com/office/officeart/2005/8/layout/process3"/>
    <dgm:cxn modelId="{18DA6743-55E6-429D-BEF8-87F7121AEC26}" type="presOf" srcId="{D83E903B-490A-4BAD-8FC5-EC133AAB9C7B}" destId="{DF0EAC01-8F88-49C8-833B-006183B7CDC9}" srcOrd="0" destOrd="0" presId="urn:microsoft.com/office/officeart/2005/8/layout/process3"/>
    <dgm:cxn modelId="{DC310944-C7D6-49C6-91F8-C70980894E1F}" type="presOf" srcId="{6B1A76E1-98E3-4F4D-BCAD-54574733B88E}" destId="{B8274EEB-AA06-47CF-8A00-34FA109F4769}" srcOrd="0" destOrd="0" presId="urn:microsoft.com/office/officeart/2005/8/layout/process3"/>
    <dgm:cxn modelId="{B1E16B5D-8427-40DA-80F0-18D8899D7D74}" type="presOf" srcId="{789FE771-D7CB-49AB-BC7D-1A53CE0A8082}" destId="{F2B63B2D-2667-4B0D-AFF1-B087F0F79809}" srcOrd="0" destOrd="0" presId="urn:microsoft.com/office/officeart/2005/8/layout/process3"/>
    <dgm:cxn modelId="{E2F44879-93AB-46DB-8601-E1C46FAB8ECE}" type="presOf" srcId="{C31DD67B-2132-4BD8-9926-D17E8606541F}" destId="{B71EF84B-2AB8-44FA-935B-44BFB48ADF52}" srcOrd="0" destOrd="0" presId="urn:microsoft.com/office/officeart/2005/8/layout/process3"/>
    <dgm:cxn modelId="{2577894B-7893-4EA2-A013-532E9C225D07}" type="presOf" srcId="{2DCF9AAF-6D3B-475E-9E74-72BD24C83F30}" destId="{985BB9D9-8ED3-4900-9E95-A64A36016426}" srcOrd="1" destOrd="0" presId="urn:microsoft.com/office/officeart/2005/8/layout/process3"/>
    <dgm:cxn modelId="{50CA527C-CFDD-417B-96FF-496E01DF18FE}" srcId="{59A47450-7369-4A3D-B1E7-260F7BC61E6A}" destId="{A667DC3D-F111-4798-BBBE-36662599893A}" srcOrd="5" destOrd="0" parTransId="{534ED7C1-66AB-4957-8B1A-2EE866006AF5}" sibTransId="{3A563A14-D5D9-4487-AE47-5A1ED55B4D79}"/>
    <dgm:cxn modelId="{0E090714-39EA-4276-9A58-075600A0B79C}" type="presOf" srcId="{2DCF9AAF-6D3B-475E-9E74-72BD24C83F30}" destId="{01D39393-CF4D-451D-95BB-86CDE73B8653}" srcOrd="0" destOrd="0" presId="urn:microsoft.com/office/officeart/2005/8/layout/process3"/>
    <dgm:cxn modelId="{ED2A80AF-39EA-48C0-9E0B-2F31FCB8F33E}" srcId="{2DCF9AAF-6D3B-475E-9E74-72BD24C83F30}" destId="{DA72592B-5C78-4A7D-B3FF-64867902391C}" srcOrd="2" destOrd="0" parTransId="{7F27886D-D1D6-4C5C-A07A-EB1A34832743}" sibTransId="{15136B37-0EDC-44B8-9974-C55053FC341D}"/>
    <dgm:cxn modelId="{91AD90AD-4EC6-4D16-BB23-C7B1C0AC17FC}" type="presOf" srcId="{6B1A76E1-98E3-4F4D-BCAD-54574733B88E}" destId="{B9C5FE7B-160B-40B5-867F-5713C447FA9F}" srcOrd="1" destOrd="0" presId="urn:microsoft.com/office/officeart/2005/8/layout/process3"/>
    <dgm:cxn modelId="{7B9E5B9A-7546-42DF-88F7-FCA661BDAC9E}" srcId="{59A47450-7369-4A3D-B1E7-260F7BC61E6A}" destId="{1B0625B7-5D7D-4381-BFCA-5BFE194BAA1E}" srcOrd="4" destOrd="0" parTransId="{E913629F-A6D3-465E-A69B-C3C364211932}" sibTransId="{4FD7CBF8-422F-4AE8-BBBB-7B9C81CC6373}"/>
    <dgm:cxn modelId="{0E02579F-A4E4-4B5E-9E7D-D7DE4B564304}" srcId="{59A47450-7369-4A3D-B1E7-260F7BC61E6A}" destId="{013BB677-557A-4E6E-B85B-40AC1BF04DDE}" srcOrd="2" destOrd="0" parTransId="{1A81BFC8-5F9D-48D6-9B40-7F23B7FB62A6}" sibTransId="{D44179B9-B90F-480C-94C7-4A1C3E27F80D}"/>
    <dgm:cxn modelId="{34BC3D95-1355-44B9-9A09-ADB7D89B3600}" type="presOf" srcId="{59A47450-7369-4A3D-B1E7-260F7BC61E6A}" destId="{A7A53E1A-F9D7-4E50-B3EA-7CEC535685A8}" srcOrd="0" destOrd="0" presId="urn:microsoft.com/office/officeart/2005/8/layout/process3"/>
    <dgm:cxn modelId="{3A6B9DF8-F370-44EF-A0A6-0F4EB5471BD5}" srcId="{2DCF9AAF-6D3B-475E-9E74-72BD24C83F30}" destId="{BC0AD458-FC0F-46B4-9883-BB99FD33CF4E}" srcOrd="3" destOrd="0" parTransId="{205B49DB-E896-4986-9B17-D46BB29C729F}" sibTransId="{ED8BADD9-1D20-4AB2-BC4C-5FC8A6360543}"/>
    <dgm:cxn modelId="{70E1C78D-FB1E-47EB-B575-603F9F2BB6B4}" type="presOf" srcId="{59A47450-7369-4A3D-B1E7-260F7BC61E6A}" destId="{73634973-0DE4-46AC-8307-0236507D3669}" srcOrd="1" destOrd="0" presId="urn:microsoft.com/office/officeart/2005/8/layout/process3"/>
    <dgm:cxn modelId="{D4CAEEBC-F81E-4424-BEC6-848AEA2F251C}" type="presOf" srcId="{EA40D963-7AA9-497F-AEE1-60200330FABE}" destId="{FB8C573A-B060-40C7-AA95-0D79B0F541BF}" srcOrd="0" destOrd="1" presId="urn:microsoft.com/office/officeart/2005/8/layout/process3"/>
    <dgm:cxn modelId="{375DB9BB-51C9-4701-9D28-7488671328D3}" srcId="{2DCF9AAF-6D3B-475E-9E74-72BD24C83F30}" destId="{C31DD67B-2132-4BD8-9926-D17E8606541F}" srcOrd="0" destOrd="0" parTransId="{DE8D2D2F-0077-4F50-A855-B02CF0DD8E0E}" sibTransId="{974CA49C-86AB-408F-B427-AEF5AE3AEEB2}"/>
    <dgm:cxn modelId="{0603F435-590A-4F7D-9B8B-06BD4038DF55}" srcId="{59A47450-7369-4A3D-B1E7-260F7BC61E6A}" destId="{423049E9-2CD5-49F4-8147-FB57F67753D7}" srcOrd="1" destOrd="0" parTransId="{79809CEC-7261-43E4-A23F-E368D7F9AA4F}" sibTransId="{B8209B58-2A17-4CB9-BF61-301DC59419E6}"/>
    <dgm:cxn modelId="{166E21D1-FF1D-4601-AB42-2B118393473D}" type="presOf" srcId="{1B9AB629-A325-40AA-B24D-8C3D8AA2715F}" destId="{F2B63B2D-2667-4B0D-AFF1-B087F0F79809}" srcOrd="0" destOrd="3" presId="urn:microsoft.com/office/officeart/2005/8/layout/process3"/>
    <dgm:cxn modelId="{15A943C1-B747-466E-AD0B-F189D25AFCEB}" type="presOf" srcId="{A0AE008E-F552-4ACB-8133-0463C62E1361}" destId="{B71EF84B-2AB8-44FA-935B-44BFB48ADF52}" srcOrd="0" destOrd="4" presId="urn:microsoft.com/office/officeart/2005/8/layout/process3"/>
    <dgm:cxn modelId="{0A9E9CE9-C565-447D-8EB2-03A0AB157216}" srcId="{D83E903B-490A-4BAD-8FC5-EC133AAB9C7B}" destId="{357E5404-1A11-4188-B560-EF113616B68E}" srcOrd="0" destOrd="0" parTransId="{74706FF5-8EFA-4742-82EA-447AE3AFC95B}" sibTransId="{B0087C8F-34AD-4869-B68A-00D07323C16D}"/>
    <dgm:cxn modelId="{30409C56-C2BA-40F2-8618-681F02B769D0}" type="presOf" srcId="{93351D9B-96A3-4128-BF20-389634EC263C}" destId="{FB8C573A-B060-40C7-AA95-0D79B0F541BF}" srcOrd="0" destOrd="2" presId="urn:microsoft.com/office/officeart/2005/8/layout/process3"/>
    <dgm:cxn modelId="{5862415A-6225-4A2E-BBC4-471B8EA2006A}" srcId="{59A47450-7369-4A3D-B1E7-260F7BC61E6A}" destId="{789FE771-D7CB-49AB-BC7D-1A53CE0A8082}" srcOrd="0" destOrd="0" parTransId="{21BBFF01-DA24-4F95-8D0A-718C32217F14}" sibTransId="{9DCFEE21-8B44-44A7-A7B3-E3D82F8485CC}"/>
    <dgm:cxn modelId="{F87E3693-324E-4F65-95DD-5ACAFF102375}" srcId="{59A47450-7369-4A3D-B1E7-260F7BC61E6A}" destId="{1B9AB629-A325-40AA-B24D-8C3D8AA2715F}" srcOrd="3" destOrd="0" parTransId="{4223AA67-EC45-4346-888D-9F81F03FA810}" sibTransId="{4E8E037E-ABA2-4B7F-ADC2-C63766A3C5C5}"/>
    <dgm:cxn modelId="{4DF2EE68-0EBC-4FF0-935E-496B3AD1A1B5}" type="presOf" srcId="{3647BE41-44B1-443D-83A8-B67DF185858F}" destId="{FB8C573A-B060-40C7-AA95-0D79B0F541BF}" srcOrd="0" destOrd="3" presId="urn:microsoft.com/office/officeart/2005/8/layout/process3"/>
    <dgm:cxn modelId="{3EE7857F-7850-4A6F-BC7D-FEB262D6E086}" type="presOf" srcId="{357E5404-1A11-4188-B560-EF113616B68E}" destId="{E0018FD1-45FE-4353-869A-2BBF3D15F7E6}" srcOrd="0" destOrd="0" presId="urn:microsoft.com/office/officeart/2005/8/layout/process3"/>
    <dgm:cxn modelId="{9D7FEC11-398F-4D8F-AF26-894BC276C55C}" srcId="{357E5404-1A11-4188-B560-EF113616B68E}" destId="{3647BE41-44B1-443D-83A8-B67DF185858F}" srcOrd="3" destOrd="0" parTransId="{D1F5EB32-1514-4F3B-9E8D-D5E829E5777E}" sibTransId="{9CE60A42-946B-4954-9463-98422FC21B6B}"/>
    <dgm:cxn modelId="{9C115A97-2E3D-433C-8CEF-99FC77B058A8}" srcId="{357E5404-1A11-4188-B560-EF113616B68E}" destId="{93351D9B-96A3-4128-BF20-389634EC263C}" srcOrd="2" destOrd="0" parTransId="{C120A06B-FCC9-4C38-A522-0B658CF78563}" sibTransId="{C6BA0FC2-0B16-47D9-A994-AE25F5B304BC}"/>
    <dgm:cxn modelId="{CE6D9B06-9431-48DA-B8E7-A04C752AD43C}" type="presOf" srcId="{013BB677-557A-4E6E-B85B-40AC1BF04DDE}" destId="{F2B63B2D-2667-4B0D-AFF1-B087F0F79809}" srcOrd="0" destOrd="2" presId="urn:microsoft.com/office/officeart/2005/8/layout/process3"/>
    <dgm:cxn modelId="{96C5615B-CEED-4D6F-BC5B-7CD3B9F9E3C8}" srcId="{2DCF9AAF-6D3B-475E-9E74-72BD24C83F30}" destId="{A0AE008E-F552-4ACB-8133-0463C62E1361}" srcOrd="4" destOrd="0" parTransId="{6CCDD8BC-6D9F-43CF-B012-362CD0C9349F}" sibTransId="{0110B603-E731-4D0E-AD63-2BF1615F5DE3}"/>
    <dgm:cxn modelId="{AF65D2B1-0A2A-498E-888D-8C873A31E122}" srcId="{2DCF9AAF-6D3B-475E-9E74-72BD24C83F30}" destId="{5A424F0C-6B90-487D-8A2A-F4653B97EA9F}" srcOrd="1" destOrd="0" parTransId="{E8FEAD80-63FD-4D49-9C29-B384154B37CE}" sibTransId="{1A3FD8B9-2B30-4DFD-AB1F-597B9865CD61}"/>
    <dgm:cxn modelId="{4A4FF534-628B-41D0-B066-B2BEC0DF606E}" type="presOf" srcId="{1B0625B7-5D7D-4381-BFCA-5BFE194BAA1E}" destId="{F2B63B2D-2667-4B0D-AFF1-B087F0F79809}" srcOrd="0" destOrd="4" presId="urn:microsoft.com/office/officeart/2005/8/layout/process3"/>
    <dgm:cxn modelId="{9DF5C6A9-C6DF-4538-AA0C-C44A57C3DAD8}" srcId="{357E5404-1A11-4188-B560-EF113616B68E}" destId="{EA40D963-7AA9-497F-AEE1-60200330FABE}" srcOrd="1" destOrd="0" parTransId="{0D020952-CA30-4F53-8B8A-6639B9E74F19}" sibTransId="{D40C1671-4BF5-4CA0-8DAA-0FBCC25416AF}"/>
    <dgm:cxn modelId="{70C3BDC2-24F0-472E-A3ED-7156275E0537}" srcId="{357E5404-1A11-4188-B560-EF113616B68E}" destId="{B5BA9575-849A-49AD-AFEA-F9EB89A71394}" srcOrd="0" destOrd="0" parTransId="{9BDD734A-45E3-4619-9035-199C29241362}" sibTransId="{034E897A-54CB-406D-A801-50AF42D238A1}"/>
    <dgm:cxn modelId="{4FFA003B-DCFD-422B-84AD-1D15BA1F3BDE}" type="presOf" srcId="{423049E9-2CD5-49F4-8147-FB57F67753D7}" destId="{F2B63B2D-2667-4B0D-AFF1-B087F0F79809}" srcOrd="0" destOrd="1" presId="urn:microsoft.com/office/officeart/2005/8/layout/process3"/>
    <dgm:cxn modelId="{6C428C53-AEA7-4E88-91E5-B1B37FD26A77}" type="presOf" srcId="{5A424F0C-6B90-487D-8A2A-F4653B97EA9F}" destId="{B71EF84B-2AB8-44FA-935B-44BFB48ADF52}" srcOrd="0" destOrd="1" presId="urn:microsoft.com/office/officeart/2005/8/layout/process3"/>
    <dgm:cxn modelId="{AE435450-3863-482F-A157-1BE85966F184}" type="presOf" srcId="{B5BA9575-849A-49AD-AFEA-F9EB89A71394}" destId="{FB8C573A-B060-40C7-AA95-0D79B0F541BF}" srcOrd="0" destOrd="0" presId="urn:microsoft.com/office/officeart/2005/8/layout/process3"/>
    <dgm:cxn modelId="{93395A8D-3C8D-4666-839F-285996A6036C}" type="presOf" srcId="{BC0AD458-FC0F-46B4-9883-BB99FD33CF4E}" destId="{B71EF84B-2AB8-44FA-935B-44BFB48ADF52}" srcOrd="0" destOrd="3" presId="urn:microsoft.com/office/officeart/2005/8/layout/process3"/>
    <dgm:cxn modelId="{1646B98F-CF92-421B-B4C6-A74B9A08A1D8}" srcId="{357E5404-1A11-4188-B560-EF113616B68E}" destId="{5A523DBE-CB70-4BEC-96F1-342B6E2BF799}" srcOrd="4" destOrd="0" parTransId="{85CD63AB-AE65-49FD-8EBA-B0A15EA1EAC5}" sibTransId="{2671A04B-5311-46C9-8790-4C169F285445}"/>
    <dgm:cxn modelId="{1147459D-54F9-48F1-92A2-AEFBCE83B740}" type="presParOf" srcId="{DF0EAC01-8F88-49C8-833B-006183B7CDC9}" destId="{592539B7-2FA2-4525-9FB6-3DD79A52B685}" srcOrd="0" destOrd="0" presId="urn:microsoft.com/office/officeart/2005/8/layout/process3"/>
    <dgm:cxn modelId="{9F4B4BA9-3CD1-4F14-B628-2B1092772389}" type="presParOf" srcId="{592539B7-2FA2-4525-9FB6-3DD79A52B685}" destId="{E0018FD1-45FE-4353-869A-2BBF3D15F7E6}" srcOrd="0" destOrd="0" presId="urn:microsoft.com/office/officeart/2005/8/layout/process3"/>
    <dgm:cxn modelId="{40C24033-4C71-4A17-8091-A6E77A938CC4}" type="presParOf" srcId="{592539B7-2FA2-4525-9FB6-3DD79A52B685}" destId="{BEA199B7-135A-486C-ADC1-1BDC04BEA8A6}" srcOrd="1" destOrd="0" presId="urn:microsoft.com/office/officeart/2005/8/layout/process3"/>
    <dgm:cxn modelId="{F31C7167-6B05-4307-BF98-2F3CA72C6982}" type="presParOf" srcId="{592539B7-2FA2-4525-9FB6-3DD79A52B685}" destId="{FB8C573A-B060-40C7-AA95-0D79B0F541BF}" srcOrd="2" destOrd="0" presId="urn:microsoft.com/office/officeart/2005/8/layout/process3"/>
    <dgm:cxn modelId="{E84C7424-919E-4D7C-A586-9AB7064F431A}" type="presParOf" srcId="{DF0EAC01-8F88-49C8-833B-006183B7CDC9}" destId="{D7C9FD04-EF4A-4CEB-9182-D26D099DD1F0}" srcOrd="1" destOrd="0" presId="urn:microsoft.com/office/officeart/2005/8/layout/process3"/>
    <dgm:cxn modelId="{87C6D56D-6328-4A89-B8E8-7CA1FC0DB978}" type="presParOf" srcId="{D7C9FD04-EF4A-4CEB-9182-D26D099DD1F0}" destId="{3DC108DF-8693-4D1A-AB90-6DF844C6C87B}" srcOrd="0" destOrd="0" presId="urn:microsoft.com/office/officeart/2005/8/layout/process3"/>
    <dgm:cxn modelId="{1430680F-1BEB-43AB-9221-4F50B49A18F8}" type="presParOf" srcId="{DF0EAC01-8F88-49C8-833B-006183B7CDC9}" destId="{939B15C3-DFF9-4F30-9578-7713F145E4A8}" srcOrd="2" destOrd="0" presId="urn:microsoft.com/office/officeart/2005/8/layout/process3"/>
    <dgm:cxn modelId="{EB5A74A5-D7D6-495B-9779-331EA6190DF3}" type="presParOf" srcId="{939B15C3-DFF9-4F30-9578-7713F145E4A8}" destId="{A7A53E1A-F9D7-4E50-B3EA-7CEC535685A8}" srcOrd="0" destOrd="0" presId="urn:microsoft.com/office/officeart/2005/8/layout/process3"/>
    <dgm:cxn modelId="{99F7BDEC-4C48-43F1-BD9A-80A8F68FD539}" type="presParOf" srcId="{939B15C3-DFF9-4F30-9578-7713F145E4A8}" destId="{73634973-0DE4-46AC-8307-0236507D3669}" srcOrd="1" destOrd="0" presId="urn:microsoft.com/office/officeart/2005/8/layout/process3"/>
    <dgm:cxn modelId="{949A4772-A0C9-4FB3-B936-FC26EF23149C}" type="presParOf" srcId="{939B15C3-DFF9-4F30-9578-7713F145E4A8}" destId="{F2B63B2D-2667-4B0D-AFF1-B087F0F79809}" srcOrd="2" destOrd="0" presId="urn:microsoft.com/office/officeart/2005/8/layout/process3"/>
    <dgm:cxn modelId="{04256865-85F7-4642-82D9-0061E63B0A8B}" type="presParOf" srcId="{DF0EAC01-8F88-49C8-833B-006183B7CDC9}" destId="{B8274EEB-AA06-47CF-8A00-34FA109F4769}" srcOrd="3" destOrd="0" presId="urn:microsoft.com/office/officeart/2005/8/layout/process3"/>
    <dgm:cxn modelId="{F796BE86-0385-4436-857B-D6703FFD2B1F}" type="presParOf" srcId="{B8274EEB-AA06-47CF-8A00-34FA109F4769}" destId="{B9C5FE7B-160B-40B5-867F-5713C447FA9F}" srcOrd="0" destOrd="0" presId="urn:microsoft.com/office/officeart/2005/8/layout/process3"/>
    <dgm:cxn modelId="{034C1015-1D92-4D11-AF38-915195060042}" type="presParOf" srcId="{DF0EAC01-8F88-49C8-833B-006183B7CDC9}" destId="{161F906F-D707-4F73-826C-7B8394231407}" srcOrd="4" destOrd="0" presId="urn:microsoft.com/office/officeart/2005/8/layout/process3"/>
    <dgm:cxn modelId="{DFA85C2A-1AB0-4E76-9A9F-65191B64107A}" type="presParOf" srcId="{161F906F-D707-4F73-826C-7B8394231407}" destId="{01D39393-CF4D-451D-95BB-86CDE73B8653}" srcOrd="0" destOrd="0" presId="urn:microsoft.com/office/officeart/2005/8/layout/process3"/>
    <dgm:cxn modelId="{7B3B7A0A-5318-4A7B-B8D8-CDB7D4597B0D}" type="presParOf" srcId="{161F906F-D707-4F73-826C-7B8394231407}" destId="{985BB9D9-8ED3-4900-9E95-A64A36016426}" srcOrd="1" destOrd="0" presId="urn:microsoft.com/office/officeart/2005/8/layout/process3"/>
    <dgm:cxn modelId="{5A82941A-9098-4218-B809-5B9CFF2AEA2D}" type="presParOf" srcId="{161F906F-D707-4F73-826C-7B8394231407}" destId="{B71EF84B-2AB8-44FA-935B-44BFB48ADF5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194" tIns="45099" rIns="90194" bIns="4509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37" y="0"/>
            <a:ext cx="2911996" cy="493312"/>
          </a:xfrm>
          <a:prstGeom prst="rect">
            <a:avLst/>
          </a:prstGeom>
          <a:noFill/>
          <a:ln w="9525">
            <a:noFill/>
            <a:miter lim="800000"/>
            <a:headEnd/>
            <a:tailEnd/>
          </a:ln>
          <a:effectLst/>
        </p:spPr>
        <p:txBody>
          <a:bodyPr vert="horz" wrap="square" lIns="90194" tIns="45099" rIns="90194" bIns="4509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360315"/>
            <a:ext cx="2911996" cy="493311"/>
          </a:xfrm>
          <a:prstGeom prst="rect">
            <a:avLst/>
          </a:prstGeom>
          <a:noFill/>
          <a:ln w="9525">
            <a:noFill/>
            <a:miter lim="800000"/>
            <a:headEnd/>
            <a:tailEnd/>
          </a:ln>
          <a:effectLst/>
        </p:spPr>
        <p:txBody>
          <a:bodyPr vert="horz" wrap="square" lIns="90194" tIns="45099" rIns="90194" bIns="4509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37" y="9360315"/>
            <a:ext cx="2911996" cy="493311"/>
          </a:xfrm>
          <a:prstGeom prst="rect">
            <a:avLst/>
          </a:prstGeom>
          <a:noFill/>
          <a:ln w="9525">
            <a:noFill/>
            <a:miter lim="800000"/>
            <a:headEnd/>
            <a:tailEnd/>
          </a:ln>
          <a:effectLst/>
        </p:spPr>
        <p:txBody>
          <a:bodyPr vert="horz" wrap="square" lIns="90194" tIns="45099" rIns="90194" bIns="45099"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194" tIns="45099" rIns="90194" bIns="4509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37" y="0"/>
            <a:ext cx="2911996" cy="493312"/>
          </a:xfrm>
          <a:prstGeom prst="rect">
            <a:avLst/>
          </a:prstGeom>
          <a:noFill/>
          <a:ln w="9525">
            <a:noFill/>
            <a:miter lim="800000"/>
            <a:headEnd/>
            <a:tailEnd/>
          </a:ln>
          <a:effectLst/>
        </p:spPr>
        <p:txBody>
          <a:bodyPr vert="horz" wrap="square" lIns="90194" tIns="45099" rIns="90194" bIns="4509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7" y="4680945"/>
            <a:ext cx="5375267" cy="4435077"/>
          </a:xfrm>
          <a:prstGeom prst="rect">
            <a:avLst/>
          </a:prstGeom>
          <a:noFill/>
          <a:ln w="9525">
            <a:noFill/>
            <a:miter lim="800000"/>
            <a:headEnd/>
            <a:tailEnd/>
          </a:ln>
          <a:effectLst/>
        </p:spPr>
        <p:txBody>
          <a:bodyPr vert="horz" wrap="square" lIns="90194" tIns="45099" rIns="90194" bIns="4509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60315"/>
            <a:ext cx="2911996" cy="493311"/>
          </a:xfrm>
          <a:prstGeom prst="rect">
            <a:avLst/>
          </a:prstGeom>
          <a:noFill/>
          <a:ln w="9525">
            <a:noFill/>
            <a:miter lim="800000"/>
            <a:headEnd/>
            <a:tailEnd/>
          </a:ln>
          <a:effectLst/>
        </p:spPr>
        <p:txBody>
          <a:bodyPr vert="horz" wrap="square" lIns="90194" tIns="45099" rIns="90194" bIns="4509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37" y="9360315"/>
            <a:ext cx="2911996" cy="493311"/>
          </a:xfrm>
          <a:prstGeom prst="rect">
            <a:avLst/>
          </a:prstGeom>
          <a:noFill/>
          <a:ln w="9525">
            <a:noFill/>
            <a:miter lim="800000"/>
            <a:headEnd/>
            <a:tailEnd/>
          </a:ln>
          <a:effectLst/>
        </p:spPr>
        <p:txBody>
          <a:bodyPr vert="horz" wrap="square" lIns="90194" tIns="45099" rIns="90194" bIns="45099"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950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19455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smtClean="0"/>
          </a:p>
        </p:txBody>
      </p:sp>
    </p:spTree>
    <p:extLst>
      <p:ext uri="{BB962C8B-B14F-4D97-AF65-F5344CB8AC3E}">
        <p14:creationId xmlns:p14="http://schemas.microsoft.com/office/powerpoint/2010/main" val="30457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Tree>
    <p:extLst>
      <p:ext uri="{BB962C8B-B14F-4D97-AF65-F5344CB8AC3E}">
        <p14:creationId xmlns:p14="http://schemas.microsoft.com/office/powerpoint/2010/main" val="2130812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2000" dirty="0" smtClean="0"/>
              <a:t>Example</a:t>
            </a:r>
            <a:r>
              <a:rPr lang="en-US" sz="2000" baseline="0" dirty="0" smtClean="0"/>
              <a:t> in the governance and public administration area, judicial sector in particular</a:t>
            </a:r>
          </a:p>
          <a:p>
            <a:pPr marL="171450" indent="-171450">
              <a:buFontTx/>
              <a:buChar char="-"/>
            </a:pPr>
            <a:r>
              <a:rPr lang="en-US" sz="2000" baseline="0" dirty="0" smtClean="0"/>
              <a:t>Supporting </a:t>
            </a:r>
            <a:r>
              <a:rPr lang="en-US" sz="2000" baseline="0" dirty="0" err="1" smtClean="0"/>
              <a:t>Cratia's</a:t>
            </a:r>
            <a:r>
              <a:rPr lang="en-US" sz="2000" baseline="0" dirty="0" smtClean="0"/>
              <a:t> justice strategy with the view of establishing a more efficient court management and ensure a better quality judicial system</a:t>
            </a:r>
          </a:p>
          <a:p>
            <a:pPr marL="171450" indent="-171450">
              <a:buFontTx/>
              <a:buChar char="-"/>
            </a:pPr>
            <a:r>
              <a:rPr lang="en-US" sz="2000" baseline="0" dirty="0" err="1" smtClean="0"/>
              <a:t>Assiting</a:t>
            </a:r>
            <a:r>
              <a:rPr lang="en-US" sz="2000" baseline="0" dirty="0" smtClean="0"/>
              <a:t> the authorities in designing laws on the management of courts, evaluation of judges and court professionals</a:t>
            </a:r>
          </a:p>
          <a:p>
            <a:pPr marL="171450" indent="-171450">
              <a:buFontTx/>
              <a:buChar char="-"/>
            </a:pPr>
            <a:r>
              <a:rPr lang="en-US" sz="2000" baseline="0" dirty="0" smtClean="0"/>
              <a:t>Example of sharing of best practices between experts across several other Member States</a:t>
            </a:r>
            <a:endParaRPr lang="en-GB" sz="2000" dirty="0" smtClean="0"/>
          </a:p>
        </p:txBody>
      </p:sp>
    </p:spTree>
    <p:extLst>
      <p:ext uri="{BB962C8B-B14F-4D97-AF65-F5344CB8AC3E}">
        <p14:creationId xmlns:p14="http://schemas.microsoft.com/office/powerpoint/2010/main" val="3424387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3860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sz="2000" dirty="0" smtClean="0"/>
          </a:p>
        </p:txBody>
      </p:sp>
    </p:spTree>
    <p:extLst>
      <p:ext uri="{BB962C8B-B14F-4D97-AF65-F5344CB8AC3E}">
        <p14:creationId xmlns:p14="http://schemas.microsoft.com/office/powerpoint/2010/main" val="123055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0" dirty="0" smtClean="0">
              <a:solidFill>
                <a:srgbClr val="000000"/>
              </a:solidFill>
            </a:endParaRPr>
          </a:p>
        </p:txBody>
      </p:sp>
    </p:spTree>
    <p:extLst>
      <p:ext uri="{BB962C8B-B14F-4D97-AF65-F5344CB8AC3E}">
        <p14:creationId xmlns:p14="http://schemas.microsoft.com/office/powerpoint/2010/main" val="360011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sz="2000" dirty="0" smtClean="0"/>
          </a:p>
        </p:txBody>
      </p:sp>
    </p:spTree>
    <p:extLst>
      <p:ext uri="{BB962C8B-B14F-4D97-AF65-F5344CB8AC3E}">
        <p14:creationId xmlns:p14="http://schemas.microsoft.com/office/powerpoint/2010/main" val="26760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sz="2000" dirty="0" smtClean="0"/>
          </a:p>
        </p:txBody>
      </p:sp>
    </p:spTree>
    <p:extLst>
      <p:ext uri="{BB962C8B-B14F-4D97-AF65-F5344CB8AC3E}">
        <p14:creationId xmlns:p14="http://schemas.microsoft.com/office/powerpoint/2010/main" val="520577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sz="2000" dirty="0" smtClean="0"/>
          </a:p>
        </p:txBody>
      </p:sp>
    </p:spTree>
    <p:extLst>
      <p:ext uri="{BB962C8B-B14F-4D97-AF65-F5344CB8AC3E}">
        <p14:creationId xmlns:p14="http://schemas.microsoft.com/office/powerpoint/2010/main" val="417948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3936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Tree>
    <p:extLst>
      <p:ext uri="{BB962C8B-B14F-4D97-AF65-F5344CB8AC3E}">
        <p14:creationId xmlns:p14="http://schemas.microsoft.com/office/powerpoint/2010/main" val="4052152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Tree>
    <p:extLst>
      <p:ext uri="{BB962C8B-B14F-4D97-AF65-F5344CB8AC3E}">
        <p14:creationId xmlns:p14="http://schemas.microsoft.com/office/powerpoint/2010/main" val="2748838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Tree>
    <p:extLst>
      <p:ext uri="{BB962C8B-B14F-4D97-AF65-F5344CB8AC3E}">
        <p14:creationId xmlns:p14="http://schemas.microsoft.com/office/powerpoint/2010/main" val="583346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Tree>
    <p:extLst>
      <p:ext uri="{BB962C8B-B14F-4D97-AF65-F5344CB8AC3E}">
        <p14:creationId xmlns:p14="http://schemas.microsoft.com/office/powerpoint/2010/main" val="2183143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Tree>
    <p:extLst>
      <p:ext uri="{BB962C8B-B14F-4D97-AF65-F5344CB8AC3E}">
        <p14:creationId xmlns:p14="http://schemas.microsoft.com/office/powerpoint/2010/main" val="687807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Tree>
    <p:extLst>
      <p:ext uri="{BB962C8B-B14F-4D97-AF65-F5344CB8AC3E}">
        <p14:creationId xmlns:p14="http://schemas.microsoft.com/office/powerpoint/2010/main" val="844892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7798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7653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support provided by the SRSS is </a:t>
            </a:r>
            <a:r>
              <a:rPr lang="en-GB" b="1" dirty="0" smtClean="0"/>
              <a:t>channelled through a dedicated programme — the Structural Reform Support Programme (SRSP) </a:t>
            </a:r>
            <a:r>
              <a:rPr lang="en-GB" dirty="0" smtClean="0"/>
              <a:t>– set in 2017.</a:t>
            </a:r>
          </a:p>
          <a:p>
            <a:endParaRPr lang="en-GB" dirty="0" smtClean="0"/>
          </a:p>
          <a:p>
            <a:r>
              <a:rPr lang="en-GB" dirty="0" smtClean="0"/>
              <a:t>This program, managed directly by the SRSS, enables us to rapidly mobilize, in a flexible manner, </a:t>
            </a:r>
            <a:r>
              <a:rPr lang="en-GB" b="1" dirty="0" smtClean="0"/>
              <a:t>expertise from various sources</a:t>
            </a:r>
            <a:r>
              <a:rPr lang="en-GB" b="1" baseline="0" dirty="0" smtClean="0"/>
              <a:t> </a:t>
            </a:r>
            <a:r>
              <a:rPr lang="en-GB" dirty="0" smtClean="0"/>
              <a:t>(Member States officials, International Organisations, public agencies, private sector), so that we can offer </a:t>
            </a:r>
            <a:r>
              <a:rPr lang="en-GB" b="1" dirty="0" smtClean="0"/>
              <a:t>tailor-made solutions </a:t>
            </a:r>
            <a:r>
              <a:rPr lang="en-GB" dirty="0" smtClean="0"/>
              <a:t>to the Member State needs. </a:t>
            </a:r>
          </a:p>
          <a:p>
            <a:endParaRPr lang="fr-BE" dirty="0" smtClean="0"/>
          </a:p>
          <a:p>
            <a:r>
              <a:rPr lang="fr-BE" dirty="0" smtClean="0"/>
              <a:t>The programme </a:t>
            </a:r>
            <a:r>
              <a:rPr lang="fr-BE" dirty="0" err="1" smtClean="0"/>
              <a:t>is</a:t>
            </a:r>
            <a:r>
              <a:rPr lang="fr-BE" smtClean="0"/>
              <a:t>: 	- based on MS requests, </a:t>
            </a:r>
          </a:p>
          <a:p>
            <a:r>
              <a:rPr lang="fr-BE" smtClean="0"/>
              <a:t>		- covers a wide scope of reforms</a:t>
            </a:r>
          </a:p>
          <a:p>
            <a:r>
              <a:rPr lang="fr-BE" smtClean="0"/>
              <a:t>		- covers the entire life cycle of the reforms </a:t>
            </a:r>
          </a:p>
          <a:p>
            <a:r>
              <a:rPr lang="fr-BE" smtClean="0"/>
              <a:t>		- is open to all MS</a:t>
            </a:r>
          </a:p>
          <a:p>
            <a:r>
              <a:rPr lang="fr-BE" smtClean="0"/>
              <a:t>		</a:t>
            </a:r>
            <a:endParaRPr lang="en-GB" dirty="0"/>
          </a:p>
        </p:txBody>
      </p:sp>
    </p:spTree>
    <p:extLst>
      <p:ext uri="{BB962C8B-B14F-4D97-AF65-F5344CB8AC3E}">
        <p14:creationId xmlns:p14="http://schemas.microsoft.com/office/powerpoint/2010/main" val="289481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endParaRPr lang="en-GB" dirty="0"/>
          </a:p>
        </p:txBody>
      </p:sp>
    </p:spTree>
    <p:extLst>
      <p:ext uri="{BB962C8B-B14F-4D97-AF65-F5344CB8AC3E}">
        <p14:creationId xmlns:p14="http://schemas.microsoft.com/office/powerpoint/2010/main" val="428565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5595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1422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577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endParaRPr lang="en-GB" dirty="0"/>
          </a:p>
        </p:txBody>
      </p:sp>
    </p:spTree>
    <p:extLst>
      <p:ext uri="{BB962C8B-B14F-4D97-AF65-F5344CB8AC3E}">
        <p14:creationId xmlns:p14="http://schemas.microsoft.com/office/powerpoint/2010/main" val="3189674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 y="1052736"/>
            <a:ext cx="9200209" cy="5812092"/>
          </a:xfrm>
          <a:prstGeom prst="rect">
            <a:avLst/>
          </a:prstGeom>
        </p:spPr>
      </p:pic>
      <p:pic>
        <p:nvPicPr>
          <p:cNvPr id="5" name="Picture 6" descr="LOGO CE-EN-quadri.eps"/>
          <p:cNvPicPr>
            <a:picLocks noChangeAspect="1"/>
          </p:cNvPicPr>
          <p:nvPr userDrawn="1"/>
        </p:nvPicPr>
        <p:blipFill>
          <a:blip r:embed="rId3" cstate="print"/>
          <a:srcRect/>
          <a:stretch>
            <a:fillRect/>
          </a:stretch>
        </p:blipFill>
        <p:spPr bwMode="auto">
          <a:xfrm>
            <a:off x="3906000" y="272555"/>
            <a:ext cx="1584325" cy="1100138"/>
          </a:xfrm>
          <a:prstGeom prst="rect">
            <a:avLst/>
          </a:prstGeom>
          <a:noFill/>
          <a:ln w="9525">
            <a:noFill/>
            <a:miter lim="800000"/>
            <a:headEnd/>
            <a:tailEnd/>
          </a:ln>
        </p:spPr>
      </p:pic>
      <p:sp>
        <p:nvSpPr>
          <p:cNvPr id="6" name="Rectangle 5"/>
          <p:cNvSpPr/>
          <p:nvPr userDrawn="1"/>
        </p:nvSpPr>
        <p:spPr>
          <a:xfrm>
            <a:off x="4230000" y="6648928"/>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chemeClr val="bg1"/>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836712"/>
          </a:xfrm>
          <a:prstGeom prst="rect">
            <a:avLst/>
          </a:prstGeom>
          <a:solidFill>
            <a:srgbClr val="222F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dirty="0" smtClean="0"/>
              <a:t>Click to edit Master title style</a:t>
            </a:r>
            <a:endParaRPr lang="en-GB" dirty="0"/>
          </a:p>
        </p:txBody>
      </p:sp>
      <p:sp>
        <p:nvSpPr>
          <p:cNvPr id="5" name="Rectangle 4"/>
          <p:cNvSpPr>
            <a:spLocks noGrp="1" noChangeArrowheads="1"/>
          </p:cNvSpPr>
          <p:nvPr>
            <p:ph type="dt" sz="half" idx="10"/>
          </p:nvPr>
        </p:nvSpPr>
        <p:spPr>
          <a:xfrm>
            <a:off x="-2772816" y="951770"/>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276872" y="5907088"/>
            <a:ext cx="2895600" cy="476250"/>
          </a:xfrm>
        </p:spPr>
        <p:txBody>
          <a:bodyPr/>
          <a:lstStyle>
            <a:lvl1pPr>
              <a:defRPr/>
            </a:lvl1pPr>
          </a:lstStyle>
          <a:p>
            <a:pPr>
              <a:defRPr/>
            </a:pP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Box 14"/>
          <p:cNvSpPr txBox="1"/>
          <p:nvPr userDrawn="1"/>
        </p:nvSpPr>
        <p:spPr>
          <a:xfrm>
            <a:off x="7915364" y="260648"/>
            <a:ext cx="1008112" cy="338554"/>
          </a:xfrm>
          <a:prstGeom prst="rect">
            <a:avLst/>
          </a:prstGeom>
          <a:noFill/>
        </p:spPr>
        <p:txBody>
          <a:bodyPr wrap="square" rtlCol="0">
            <a:spAutoFit/>
          </a:bodyPr>
          <a:lstStyle/>
          <a:p>
            <a:pPr algn="r"/>
            <a:fld id="{679AA107-CC68-1249-8F7E-C3808F2227CC}" type="slidenum">
              <a:rPr lang="en-US" sz="1600" b="0" smtClean="0">
                <a:solidFill>
                  <a:schemeClr val="bg1"/>
                </a:solidFill>
              </a:rPr>
              <a:pPr algn="r"/>
              <a:t>‹#›</a:t>
            </a:fld>
            <a:endParaRPr lang="en-US" sz="2400" b="0" dirty="0" smtClean="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836712"/>
          </a:xfrm>
          <a:prstGeom prst="rect">
            <a:avLst/>
          </a:prstGeom>
          <a:solidFill>
            <a:srgbClr val="4C5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dirty="0" smtClean="0"/>
              <a:t>Click to edit Master title style</a:t>
            </a:r>
            <a:endParaRPr lang="en-GB" dirty="0"/>
          </a:p>
        </p:txBody>
      </p:sp>
      <p:sp>
        <p:nvSpPr>
          <p:cNvPr id="5" name="Rectangle 4"/>
          <p:cNvSpPr>
            <a:spLocks noGrp="1" noChangeArrowheads="1"/>
          </p:cNvSpPr>
          <p:nvPr>
            <p:ph type="dt" sz="half" idx="10"/>
          </p:nvPr>
        </p:nvSpPr>
        <p:spPr>
          <a:xfrm>
            <a:off x="-2772816" y="951770"/>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276872" y="5907088"/>
            <a:ext cx="2895600" cy="476250"/>
          </a:xfrm>
        </p:spPr>
        <p:txBody>
          <a:bodyPr/>
          <a:lstStyle>
            <a:lvl1pPr>
              <a:defRPr/>
            </a:lvl1pPr>
          </a:lstStyle>
          <a:p>
            <a:pPr>
              <a:defRPr/>
            </a:pP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Box 14"/>
          <p:cNvSpPr txBox="1"/>
          <p:nvPr userDrawn="1"/>
        </p:nvSpPr>
        <p:spPr>
          <a:xfrm>
            <a:off x="7915364" y="260648"/>
            <a:ext cx="1008112" cy="338554"/>
          </a:xfrm>
          <a:prstGeom prst="rect">
            <a:avLst/>
          </a:prstGeom>
          <a:noFill/>
        </p:spPr>
        <p:txBody>
          <a:bodyPr wrap="square" rtlCol="0">
            <a:spAutoFit/>
          </a:bodyPr>
          <a:lstStyle/>
          <a:p>
            <a:pPr algn="r"/>
            <a:fld id="{679AA107-CC68-1249-8F7E-C3808F2227CC}" type="slidenum">
              <a:rPr lang="en-US" sz="1600" b="0" smtClean="0">
                <a:solidFill>
                  <a:schemeClr val="bg1"/>
                </a:solidFill>
              </a:rPr>
              <a:pPr algn="r"/>
              <a:t>‹#›</a:t>
            </a:fld>
            <a:endParaRPr lang="en-US" sz="2400" b="0" dirty="0" smtClean="0">
              <a:solidFill>
                <a:schemeClr val="bg1"/>
              </a:solidFill>
            </a:endParaRPr>
          </a:p>
        </p:txBody>
      </p:sp>
    </p:spTree>
    <p:extLst>
      <p:ext uri="{BB962C8B-B14F-4D97-AF65-F5344CB8AC3E}">
        <p14:creationId xmlns:p14="http://schemas.microsoft.com/office/powerpoint/2010/main" val="740952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9144000" cy="836712"/>
          </a:xfrm>
          <a:prstGeom prst="rect">
            <a:avLst/>
          </a:prstGeom>
          <a:solidFill>
            <a:srgbClr val="DD68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dirty="0" smtClean="0"/>
              <a:t>Click to edit Master title style</a:t>
            </a:r>
            <a:endParaRPr lang="en-GB" dirty="0"/>
          </a:p>
        </p:txBody>
      </p:sp>
      <p:sp>
        <p:nvSpPr>
          <p:cNvPr id="5" name="Rectangle 4"/>
          <p:cNvSpPr>
            <a:spLocks noGrp="1" noChangeArrowheads="1"/>
          </p:cNvSpPr>
          <p:nvPr>
            <p:ph type="dt" sz="half" idx="10"/>
          </p:nvPr>
        </p:nvSpPr>
        <p:spPr>
          <a:xfrm>
            <a:off x="-2772816" y="951770"/>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276872" y="5907088"/>
            <a:ext cx="2895600" cy="476250"/>
          </a:xfrm>
        </p:spPr>
        <p:txBody>
          <a:bodyPr/>
          <a:lstStyle>
            <a:lvl1pPr>
              <a:defRPr/>
            </a:lvl1pPr>
          </a:lstStyle>
          <a:p>
            <a:pPr>
              <a:defRPr/>
            </a:pP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Box 14"/>
          <p:cNvSpPr txBox="1"/>
          <p:nvPr userDrawn="1"/>
        </p:nvSpPr>
        <p:spPr>
          <a:xfrm>
            <a:off x="7915364" y="260648"/>
            <a:ext cx="1008112" cy="338554"/>
          </a:xfrm>
          <a:prstGeom prst="rect">
            <a:avLst/>
          </a:prstGeom>
          <a:noFill/>
        </p:spPr>
        <p:txBody>
          <a:bodyPr wrap="square" rtlCol="0">
            <a:spAutoFit/>
          </a:bodyPr>
          <a:lstStyle/>
          <a:p>
            <a:pPr algn="r"/>
            <a:fld id="{679AA107-CC68-1249-8F7E-C3808F2227CC}" type="slidenum">
              <a:rPr lang="en-US" sz="1600" b="0" smtClean="0">
                <a:solidFill>
                  <a:schemeClr val="bg1"/>
                </a:solidFill>
              </a:rPr>
              <a:pPr algn="r"/>
              <a:t>‹#›</a:t>
            </a:fld>
            <a:endParaRPr lang="en-US" sz="2400" b="0" dirty="0" smtClean="0">
              <a:solidFill>
                <a:schemeClr val="bg1"/>
              </a:solidFill>
            </a:endParaRPr>
          </a:p>
        </p:txBody>
      </p:sp>
    </p:spTree>
    <p:extLst>
      <p:ext uri="{BB962C8B-B14F-4D97-AF65-F5344CB8AC3E}">
        <p14:creationId xmlns:p14="http://schemas.microsoft.com/office/powerpoint/2010/main" val="1584402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9144000" cy="836712"/>
          </a:xfrm>
          <a:prstGeom prst="rect">
            <a:avLst/>
          </a:prstGeom>
          <a:solidFill>
            <a:srgbClr val="E1A5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dirty="0" smtClean="0"/>
              <a:t>Click to edit Master title style</a:t>
            </a:r>
            <a:endParaRPr lang="en-GB" dirty="0"/>
          </a:p>
        </p:txBody>
      </p:sp>
      <p:sp>
        <p:nvSpPr>
          <p:cNvPr id="5" name="Rectangle 4"/>
          <p:cNvSpPr>
            <a:spLocks noGrp="1" noChangeArrowheads="1"/>
          </p:cNvSpPr>
          <p:nvPr>
            <p:ph type="dt" sz="half" idx="10"/>
          </p:nvPr>
        </p:nvSpPr>
        <p:spPr>
          <a:xfrm>
            <a:off x="-2772816" y="951770"/>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276872" y="5907088"/>
            <a:ext cx="2895600" cy="476250"/>
          </a:xfrm>
        </p:spPr>
        <p:txBody>
          <a:bodyPr/>
          <a:lstStyle>
            <a:lvl1pPr>
              <a:defRPr/>
            </a:lvl1pPr>
          </a:lstStyle>
          <a:p>
            <a:pPr>
              <a:defRPr/>
            </a:pP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Box 14"/>
          <p:cNvSpPr txBox="1"/>
          <p:nvPr userDrawn="1"/>
        </p:nvSpPr>
        <p:spPr>
          <a:xfrm>
            <a:off x="7915364" y="260648"/>
            <a:ext cx="1008112" cy="338554"/>
          </a:xfrm>
          <a:prstGeom prst="rect">
            <a:avLst/>
          </a:prstGeom>
          <a:noFill/>
        </p:spPr>
        <p:txBody>
          <a:bodyPr wrap="square" rtlCol="0">
            <a:spAutoFit/>
          </a:bodyPr>
          <a:lstStyle/>
          <a:p>
            <a:pPr algn="r"/>
            <a:fld id="{679AA107-CC68-1249-8F7E-C3808F2227CC}" type="slidenum">
              <a:rPr lang="en-US" sz="1600" b="0" smtClean="0">
                <a:solidFill>
                  <a:schemeClr val="bg1"/>
                </a:solidFill>
              </a:rPr>
              <a:pPr algn="r"/>
              <a:t>‹#›</a:t>
            </a:fld>
            <a:endParaRPr lang="en-US" sz="2400" b="0" dirty="0" smtClean="0">
              <a:solidFill>
                <a:schemeClr val="bg1"/>
              </a:solidFill>
            </a:endParaRPr>
          </a:p>
        </p:txBody>
      </p:sp>
    </p:spTree>
    <p:extLst>
      <p:ext uri="{BB962C8B-B14F-4D97-AF65-F5344CB8AC3E}">
        <p14:creationId xmlns:p14="http://schemas.microsoft.com/office/powerpoint/2010/main" val="33751832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0" y="0"/>
            <a:ext cx="9144000" cy="836712"/>
          </a:xfrm>
          <a:prstGeom prst="rect">
            <a:avLst/>
          </a:prstGeom>
          <a:solidFill>
            <a:srgbClr val="5EA3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dirty="0" smtClean="0"/>
              <a:t>Click to edit Master title style</a:t>
            </a:r>
            <a:endParaRPr lang="en-GB" dirty="0"/>
          </a:p>
        </p:txBody>
      </p:sp>
      <p:sp>
        <p:nvSpPr>
          <p:cNvPr id="5" name="Rectangle 4"/>
          <p:cNvSpPr>
            <a:spLocks noGrp="1" noChangeArrowheads="1"/>
          </p:cNvSpPr>
          <p:nvPr>
            <p:ph type="dt" sz="half" idx="10"/>
          </p:nvPr>
        </p:nvSpPr>
        <p:spPr>
          <a:xfrm>
            <a:off x="-2772816" y="951770"/>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276872" y="5907088"/>
            <a:ext cx="2895600" cy="476250"/>
          </a:xfrm>
        </p:spPr>
        <p:txBody>
          <a:bodyPr/>
          <a:lstStyle>
            <a:lvl1pPr>
              <a:defRPr/>
            </a:lvl1pPr>
          </a:lstStyle>
          <a:p>
            <a:pPr>
              <a:defRPr/>
            </a:pP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Box 14"/>
          <p:cNvSpPr txBox="1"/>
          <p:nvPr userDrawn="1"/>
        </p:nvSpPr>
        <p:spPr>
          <a:xfrm>
            <a:off x="7915364" y="260648"/>
            <a:ext cx="1008112" cy="338554"/>
          </a:xfrm>
          <a:prstGeom prst="rect">
            <a:avLst/>
          </a:prstGeom>
          <a:noFill/>
        </p:spPr>
        <p:txBody>
          <a:bodyPr wrap="square" rtlCol="0">
            <a:spAutoFit/>
          </a:bodyPr>
          <a:lstStyle/>
          <a:p>
            <a:pPr algn="r"/>
            <a:fld id="{679AA107-CC68-1249-8F7E-C3808F2227CC}" type="slidenum">
              <a:rPr lang="en-US" sz="1600" b="0" smtClean="0">
                <a:solidFill>
                  <a:schemeClr val="bg1"/>
                </a:solidFill>
              </a:rPr>
              <a:pPr algn="r"/>
              <a:t>‹#›</a:t>
            </a:fld>
            <a:endParaRPr lang="en-US" sz="2400" b="0" dirty="0" smtClean="0">
              <a:solidFill>
                <a:schemeClr val="bg1"/>
              </a:solidFill>
            </a:endParaRPr>
          </a:p>
        </p:txBody>
      </p:sp>
    </p:spTree>
    <p:extLst>
      <p:ext uri="{BB962C8B-B14F-4D97-AF65-F5344CB8AC3E}">
        <p14:creationId xmlns:p14="http://schemas.microsoft.com/office/powerpoint/2010/main" val="28896269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0"/>
            <a:ext cx="9144000" cy="836712"/>
          </a:xfrm>
          <a:prstGeom prst="rect">
            <a:avLst/>
          </a:prstGeom>
          <a:solidFill>
            <a:srgbClr val="1C92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dirty="0" smtClean="0"/>
              <a:t>Click to edit Master title style</a:t>
            </a:r>
            <a:endParaRPr lang="en-GB" dirty="0"/>
          </a:p>
        </p:txBody>
      </p:sp>
      <p:sp>
        <p:nvSpPr>
          <p:cNvPr id="5" name="Rectangle 4"/>
          <p:cNvSpPr>
            <a:spLocks noGrp="1" noChangeArrowheads="1"/>
          </p:cNvSpPr>
          <p:nvPr>
            <p:ph type="dt" sz="half" idx="10"/>
          </p:nvPr>
        </p:nvSpPr>
        <p:spPr>
          <a:xfrm>
            <a:off x="-2772816" y="951770"/>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276872" y="5907088"/>
            <a:ext cx="2895600" cy="476250"/>
          </a:xfrm>
        </p:spPr>
        <p:txBody>
          <a:bodyPr/>
          <a:lstStyle>
            <a:lvl1pPr>
              <a:defRPr/>
            </a:lvl1pPr>
          </a:lstStyle>
          <a:p>
            <a:pPr>
              <a:defRPr/>
            </a:pPr>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Box 14"/>
          <p:cNvSpPr txBox="1"/>
          <p:nvPr userDrawn="1"/>
        </p:nvSpPr>
        <p:spPr>
          <a:xfrm>
            <a:off x="7915364" y="260648"/>
            <a:ext cx="1008112" cy="338554"/>
          </a:xfrm>
          <a:prstGeom prst="rect">
            <a:avLst/>
          </a:prstGeom>
          <a:noFill/>
        </p:spPr>
        <p:txBody>
          <a:bodyPr wrap="square" rtlCol="0">
            <a:spAutoFit/>
          </a:bodyPr>
          <a:lstStyle/>
          <a:p>
            <a:pPr algn="r"/>
            <a:fld id="{679AA107-CC68-1249-8F7E-C3808F2227CC}" type="slidenum">
              <a:rPr lang="en-US" sz="1600" b="0" smtClean="0">
                <a:solidFill>
                  <a:schemeClr val="bg1"/>
                </a:solidFill>
              </a:rPr>
              <a:pPr algn="r"/>
              <a:t>‹#›</a:t>
            </a:fld>
            <a:endParaRPr lang="en-US" sz="2400" b="0" dirty="0" smtClean="0">
              <a:solidFill>
                <a:schemeClr val="bg1"/>
              </a:solidFill>
            </a:endParaRPr>
          </a:p>
        </p:txBody>
      </p:sp>
    </p:spTree>
    <p:extLst>
      <p:ext uri="{BB962C8B-B14F-4D97-AF65-F5344CB8AC3E}">
        <p14:creationId xmlns:p14="http://schemas.microsoft.com/office/powerpoint/2010/main" val="17682653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dolor 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54" r:id="rId3"/>
    <p:sldLayoutId id="2147483755" r:id="rId4"/>
    <p:sldLayoutId id="2147483756" r:id="rId5"/>
    <p:sldLayoutId id="2147483757" r:id="rId6"/>
    <p:sldLayoutId id="2147483758"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hf sldNum="0"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ebgate.ec.europa.eu/SRSS-porta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RSS-SRSP@ec.europa.eu" TargetMode="External"/><Relationship Id="rId2" Type="http://schemas.openxmlformats.org/officeDocument/2006/relationships/hyperlink" Target="https://webgate.ec.europa.eu/cas"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ebgate.ec.europa.eu/SRSS-porta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SRSP_instructions%202019_Ares.pdf" TargetMode="External"/><Relationship Id="rId2" Type="http://schemas.openxmlformats.org/officeDocument/2006/relationships/hyperlink" Target="Template%20SRSP%202019.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c.europa.eu/info/sites/info/files/report-on-the_3-years-of-the-srss_en_.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ec.europa.eu/info/departments/structural-reform-support-service_e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110488"/>
            <a:ext cx="5400600" cy="190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2020123" y="3218984"/>
            <a:ext cx="5742674" cy="648072"/>
          </a:xfrm>
        </p:spPr>
        <p:txBody>
          <a:bodyPr/>
          <a:lstStyle/>
          <a:p>
            <a:pPr algn="ctr"/>
            <a:r>
              <a:rPr lang="fr-BE" sz="3600" dirty="0" smtClean="0"/>
              <a:t>Structural Reform Support Programme</a:t>
            </a:r>
          </a:p>
          <a:p>
            <a:pPr algn="ctr"/>
            <a:endParaRPr lang="fr-BE" sz="3600" b="0" dirty="0"/>
          </a:p>
          <a:p>
            <a:pPr algn="ctr"/>
            <a:r>
              <a:rPr lang="en-US" sz="2000" b="0" dirty="0" smtClean="0"/>
              <a:t>6 June 2019, Tallinn</a:t>
            </a:r>
          </a:p>
          <a:p>
            <a:pPr algn="ctr"/>
            <a:endParaRPr lang="en-US" sz="2000" b="0" dirty="0"/>
          </a:p>
          <a:p>
            <a:pPr algn="ctr"/>
            <a:r>
              <a:rPr lang="fr-BE" sz="3600" dirty="0" smtClean="0"/>
              <a:t> </a:t>
            </a:r>
            <a:endParaRPr lang="en-GB" sz="3600" dirty="0"/>
          </a:p>
        </p:txBody>
      </p:sp>
    </p:spTree>
    <p:extLst>
      <p:ext uri="{BB962C8B-B14F-4D97-AF65-F5344CB8AC3E}">
        <p14:creationId xmlns:p14="http://schemas.microsoft.com/office/powerpoint/2010/main" val="22704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5496" y="116632"/>
            <a:ext cx="910850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How we work</a:t>
            </a:r>
            <a:endParaRPr lang="en-GB" sz="2800" kern="0" dirty="0">
              <a:solidFill>
                <a:schemeClr val="bg1"/>
              </a:solidFill>
            </a:endParaRPr>
          </a:p>
        </p:txBody>
      </p:sp>
      <p:sp>
        <p:nvSpPr>
          <p:cNvPr id="19" name="TextBox 18"/>
          <p:cNvSpPr txBox="1"/>
          <p:nvPr/>
        </p:nvSpPr>
        <p:spPr>
          <a:xfrm>
            <a:off x="107504" y="2132856"/>
            <a:ext cx="2448272" cy="3831818"/>
          </a:xfrm>
          <a:prstGeom prst="rect">
            <a:avLst/>
          </a:prstGeom>
          <a:noFill/>
        </p:spPr>
        <p:txBody>
          <a:bodyPr wrap="square" rtlCol="0">
            <a:spAutoFit/>
          </a:bodyPr>
          <a:lstStyle/>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Commission services</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Member States' officials (TAIEX)</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Public agencies</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International Organisations</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Private sector</a:t>
            </a:r>
          </a:p>
          <a:p>
            <a:pPr marL="182563" marR="0" lvl="0" indent="-182563" defTabSz="91440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endParaRPr kumimoji="0" lang="fr-BE" sz="1800" b="0" i="0" u="none" strike="noStrike" kern="0" cap="none" spc="0" normalizeH="0" baseline="0" noProof="0" dirty="0" smtClean="0">
              <a:ln>
                <a:noFill/>
              </a:ln>
              <a:solidFill>
                <a:prstClr val="white"/>
              </a:solidFill>
              <a:effectLst/>
              <a:uLnTx/>
              <a:uFillTx/>
            </a:endParaRPr>
          </a:p>
          <a:p>
            <a:pPr marL="182563" marR="0" lvl="0" indent="-182563" defTabSz="91440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endParaRPr kumimoji="0" lang="fr-BE" sz="1800" b="0" i="0" u="none" strike="noStrike" kern="0" cap="none" spc="0" normalizeH="0" baseline="0" noProof="0" dirty="0" smtClean="0">
              <a:ln>
                <a:noFill/>
              </a:ln>
              <a:solidFill>
                <a:prstClr val="white"/>
              </a:solidFill>
              <a:effectLst/>
              <a:uLnTx/>
              <a:uFillTx/>
            </a:endParaRPr>
          </a:p>
          <a:p>
            <a:pPr marL="182563" marR="0" lvl="0" indent="-182563" defTabSz="91440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21" name="TextBox 20"/>
          <p:cNvSpPr txBox="1"/>
          <p:nvPr/>
        </p:nvSpPr>
        <p:spPr>
          <a:xfrm>
            <a:off x="2915816" y="2132856"/>
            <a:ext cx="2592288" cy="3677930"/>
          </a:xfrm>
          <a:prstGeom prst="rect">
            <a:avLst/>
          </a:prstGeom>
          <a:noFill/>
        </p:spPr>
        <p:txBody>
          <a:bodyPr wrap="square" rtlCol="0">
            <a:spAutoFit/>
          </a:bodyPr>
          <a:lstStyle/>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Expert missions (short-term, long-term, embedded)</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Study visits</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Analysis (legal, processes, IT, etc.)</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Reform partnerships</a:t>
            </a:r>
          </a:p>
          <a:p>
            <a:pPr marL="182563" marR="0" lvl="0" indent="-182563" defTabSz="91440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endParaRPr kumimoji="0" lang="fr-BE" sz="1800" b="0" i="0" u="none" strike="noStrike" kern="0" cap="none" spc="0" normalizeH="0" baseline="0" noProof="0" dirty="0" smtClean="0">
              <a:ln>
                <a:noFill/>
              </a:ln>
              <a:solidFill>
                <a:prstClr val="white"/>
              </a:solidFill>
              <a:effectLst/>
              <a:uLnTx/>
              <a:uFillTx/>
            </a:endParaRPr>
          </a:p>
          <a:p>
            <a:pPr marL="182563" marR="0" lvl="0" indent="-182563" defTabSz="91440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endParaRPr kumimoji="0" lang="fr-BE" sz="1800" b="0" i="0" u="none" strike="noStrike" kern="0" cap="none" spc="0" normalizeH="0" baseline="0" noProof="0" dirty="0" smtClean="0">
              <a:ln>
                <a:noFill/>
              </a:ln>
              <a:solidFill>
                <a:prstClr val="white"/>
              </a:solidFill>
              <a:effectLst/>
              <a:uLnTx/>
              <a:uFillTx/>
            </a:endParaRPr>
          </a:p>
          <a:p>
            <a:pPr marL="182563" marR="0" lvl="0" indent="-182563" defTabSz="91440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24" name="TextBox 23"/>
          <p:cNvSpPr txBox="1"/>
          <p:nvPr/>
        </p:nvSpPr>
        <p:spPr>
          <a:xfrm>
            <a:off x="5796622" y="2132856"/>
            <a:ext cx="3239874" cy="4108817"/>
          </a:xfrm>
          <a:prstGeom prst="rect">
            <a:avLst/>
          </a:prstGeom>
          <a:noFill/>
        </p:spPr>
        <p:txBody>
          <a:bodyPr wrap="square" rtlCol="0">
            <a:spAutoFit/>
          </a:bodyPr>
          <a:lstStyle/>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Scoping missions, EU benchmarking</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Seminars, conferences, workshops, training</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Peer-to-peer exchanges</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Consultancy (legislation, communication, data analysis, change management…)  </a:t>
            </a:r>
          </a:p>
          <a:p>
            <a:pPr marL="182563" marR="0" lvl="0" indent="-182563" defTabSz="914400" eaLnBrk="1" fontAlgn="auto" latinLnBrk="0" hangingPunct="1">
              <a:lnSpc>
                <a:spcPct val="100000"/>
              </a:lnSpc>
              <a:spcBef>
                <a:spcPts val="600"/>
              </a:spcBef>
              <a:spcAft>
                <a:spcPts val="600"/>
              </a:spcAft>
              <a:buClr>
                <a:prstClr val="white"/>
              </a:buClr>
              <a:buSzPct val="100000"/>
              <a:buFont typeface="Arial" panose="020B0604020202020204" pitchFamily="34" charset="0"/>
              <a:buChar char="•"/>
              <a:tabLst/>
              <a:defRPr/>
            </a:pPr>
            <a:r>
              <a:rPr kumimoji="0" lang="en-GB" sz="1800" b="0" i="0" u="none" strike="noStrike" kern="0" cap="none" spc="0" normalizeH="0" baseline="0" noProof="0" dirty="0" smtClean="0">
                <a:ln>
                  <a:noFill/>
                </a:ln>
                <a:solidFill>
                  <a:prstClr val="white"/>
                </a:solidFill>
                <a:effectLst/>
                <a:uLnTx/>
                <a:uFillTx/>
              </a:rPr>
              <a:t>Reform design, strategic support</a:t>
            </a:r>
          </a:p>
          <a:p>
            <a:pPr marL="182563" marR="0" lvl="0" indent="-182563" defTabSz="914400" eaLnBrk="1" fontAlgn="auto" latinLnBrk="0" hangingPunct="1">
              <a:lnSpc>
                <a:spcPct val="100000"/>
              </a:lnSpc>
              <a:spcBef>
                <a:spcPts val="0"/>
              </a:spcBef>
              <a:spcAft>
                <a:spcPts val="0"/>
              </a:spcAft>
              <a:buClr>
                <a:prstClr val="white"/>
              </a:buClr>
              <a:buSzPct val="100000"/>
              <a:buFont typeface="Arial" panose="020B0604020202020204" pitchFamily="34" charset="0"/>
              <a:buChar char="•"/>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27" name="Slide Number Placeholder 2"/>
          <p:cNvSpPr txBox="1">
            <a:spLocks/>
          </p:cNvSpPr>
          <p:nvPr/>
        </p:nvSpPr>
        <p:spPr>
          <a:xfrm>
            <a:off x="-9763" y="6500885"/>
            <a:ext cx="442392" cy="340147"/>
          </a:xfrm>
          <a:prstGeom prst="rect">
            <a:avLst/>
          </a:prstGeom>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900" b="1" kern="1200">
                <a:solidFill>
                  <a:srgbClr val="000000"/>
                </a:solidFill>
                <a:latin typeface="Arial"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DF2E234-8B72-4341-90C4-2204CCF0F0FE}" type="slidenum">
              <a:rPr kumimoji="0" lang="en-GB" sz="9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900" b="1"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2" name="Diagram 1"/>
          <p:cNvGraphicFramePr/>
          <p:nvPr>
            <p:extLst>
              <p:ext uri="{D42A27DB-BD31-4B8C-83A1-F6EECF244321}">
                <p14:modId xmlns:p14="http://schemas.microsoft.com/office/powerpoint/2010/main" val="3808046698"/>
              </p:ext>
            </p:extLst>
          </p:nvPr>
        </p:nvGraphicFramePr>
        <p:xfrm>
          <a:off x="515890" y="980728"/>
          <a:ext cx="7872534" cy="5248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0729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6672" y="2783830"/>
            <a:ext cx="8352928" cy="2554545"/>
          </a:xfrm>
          <a:prstGeom prst="rect">
            <a:avLst/>
          </a:prstGeom>
          <a:noFill/>
        </p:spPr>
        <p:txBody>
          <a:bodyPr wrap="square" rtlCol="0">
            <a:spAutoFit/>
          </a:bodyPr>
          <a:lstStyle/>
          <a:p>
            <a:pPr algn="ctr"/>
            <a:r>
              <a:rPr lang="en-US" sz="3200" dirty="0">
                <a:solidFill>
                  <a:schemeClr val="accent2">
                    <a:lumMod val="75000"/>
                  </a:schemeClr>
                </a:solidFill>
              </a:rPr>
              <a:t>PART I</a:t>
            </a:r>
          </a:p>
          <a:p>
            <a:pPr algn="ctr"/>
            <a:endParaRPr lang="en-US" sz="3200" dirty="0" smtClean="0">
              <a:solidFill>
                <a:schemeClr val="accent2">
                  <a:lumMod val="75000"/>
                </a:schemeClr>
              </a:solidFill>
            </a:endParaRPr>
          </a:p>
          <a:p>
            <a:pPr algn="ctr"/>
            <a:r>
              <a:rPr lang="en-US" sz="3200" dirty="0" smtClean="0">
                <a:solidFill>
                  <a:schemeClr val="accent2">
                    <a:lumMod val="75000"/>
                  </a:schemeClr>
                </a:solidFill>
              </a:rPr>
              <a:t>SRSP: </a:t>
            </a:r>
          </a:p>
          <a:p>
            <a:pPr algn="ctr"/>
            <a:r>
              <a:rPr lang="en-US" sz="3200" dirty="0" smtClean="0">
                <a:solidFill>
                  <a:schemeClr val="accent2">
                    <a:lumMod val="75000"/>
                  </a:schemeClr>
                </a:solidFill>
              </a:rPr>
              <a:t>how have we done so far?</a:t>
            </a:r>
            <a:endParaRPr lang="en-US" sz="3200" dirty="0">
              <a:solidFill>
                <a:schemeClr val="accent2">
                  <a:lumMod val="75000"/>
                </a:schemeClr>
              </a:solidFill>
            </a:endParaRPr>
          </a:p>
          <a:p>
            <a:pPr algn="ctr"/>
            <a:r>
              <a:rPr lang="en-US" sz="3200" dirty="0">
                <a:solidFill>
                  <a:schemeClr val="accent2">
                    <a:lumMod val="75000"/>
                  </a:schemeClr>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6021288"/>
            <a:ext cx="2229437" cy="71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949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SRSP coverage</a:t>
            </a:r>
            <a:endParaRPr lang="en-GB" sz="2800" kern="0" dirty="0">
              <a:solidFill>
                <a:schemeClr val="bg1"/>
              </a:solidFill>
            </a:endParaRPr>
          </a:p>
        </p:txBody>
      </p:sp>
      <p:pic>
        <p:nvPicPr>
          <p:cNvPr id="4" name="Picture 3"/>
          <p:cNvPicPr>
            <a:picLocks noChangeAspect="1"/>
          </p:cNvPicPr>
          <p:nvPr/>
        </p:nvPicPr>
        <p:blipFill>
          <a:blip r:embed="rId2"/>
          <a:stretch>
            <a:fillRect/>
          </a:stretch>
        </p:blipFill>
        <p:spPr>
          <a:xfrm>
            <a:off x="2339752" y="1124744"/>
            <a:ext cx="4032448" cy="5010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03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p:cNvSpPr>
          <p:nvPr/>
        </p:nvSpPr>
        <p:spPr>
          <a:xfrm>
            <a:off x="467544" y="6297439"/>
            <a:ext cx="2133600" cy="476250"/>
          </a:xfrm>
          <a:prstGeom prst="rect">
            <a:avLst/>
          </a:prstGeo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altLang="en-US" smtClean="0">
              <a:solidFill>
                <a:srgbClr val="000000"/>
              </a:solidFill>
            </a:endParaRPr>
          </a:p>
          <a:p>
            <a:endParaRPr lang="en-GB" altLang="en-US" b="0" dirty="0">
              <a:solidFill>
                <a:srgbClr val="000000"/>
              </a:solidFill>
            </a:endParaRPr>
          </a:p>
        </p:txBody>
      </p:sp>
      <p:sp>
        <p:nvSpPr>
          <p:cNvPr id="9" name="Title 1"/>
          <p:cNvSpPr txBox="1">
            <a:spLocks/>
          </p:cNvSpPr>
          <p:nvPr/>
        </p:nvSpPr>
        <p:spPr bwMode="auto">
          <a:xfrm>
            <a:off x="35496" y="116632"/>
            <a:ext cx="910850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Comparison with previous rounds</a:t>
            </a:r>
            <a:endParaRPr lang="en-GB" sz="2800" kern="0" dirty="0">
              <a:solidFill>
                <a:schemeClr val="bg1"/>
              </a:solidFill>
            </a:endParaRPr>
          </a:p>
        </p:txBody>
      </p:sp>
      <p:graphicFrame>
        <p:nvGraphicFramePr>
          <p:cNvPr id="7" name="Content Placeholder 2"/>
          <p:cNvGraphicFramePr>
            <a:graphicFrameLocks noGrp="1"/>
          </p:cNvGraphicFramePr>
          <p:nvPr>
            <p:ph idx="1"/>
            <p:extLst>
              <p:ext uri="{D42A27DB-BD31-4B8C-83A1-F6EECF244321}">
                <p14:modId xmlns:p14="http://schemas.microsoft.com/office/powerpoint/2010/main" val="2448461722"/>
              </p:ext>
            </p:extLst>
          </p:nvPr>
        </p:nvGraphicFramePr>
        <p:xfrm>
          <a:off x="250825" y="1001904"/>
          <a:ext cx="8713664" cy="4691682"/>
        </p:xfrm>
        <a:graphic>
          <a:graphicData uri="http://schemas.openxmlformats.org/drawingml/2006/table">
            <a:tbl>
              <a:tblPr firstRow="1" bandRow="1">
                <a:tableStyleId>{68D230F3-CF80-4859-8CE7-A43EE81993B5}</a:tableStyleId>
              </a:tblPr>
              <a:tblGrid>
                <a:gridCol w="2872946">
                  <a:extLst>
                    <a:ext uri="{9D8B030D-6E8A-4147-A177-3AD203B41FA5}">
                      <a16:colId xmlns="" xmlns:a16="http://schemas.microsoft.com/office/drawing/2014/main" val="20000"/>
                    </a:ext>
                  </a:extLst>
                </a:gridCol>
                <a:gridCol w="2920359">
                  <a:extLst>
                    <a:ext uri="{9D8B030D-6E8A-4147-A177-3AD203B41FA5}">
                      <a16:colId xmlns="" xmlns:a16="http://schemas.microsoft.com/office/drawing/2014/main" val="20001"/>
                    </a:ext>
                  </a:extLst>
                </a:gridCol>
                <a:gridCol w="2920359">
                  <a:extLst>
                    <a:ext uri="{9D8B030D-6E8A-4147-A177-3AD203B41FA5}">
                      <a16:colId xmlns="" xmlns:a16="http://schemas.microsoft.com/office/drawing/2014/main" val="916090582"/>
                    </a:ext>
                  </a:extLst>
                </a:gridCol>
              </a:tblGrid>
              <a:tr h="607684">
                <a:tc>
                  <a:txBody>
                    <a:bodyPr/>
                    <a:lstStyle/>
                    <a:p>
                      <a:pPr>
                        <a:lnSpc>
                          <a:spcPct val="200000"/>
                        </a:lnSpc>
                      </a:pPr>
                      <a:r>
                        <a:rPr lang="en-GB" noProof="0" dirty="0" smtClean="0"/>
                        <a:t>SRSP 2017</a:t>
                      </a:r>
                      <a:endParaRPr lang="en-GB" b="1" noProof="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nSpc>
                          <a:spcPct val="200000"/>
                        </a:lnSpc>
                      </a:pPr>
                      <a:r>
                        <a:rPr lang="en-GB" noProof="0" dirty="0" smtClean="0"/>
                        <a:t>SRSP 2018</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200000"/>
                        </a:lnSpc>
                      </a:pPr>
                      <a:r>
                        <a:rPr lang="en-GB" noProof="0" dirty="0" smtClean="0"/>
                        <a:t>SRSP 2019</a:t>
                      </a:r>
                      <a:endParaRPr lang="en-GB" b="1" noProof="0"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0"/>
                  </a:ext>
                </a:extLst>
              </a:tr>
              <a:tr h="607684">
                <a:tc>
                  <a:txBody>
                    <a:bodyPr/>
                    <a:lstStyle/>
                    <a:p>
                      <a:pPr>
                        <a:lnSpc>
                          <a:spcPct val="200000"/>
                        </a:lnSpc>
                      </a:pPr>
                      <a:r>
                        <a:rPr lang="en-GB" sz="1600" noProof="0" dirty="0" smtClean="0"/>
                        <a:t>EUR 22.5 million</a:t>
                      </a:r>
                      <a:endParaRPr lang="en-GB" sz="1600" noProof="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nSpc>
                          <a:spcPct val="200000"/>
                        </a:lnSpc>
                      </a:pPr>
                      <a:r>
                        <a:rPr lang="en-GB" sz="1600" noProof="0" dirty="0" smtClean="0"/>
                        <a:t>EUR 30.5 million</a:t>
                      </a:r>
                      <a:endParaRPr lang="en-GB" sz="16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200000"/>
                        </a:lnSpc>
                      </a:pPr>
                      <a:r>
                        <a:rPr lang="en-GB" sz="1600" noProof="0" dirty="0" smtClean="0"/>
                        <a:t>EUR 79.3 million</a:t>
                      </a:r>
                      <a:endParaRPr lang="en-GB" sz="1600" noProof="0"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1128557">
                <a:tc>
                  <a:txBody>
                    <a:bodyPr/>
                    <a:lstStyle/>
                    <a:p>
                      <a:pPr>
                        <a:lnSpc>
                          <a:spcPct val="200000"/>
                        </a:lnSpc>
                      </a:pPr>
                      <a:r>
                        <a:rPr lang="en-GB" sz="1600" noProof="0" dirty="0" smtClean="0"/>
                        <a:t>271 requests received</a:t>
                      </a:r>
                    </a:p>
                    <a:p>
                      <a:pPr>
                        <a:lnSpc>
                          <a:spcPct val="200000"/>
                        </a:lnSpc>
                      </a:pPr>
                      <a:r>
                        <a:rPr lang="en-GB" sz="1600" noProof="0" dirty="0" smtClean="0"/>
                        <a:t>(for EUR 80 million)</a:t>
                      </a:r>
                      <a:endParaRPr lang="en-GB" sz="1600" noProof="0" dirty="0" smtClean="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nSpc>
                          <a:spcPct val="200000"/>
                        </a:lnSpc>
                      </a:pPr>
                      <a:r>
                        <a:rPr lang="en-GB" sz="1600" noProof="0" dirty="0" smtClean="0"/>
                        <a:t>444 requests received</a:t>
                      </a:r>
                    </a:p>
                    <a:p>
                      <a:pPr>
                        <a:lnSpc>
                          <a:spcPct val="200000"/>
                        </a:lnSpc>
                      </a:pPr>
                      <a:r>
                        <a:rPr lang="en-GB" sz="1600" noProof="0" dirty="0" smtClean="0"/>
                        <a:t>(for EUR 150 million)</a:t>
                      </a:r>
                      <a:endParaRPr lang="en-GB" sz="16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200000"/>
                        </a:lnSpc>
                      </a:pPr>
                      <a:r>
                        <a:rPr lang="en-GB" sz="1600" noProof="0" dirty="0" smtClean="0">
                          <a:solidFill>
                            <a:schemeClr val="tx1"/>
                          </a:solidFill>
                        </a:rPr>
                        <a:t>580 requests received</a:t>
                      </a:r>
                    </a:p>
                    <a:p>
                      <a:pPr>
                        <a:lnSpc>
                          <a:spcPct val="200000"/>
                        </a:lnSpc>
                      </a:pPr>
                      <a:r>
                        <a:rPr lang="en-GB" sz="1600" noProof="0" dirty="0" smtClean="0">
                          <a:solidFill>
                            <a:schemeClr val="tx1"/>
                          </a:solidFill>
                        </a:rPr>
                        <a:t>(for EUR 194 million)</a:t>
                      </a:r>
                      <a:endParaRPr lang="en-GB" sz="1600" noProof="0"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r h="607684">
                <a:tc>
                  <a:txBody>
                    <a:bodyPr/>
                    <a:lstStyle/>
                    <a:p>
                      <a:pPr>
                        <a:lnSpc>
                          <a:spcPct val="200000"/>
                        </a:lnSpc>
                      </a:pPr>
                      <a:r>
                        <a:rPr lang="en-GB" sz="1600" b="1" noProof="0" dirty="0" smtClean="0"/>
                        <a:t>159 requests selected</a:t>
                      </a:r>
                      <a:endParaRPr lang="en-GB" sz="1600" b="1" noProof="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nSpc>
                          <a:spcPct val="200000"/>
                        </a:lnSpc>
                      </a:pPr>
                      <a:r>
                        <a:rPr lang="en-GB" sz="1600" b="1" noProof="0" dirty="0" smtClean="0"/>
                        <a:t>147 requests selected</a:t>
                      </a:r>
                      <a:endParaRPr lang="en-GB" sz="16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200000"/>
                        </a:lnSpc>
                      </a:pPr>
                      <a:r>
                        <a:rPr lang="en-GB" sz="1600" b="1" noProof="0" dirty="0" smtClean="0">
                          <a:solidFill>
                            <a:schemeClr val="tx1"/>
                          </a:solidFill>
                        </a:rPr>
                        <a:t>263 requests selected</a:t>
                      </a:r>
                      <a:endParaRPr lang="en-GB" sz="1600" b="1" noProof="0"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5"/>
                  </a:ext>
                </a:extLst>
              </a:tr>
              <a:tr h="563599">
                <a:tc>
                  <a:txBody>
                    <a:bodyPr/>
                    <a:lstStyle/>
                    <a:p>
                      <a:pPr>
                        <a:lnSpc>
                          <a:spcPct val="200000"/>
                        </a:lnSpc>
                      </a:pPr>
                      <a:r>
                        <a:rPr lang="en-GB" sz="1600" b="1" noProof="0" dirty="0" smtClean="0"/>
                        <a:t>16 Member States</a:t>
                      </a:r>
                      <a:endParaRPr lang="en-GB" sz="1600" b="1" noProof="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nSpc>
                          <a:spcPct val="200000"/>
                        </a:lnSpc>
                      </a:pPr>
                      <a:r>
                        <a:rPr lang="en-GB" sz="1600" b="1" noProof="0" dirty="0" smtClean="0"/>
                        <a:t>24 Member States</a:t>
                      </a:r>
                      <a:endParaRPr lang="en-GB" sz="16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200000"/>
                        </a:lnSpc>
                      </a:pPr>
                      <a:r>
                        <a:rPr lang="en-GB" sz="1600" b="1" noProof="0" dirty="0" smtClean="0"/>
                        <a:t>26 Member States</a:t>
                      </a:r>
                      <a:endParaRPr lang="en-GB" sz="1600" b="1" noProof="0"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783780417"/>
                  </a:ext>
                </a:extLst>
              </a:tr>
              <a:tr h="1128557">
                <a:tc>
                  <a:txBody>
                    <a:bodyPr/>
                    <a:lstStyle/>
                    <a:p>
                      <a:pPr>
                        <a:lnSpc>
                          <a:spcPct val="200000"/>
                        </a:lnSpc>
                      </a:pPr>
                      <a:r>
                        <a:rPr lang="en-GB" sz="1600" b="0" noProof="0" dirty="0" smtClean="0"/>
                        <a:t>Average</a:t>
                      </a:r>
                      <a:r>
                        <a:rPr lang="en-GB" sz="1600" b="0" baseline="0" noProof="0" dirty="0" smtClean="0"/>
                        <a:t> project size:  </a:t>
                      </a:r>
                      <a:r>
                        <a:rPr lang="en-GB" sz="1600" b="1" baseline="0" noProof="0" dirty="0" smtClean="0"/>
                        <a:t>EUR </a:t>
                      </a:r>
                      <a:r>
                        <a:rPr lang="en-GB" sz="1600" b="1" noProof="0" dirty="0" smtClean="0"/>
                        <a:t>140,000</a:t>
                      </a:r>
                      <a:endParaRPr lang="en-GB" sz="1600" b="1" noProof="0"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nSpc>
                          <a:spcPct val="200000"/>
                        </a:lnSpc>
                      </a:pPr>
                      <a:r>
                        <a:rPr lang="en-GB" sz="1600" b="0" noProof="0" dirty="0" smtClean="0"/>
                        <a:t>Average</a:t>
                      </a:r>
                      <a:r>
                        <a:rPr lang="en-GB" sz="1600" b="0" baseline="0" noProof="0" dirty="0" smtClean="0"/>
                        <a:t> project size:  </a:t>
                      </a:r>
                      <a:r>
                        <a:rPr lang="en-GB" sz="1600" b="1" baseline="0" noProof="0" dirty="0" smtClean="0"/>
                        <a:t>EUR 207,</a:t>
                      </a:r>
                      <a:r>
                        <a:rPr lang="en-GB" sz="1600" b="1" noProof="0" dirty="0" smtClean="0"/>
                        <a:t>000</a:t>
                      </a:r>
                      <a:endParaRPr lang="en-GB" sz="16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200000"/>
                        </a:lnSpc>
                      </a:pPr>
                      <a:r>
                        <a:rPr lang="en-GB" sz="1600" b="0" noProof="0" dirty="0" smtClean="0">
                          <a:solidFill>
                            <a:schemeClr val="tx1"/>
                          </a:solidFill>
                        </a:rPr>
                        <a:t>Average project size:</a:t>
                      </a:r>
                    </a:p>
                    <a:p>
                      <a:pPr>
                        <a:lnSpc>
                          <a:spcPct val="200000"/>
                        </a:lnSpc>
                      </a:pPr>
                      <a:r>
                        <a:rPr lang="en-GB" sz="1600" b="1" noProof="0" dirty="0" smtClean="0">
                          <a:solidFill>
                            <a:schemeClr val="tx1"/>
                          </a:solidFill>
                        </a:rPr>
                        <a:t>EUR 303,000</a:t>
                      </a:r>
                      <a:endParaRPr lang="en-GB" sz="1600" b="1" noProof="0" dirty="0">
                        <a:solidFill>
                          <a:schemeClr val="tx1"/>
                        </a:solidFill>
                      </a:endParaRPr>
                    </a:p>
                  </a:txBody>
                  <a:tcP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487527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solidFill>
                  <a:schemeClr val="bg1"/>
                </a:solidFill>
              </a:rPr>
              <a:t>Projects per Member State (2017-2019)</a:t>
            </a:r>
            <a:endParaRPr lang="en-GB" sz="2800" kern="0" dirty="0">
              <a:solidFill>
                <a:schemeClr val="bg1"/>
              </a:solidFill>
            </a:endParaRPr>
          </a:p>
        </p:txBody>
      </p:sp>
      <p:sp>
        <p:nvSpPr>
          <p:cNvPr id="8" name="Slide Number Placeholder 5"/>
          <p:cNvSpPr txBox="1">
            <a:spLocks/>
          </p:cNvSpPr>
          <p:nvPr/>
        </p:nvSpPr>
        <p:spPr>
          <a:xfrm>
            <a:off x="467544" y="6297439"/>
            <a:ext cx="2133600" cy="476250"/>
          </a:xfrm>
          <a:prstGeom prst="rect">
            <a:avLst/>
          </a:prstGeo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altLang="en-US" smtClean="0">
              <a:solidFill>
                <a:srgbClr val="000000"/>
              </a:solidFill>
            </a:endParaRPr>
          </a:p>
          <a:p>
            <a:endParaRPr lang="en-GB" altLang="en-US" b="0"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2952573049"/>
              </p:ext>
            </p:extLst>
          </p:nvPr>
        </p:nvGraphicFramePr>
        <p:xfrm>
          <a:off x="447291" y="1556792"/>
          <a:ext cx="8408059" cy="3816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048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07504" y="-45385"/>
            <a:ext cx="8517632"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solidFill>
                  <a:schemeClr val="bg1"/>
                </a:solidFill>
              </a:rPr>
              <a:t>… per circumstances </a:t>
            </a:r>
            <a:r>
              <a:rPr lang="en-GB" sz="2800" kern="0" dirty="0">
                <a:solidFill>
                  <a:schemeClr val="bg1"/>
                </a:solidFill>
              </a:rPr>
              <a:t>(</a:t>
            </a:r>
            <a:r>
              <a:rPr lang="en-GB" sz="2800" kern="0" dirty="0" smtClean="0">
                <a:solidFill>
                  <a:schemeClr val="bg1"/>
                </a:solidFill>
              </a:rPr>
              <a:t>2017-2019, in </a:t>
            </a:r>
            <a:r>
              <a:rPr lang="en-GB" sz="2800" kern="0" dirty="0" err="1" smtClean="0">
                <a:solidFill>
                  <a:schemeClr val="bg1"/>
                </a:solidFill>
              </a:rPr>
              <a:t>nbr</a:t>
            </a:r>
            <a:r>
              <a:rPr lang="en-GB" sz="2800" kern="0" dirty="0" smtClean="0">
                <a:solidFill>
                  <a:schemeClr val="bg1"/>
                </a:solidFill>
              </a:rPr>
              <a:t>)</a:t>
            </a:r>
            <a:endParaRPr lang="en-GB" sz="2800" kern="0" dirty="0">
              <a:solidFill>
                <a:schemeClr val="bg1"/>
              </a:solidFill>
            </a:endParaRPr>
          </a:p>
        </p:txBody>
      </p:sp>
      <p:sp>
        <p:nvSpPr>
          <p:cNvPr id="8" name="Slide Number Placeholder 5"/>
          <p:cNvSpPr txBox="1">
            <a:spLocks/>
          </p:cNvSpPr>
          <p:nvPr/>
        </p:nvSpPr>
        <p:spPr>
          <a:xfrm>
            <a:off x="467544" y="6297439"/>
            <a:ext cx="2133600" cy="476250"/>
          </a:xfrm>
          <a:prstGeom prst="rect">
            <a:avLst/>
          </a:prstGeo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altLang="en-US" smtClean="0">
              <a:solidFill>
                <a:srgbClr val="000000"/>
              </a:solidFill>
            </a:endParaRPr>
          </a:p>
          <a:p>
            <a:endParaRPr lang="en-GB" altLang="en-US" b="0" dirty="0">
              <a:solidFill>
                <a:srgbClr val="000000"/>
              </a:solidFill>
            </a:endParaRPr>
          </a:p>
        </p:txBody>
      </p:sp>
      <p:graphicFrame>
        <p:nvGraphicFramePr>
          <p:cNvPr id="6" name="Chart 5"/>
          <p:cNvGraphicFramePr>
            <a:graphicFrameLocks/>
          </p:cNvGraphicFramePr>
          <p:nvPr>
            <p:extLst>
              <p:ext uri="{D42A27DB-BD31-4B8C-83A1-F6EECF244321}">
                <p14:modId xmlns:p14="http://schemas.microsoft.com/office/powerpoint/2010/main" val="685476860"/>
              </p:ext>
            </p:extLst>
          </p:nvPr>
        </p:nvGraphicFramePr>
        <p:xfrm>
          <a:off x="1211627" y="1412776"/>
          <a:ext cx="6840760"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5856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79512" y="-45385"/>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solidFill>
                  <a:schemeClr val="bg1"/>
                </a:solidFill>
              </a:rPr>
              <a:t>… per policy </a:t>
            </a:r>
            <a:r>
              <a:rPr lang="en-GB" sz="2800" kern="0" dirty="0">
                <a:solidFill>
                  <a:schemeClr val="bg1"/>
                </a:solidFill>
              </a:rPr>
              <a:t>area (</a:t>
            </a:r>
            <a:r>
              <a:rPr lang="en-GB" sz="2800" kern="0" dirty="0" smtClean="0">
                <a:solidFill>
                  <a:schemeClr val="bg1"/>
                </a:solidFill>
              </a:rPr>
              <a:t>2017-2019, in </a:t>
            </a:r>
            <a:r>
              <a:rPr lang="en-GB" sz="2800" kern="0" dirty="0" err="1" smtClean="0">
                <a:solidFill>
                  <a:schemeClr val="bg1"/>
                </a:solidFill>
              </a:rPr>
              <a:t>nbr</a:t>
            </a:r>
            <a:r>
              <a:rPr lang="en-GB" sz="2800" kern="0" dirty="0" smtClean="0">
                <a:solidFill>
                  <a:schemeClr val="bg1"/>
                </a:solidFill>
              </a:rPr>
              <a:t>)</a:t>
            </a:r>
            <a:endParaRPr lang="en-GB" sz="2800" kern="0" dirty="0">
              <a:solidFill>
                <a:schemeClr val="bg1"/>
              </a:solidFill>
            </a:endParaRPr>
          </a:p>
        </p:txBody>
      </p:sp>
      <p:sp>
        <p:nvSpPr>
          <p:cNvPr id="8" name="Slide Number Placeholder 5"/>
          <p:cNvSpPr txBox="1">
            <a:spLocks/>
          </p:cNvSpPr>
          <p:nvPr/>
        </p:nvSpPr>
        <p:spPr>
          <a:xfrm>
            <a:off x="467544" y="6297439"/>
            <a:ext cx="2133600" cy="476250"/>
          </a:xfrm>
          <a:prstGeom prst="rect">
            <a:avLst/>
          </a:prstGeo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altLang="en-US" smtClean="0">
              <a:solidFill>
                <a:srgbClr val="000000"/>
              </a:solidFill>
            </a:endParaRPr>
          </a:p>
          <a:p>
            <a:endParaRPr lang="en-GB" altLang="en-US" b="0" dirty="0">
              <a:solidFill>
                <a:srgbClr val="000000"/>
              </a:solidFill>
            </a:endParaRPr>
          </a:p>
        </p:txBody>
      </p:sp>
      <p:graphicFrame>
        <p:nvGraphicFramePr>
          <p:cNvPr id="7" name="Chart 6"/>
          <p:cNvGraphicFramePr>
            <a:graphicFrameLocks/>
          </p:cNvGraphicFramePr>
          <p:nvPr>
            <p:extLst>
              <p:ext uri="{D42A27DB-BD31-4B8C-83A1-F6EECF244321}">
                <p14:modId xmlns:p14="http://schemas.microsoft.com/office/powerpoint/2010/main" val="2317451598"/>
              </p:ext>
            </p:extLst>
          </p:nvPr>
        </p:nvGraphicFramePr>
        <p:xfrm>
          <a:off x="1115616" y="1245340"/>
          <a:ext cx="6875698" cy="4343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650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8642" y="2798029"/>
            <a:ext cx="8352928" cy="2554545"/>
          </a:xfrm>
          <a:prstGeom prst="rect">
            <a:avLst/>
          </a:prstGeom>
          <a:noFill/>
        </p:spPr>
        <p:txBody>
          <a:bodyPr wrap="square" rtlCol="0">
            <a:spAutoFit/>
          </a:bodyPr>
          <a:lstStyle/>
          <a:p>
            <a:pPr algn="ctr"/>
            <a:r>
              <a:rPr lang="en-US" sz="3200" dirty="0">
                <a:solidFill>
                  <a:schemeClr val="accent2">
                    <a:lumMod val="75000"/>
                  </a:schemeClr>
                </a:solidFill>
              </a:rPr>
              <a:t>PART </a:t>
            </a:r>
            <a:r>
              <a:rPr lang="en-US" sz="3200" dirty="0" smtClean="0">
                <a:solidFill>
                  <a:schemeClr val="accent2">
                    <a:lumMod val="75000"/>
                  </a:schemeClr>
                </a:solidFill>
              </a:rPr>
              <a:t>II</a:t>
            </a:r>
            <a:endParaRPr lang="en-US" sz="3200" dirty="0">
              <a:solidFill>
                <a:schemeClr val="accent2">
                  <a:lumMod val="75000"/>
                </a:schemeClr>
              </a:solidFill>
            </a:endParaRPr>
          </a:p>
          <a:p>
            <a:pPr algn="ctr"/>
            <a:endParaRPr lang="en-US" sz="3200" dirty="0" smtClean="0">
              <a:solidFill>
                <a:schemeClr val="accent2">
                  <a:lumMod val="75000"/>
                </a:schemeClr>
              </a:solidFill>
            </a:endParaRPr>
          </a:p>
          <a:p>
            <a:pPr algn="ctr"/>
            <a:r>
              <a:rPr lang="en-US" sz="3200" dirty="0" smtClean="0">
                <a:solidFill>
                  <a:schemeClr val="accent2">
                    <a:lumMod val="75000"/>
                  </a:schemeClr>
                </a:solidFill>
              </a:rPr>
              <a:t>SRSP 2020 roll-out: </a:t>
            </a:r>
          </a:p>
          <a:p>
            <a:pPr algn="ctr"/>
            <a:r>
              <a:rPr lang="en-US" sz="3200" dirty="0" smtClean="0">
                <a:solidFill>
                  <a:schemeClr val="accent2">
                    <a:lumMod val="75000"/>
                  </a:schemeClr>
                </a:solidFill>
              </a:rPr>
              <a:t>what you need to know</a:t>
            </a:r>
            <a:endParaRPr lang="en-US" sz="3200" dirty="0">
              <a:solidFill>
                <a:schemeClr val="accent2">
                  <a:lumMod val="75000"/>
                </a:schemeClr>
              </a:solidFill>
            </a:endParaRPr>
          </a:p>
          <a:p>
            <a:pPr algn="ctr"/>
            <a:r>
              <a:rPr lang="en-US" sz="3200" dirty="0">
                <a:solidFill>
                  <a:schemeClr val="accent2">
                    <a:lumMod val="75000"/>
                  </a:schemeClr>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6021288"/>
            <a:ext cx="2229437" cy="71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392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188640"/>
            <a:ext cx="91440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SRSP 2020 roll-out</a:t>
            </a:r>
            <a:endParaRPr lang="en-GB" sz="2800" kern="0" dirty="0">
              <a:solidFill>
                <a:schemeClr val="bg1"/>
              </a:solidFill>
            </a:endParaRPr>
          </a:p>
        </p:txBody>
      </p:sp>
      <p:sp>
        <p:nvSpPr>
          <p:cNvPr id="8" name="Slide Number Placeholder 5"/>
          <p:cNvSpPr txBox="1">
            <a:spLocks/>
          </p:cNvSpPr>
          <p:nvPr/>
        </p:nvSpPr>
        <p:spPr>
          <a:xfrm>
            <a:off x="467544" y="6297439"/>
            <a:ext cx="2133600" cy="476250"/>
          </a:xfrm>
          <a:prstGeom prst="rect">
            <a:avLst/>
          </a:prstGeo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altLang="en-US" smtClean="0">
              <a:solidFill>
                <a:srgbClr val="000000"/>
              </a:solidFill>
            </a:endParaRPr>
          </a:p>
          <a:p>
            <a:endParaRPr lang="en-GB" altLang="en-US" b="0" dirty="0">
              <a:solidFill>
                <a:srgbClr val="000000"/>
              </a:solidFill>
            </a:endParaRPr>
          </a:p>
        </p:txBody>
      </p:sp>
      <p:sp>
        <p:nvSpPr>
          <p:cNvPr id="7" name="TextBox 6"/>
          <p:cNvSpPr txBox="1"/>
          <p:nvPr/>
        </p:nvSpPr>
        <p:spPr>
          <a:xfrm>
            <a:off x="160905" y="1484784"/>
            <a:ext cx="6499328" cy="4678204"/>
          </a:xfrm>
          <a:prstGeom prst="rect">
            <a:avLst/>
          </a:prstGeom>
          <a:noFill/>
        </p:spPr>
        <p:txBody>
          <a:bodyPr wrap="square" rtlCol="0">
            <a:spAutoFit/>
          </a:bodyPr>
          <a:lstStyle/>
          <a:p>
            <a:pPr marL="342900" indent="-342900">
              <a:buFont typeface="Arial" panose="020B0604020202020204" pitchFamily="34" charset="0"/>
              <a:buChar char="•"/>
            </a:pPr>
            <a:r>
              <a:rPr lang="en-GB" sz="2400" b="0" dirty="0" smtClean="0">
                <a:solidFill>
                  <a:schemeClr val="accent2">
                    <a:lumMod val="75000"/>
                  </a:schemeClr>
                </a:solidFill>
              </a:rPr>
              <a:t>SRSS ready to help with </a:t>
            </a:r>
            <a:r>
              <a:rPr lang="en-GB" sz="2400" dirty="0" smtClean="0">
                <a:solidFill>
                  <a:schemeClr val="accent2">
                    <a:lumMod val="75000"/>
                  </a:schemeClr>
                </a:solidFill>
              </a:rPr>
              <a:t>initial drafting of request </a:t>
            </a:r>
            <a:r>
              <a:rPr lang="en-GB" sz="2400" b="0" dirty="0" smtClean="0">
                <a:solidFill>
                  <a:schemeClr val="accent2">
                    <a:lumMod val="75000"/>
                  </a:schemeClr>
                </a:solidFill>
              </a:rPr>
              <a:t>(</a:t>
            </a:r>
            <a:r>
              <a:rPr lang="en-GB" sz="2400" b="0" dirty="0">
                <a:solidFill>
                  <a:schemeClr val="accent2">
                    <a:lumMod val="75000"/>
                  </a:schemeClr>
                </a:solidFill>
              </a:rPr>
              <a:t>well</a:t>
            </a:r>
            <a:r>
              <a:rPr lang="en-GB" sz="2400" b="0" dirty="0" smtClean="0">
                <a:solidFill>
                  <a:schemeClr val="accent2">
                    <a:lumMod val="75000"/>
                  </a:schemeClr>
                </a:solidFill>
              </a:rPr>
              <a:t> in advance)</a:t>
            </a:r>
          </a:p>
          <a:p>
            <a:pPr marL="342900" indent="-342900">
              <a:spcBef>
                <a:spcPts val="1200"/>
              </a:spcBef>
              <a:spcAft>
                <a:spcPts val="600"/>
              </a:spcAft>
              <a:buClr>
                <a:schemeClr val="accent2">
                  <a:lumMod val="75000"/>
                </a:schemeClr>
              </a:buClr>
              <a:buFont typeface="Arial" panose="020B0604020202020204" pitchFamily="34" charset="0"/>
              <a:buChar char="•"/>
            </a:pPr>
            <a:r>
              <a:rPr lang="en-GB" sz="2400" dirty="0" smtClean="0">
                <a:solidFill>
                  <a:schemeClr val="accent2">
                    <a:lumMod val="75000"/>
                  </a:schemeClr>
                </a:solidFill>
              </a:rPr>
              <a:t>Deadline </a:t>
            </a:r>
            <a:r>
              <a:rPr lang="en-GB" sz="2400" b="0" dirty="0" smtClean="0">
                <a:solidFill>
                  <a:schemeClr val="accent2">
                    <a:lumMod val="75000"/>
                  </a:schemeClr>
                </a:solidFill>
              </a:rPr>
              <a:t>for </a:t>
            </a:r>
            <a:r>
              <a:rPr lang="en-GB" sz="2400" b="0" dirty="0">
                <a:solidFill>
                  <a:schemeClr val="accent2">
                    <a:lumMod val="75000"/>
                  </a:schemeClr>
                </a:solidFill>
              </a:rPr>
              <a:t>submitting</a:t>
            </a:r>
            <a:r>
              <a:rPr lang="en-GB" sz="2400" b="0" dirty="0" smtClean="0">
                <a:solidFill>
                  <a:schemeClr val="accent2">
                    <a:lumMod val="75000"/>
                  </a:schemeClr>
                </a:solidFill>
              </a:rPr>
              <a:t> requests:</a:t>
            </a:r>
            <a:br>
              <a:rPr lang="en-GB" sz="2400" b="0" dirty="0" smtClean="0">
                <a:solidFill>
                  <a:schemeClr val="accent2">
                    <a:lumMod val="75000"/>
                  </a:schemeClr>
                </a:solidFill>
              </a:rPr>
            </a:br>
            <a:r>
              <a:rPr lang="en-GB" sz="2400" dirty="0" smtClean="0">
                <a:solidFill>
                  <a:srgbClr val="FF0000"/>
                </a:solidFill>
              </a:rPr>
              <a:t>31 October 2019 -&gt; BUT earlier internal deadline!</a:t>
            </a:r>
          </a:p>
          <a:p>
            <a:pPr marL="342900" indent="-342900">
              <a:spcBef>
                <a:spcPts val="600"/>
              </a:spcBef>
              <a:spcAft>
                <a:spcPts val="600"/>
              </a:spcAft>
              <a:buClr>
                <a:schemeClr val="accent2">
                  <a:lumMod val="75000"/>
                </a:schemeClr>
              </a:buClr>
              <a:buFont typeface="Arial" panose="020B0604020202020204" pitchFamily="34" charset="0"/>
              <a:buChar char="•"/>
            </a:pPr>
            <a:r>
              <a:rPr lang="en-GB" sz="2400" b="0" dirty="0" smtClean="0">
                <a:solidFill>
                  <a:schemeClr val="accent2">
                    <a:lumMod val="75000"/>
                  </a:schemeClr>
                </a:solidFill>
              </a:rPr>
              <a:t>Submission through the national </a:t>
            </a:r>
            <a:r>
              <a:rPr lang="en-GB" sz="2400" dirty="0" smtClean="0">
                <a:solidFill>
                  <a:schemeClr val="accent2">
                    <a:lumMod val="75000"/>
                  </a:schemeClr>
                </a:solidFill>
              </a:rPr>
              <a:t>Coordinating Authorities, </a:t>
            </a:r>
            <a:r>
              <a:rPr lang="en-GB" sz="2400" b="0" dirty="0" smtClean="0">
                <a:solidFill>
                  <a:schemeClr val="accent2">
                    <a:lumMod val="75000"/>
                  </a:schemeClr>
                </a:solidFill>
              </a:rPr>
              <a:t>through a web portal (</a:t>
            </a:r>
            <a:r>
              <a:rPr lang="en-GB" sz="2400" dirty="0" smtClean="0">
                <a:solidFill>
                  <a:schemeClr val="accent2">
                    <a:lumMod val="75000"/>
                  </a:schemeClr>
                </a:solidFill>
              </a:rPr>
              <a:t>SRSS portal</a:t>
            </a:r>
            <a:r>
              <a:rPr lang="en-GB" sz="2400" b="0" dirty="0" smtClean="0">
                <a:solidFill>
                  <a:schemeClr val="accent2">
                    <a:lumMod val="75000"/>
                  </a:schemeClr>
                </a:solidFill>
              </a:rPr>
              <a:t>)</a:t>
            </a:r>
          </a:p>
          <a:p>
            <a:pPr marL="342900" indent="-342900">
              <a:spcBef>
                <a:spcPts val="600"/>
              </a:spcBef>
              <a:spcAft>
                <a:spcPts val="600"/>
              </a:spcAft>
              <a:buClr>
                <a:schemeClr val="accent2">
                  <a:lumMod val="75000"/>
                </a:schemeClr>
              </a:buClr>
              <a:buFont typeface="Arial" panose="020B0604020202020204" pitchFamily="34" charset="0"/>
              <a:buChar char="•"/>
            </a:pPr>
            <a:r>
              <a:rPr lang="en-GB" sz="2400" dirty="0" smtClean="0">
                <a:solidFill>
                  <a:schemeClr val="accent2">
                    <a:lumMod val="75000"/>
                  </a:schemeClr>
                </a:solidFill>
              </a:rPr>
              <a:t>Prioritisation of requests </a:t>
            </a:r>
            <a:r>
              <a:rPr lang="en-GB" sz="2400" b="0" dirty="0" smtClean="0">
                <a:solidFill>
                  <a:schemeClr val="accent2">
                    <a:lumMod val="75000"/>
                  </a:schemeClr>
                </a:solidFill>
              </a:rPr>
              <a:t>at national level</a:t>
            </a:r>
            <a:endParaRPr lang="fr-BE" sz="1800" dirty="0" smtClean="0">
              <a:solidFill>
                <a:schemeClr val="accent2">
                  <a:lumMod val="75000"/>
                </a:schemeClr>
              </a:solidFill>
            </a:endParaRPr>
          </a:p>
          <a:p>
            <a:pPr>
              <a:spcBef>
                <a:spcPts val="600"/>
              </a:spcBef>
              <a:spcAft>
                <a:spcPts val="600"/>
              </a:spcAft>
            </a:pPr>
            <a:endParaRPr lang="fr-BE" sz="1800" dirty="0">
              <a:solidFill>
                <a:schemeClr val="accent2">
                  <a:lumMod val="75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700808"/>
            <a:ext cx="1980782" cy="1316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200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116632"/>
            <a:ext cx="910850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SRSP 2020 roll-out calendar</a:t>
            </a:r>
            <a:endParaRPr lang="en-GB" sz="2800" kern="0" dirty="0">
              <a:solidFill>
                <a:schemeClr val="bg1"/>
              </a:solidFill>
            </a:endParaRPr>
          </a:p>
        </p:txBody>
      </p:sp>
      <p:sp>
        <p:nvSpPr>
          <p:cNvPr id="8" name="Slide Number Placeholder 5"/>
          <p:cNvSpPr txBox="1">
            <a:spLocks/>
          </p:cNvSpPr>
          <p:nvPr/>
        </p:nvSpPr>
        <p:spPr>
          <a:xfrm>
            <a:off x="467544" y="6297439"/>
            <a:ext cx="2133600" cy="476250"/>
          </a:xfrm>
          <a:prstGeom prst="rect">
            <a:avLst/>
          </a:prstGeo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altLang="en-US" dirty="0" smtClean="0">
              <a:solidFill>
                <a:srgbClr val="000000"/>
              </a:solidFill>
            </a:endParaRPr>
          </a:p>
          <a:p>
            <a:endParaRPr lang="en-GB" altLang="en-US" b="0" dirty="0">
              <a:solidFill>
                <a:srgbClr val="000000"/>
              </a:solidFill>
            </a:endParaRPr>
          </a:p>
        </p:txBody>
      </p:sp>
      <p:sp>
        <p:nvSpPr>
          <p:cNvPr id="6" name="TextBox 5"/>
          <p:cNvSpPr txBox="1"/>
          <p:nvPr/>
        </p:nvSpPr>
        <p:spPr>
          <a:xfrm>
            <a:off x="5508104" y="3933056"/>
            <a:ext cx="2150772" cy="2246769"/>
          </a:xfrm>
          <a:prstGeom prst="rect">
            <a:avLst/>
          </a:prstGeom>
          <a:noFill/>
        </p:spPr>
        <p:txBody>
          <a:bodyPr wrap="square" rtlCol="0">
            <a:spAutoFit/>
          </a:bodyPr>
          <a:lstStyle/>
          <a:p>
            <a:pPr algn="ctr"/>
            <a:r>
              <a:rPr lang="en-GB" sz="2000" dirty="0" smtClean="0">
                <a:solidFill>
                  <a:schemeClr val="accent2">
                    <a:lumMod val="75000"/>
                  </a:schemeClr>
                </a:solidFill>
              </a:rPr>
              <a:t>Feb 2020</a:t>
            </a:r>
          </a:p>
          <a:p>
            <a:pPr algn="ctr"/>
            <a:r>
              <a:rPr lang="en-GB" sz="2000" dirty="0" smtClean="0">
                <a:solidFill>
                  <a:schemeClr val="accent2">
                    <a:lumMod val="75000"/>
                  </a:schemeClr>
                </a:solidFill>
              </a:rPr>
              <a:t>Annual Work Programme </a:t>
            </a:r>
            <a:r>
              <a:rPr lang="en-GB" sz="2000" b="0" dirty="0" smtClean="0">
                <a:solidFill>
                  <a:schemeClr val="accent2">
                    <a:lumMod val="75000"/>
                  </a:schemeClr>
                </a:solidFill>
              </a:rPr>
              <a:t>and</a:t>
            </a:r>
          </a:p>
          <a:p>
            <a:pPr algn="ctr"/>
            <a:r>
              <a:rPr lang="en-GB" sz="2000" dirty="0" smtClean="0">
                <a:solidFill>
                  <a:schemeClr val="accent2">
                    <a:lumMod val="75000"/>
                  </a:schemeClr>
                </a:solidFill>
              </a:rPr>
              <a:t>Cooperation and Support Plans</a:t>
            </a:r>
            <a:endParaRPr lang="en-GB" sz="2000" dirty="0">
              <a:solidFill>
                <a:schemeClr val="accent2">
                  <a:lumMod val="75000"/>
                </a:schemeClr>
              </a:solidFill>
            </a:endParaRPr>
          </a:p>
        </p:txBody>
      </p:sp>
      <p:sp>
        <p:nvSpPr>
          <p:cNvPr id="11" name="TextBox 10"/>
          <p:cNvSpPr txBox="1"/>
          <p:nvPr/>
        </p:nvSpPr>
        <p:spPr>
          <a:xfrm>
            <a:off x="1763688" y="4005064"/>
            <a:ext cx="2271810" cy="1938992"/>
          </a:xfrm>
          <a:prstGeom prst="rect">
            <a:avLst/>
          </a:prstGeom>
          <a:noFill/>
        </p:spPr>
        <p:txBody>
          <a:bodyPr wrap="square" rtlCol="0">
            <a:spAutoFit/>
          </a:bodyPr>
          <a:lstStyle/>
          <a:p>
            <a:pPr algn="ctr"/>
            <a:r>
              <a:rPr lang="en-GB" sz="2000" dirty="0" smtClean="0">
                <a:solidFill>
                  <a:srgbClr val="FF0000"/>
                </a:solidFill>
              </a:rPr>
              <a:t>31 Oct 2019</a:t>
            </a:r>
          </a:p>
          <a:p>
            <a:pPr algn="ctr"/>
            <a:r>
              <a:rPr lang="en-GB" sz="2000" dirty="0" smtClean="0">
                <a:solidFill>
                  <a:schemeClr val="accent2">
                    <a:lumMod val="75000"/>
                  </a:schemeClr>
                </a:solidFill>
              </a:rPr>
              <a:t>Deadline for submission </a:t>
            </a:r>
            <a:r>
              <a:rPr lang="en-GB" sz="2000" b="0" dirty="0" smtClean="0">
                <a:solidFill>
                  <a:schemeClr val="accent2">
                    <a:lumMod val="75000"/>
                  </a:schemeClr>
                </a:solidFill>
              </a:rPr>
              <a:t/>
            </a:r>
            <a:br>
              <a:rPr lang="en-GB" sz="2000" b="0" dirty="0" smtClean="0">
                <a:solidFill>
                  <a:schemeClr val="accent2">
                    <a:lumMod val="75000"/>
                  </a:schemeClr>
                </a:solidFill>
              </a:rPr>
            </a:br>
            <a:r>
              <a:rPr lang="en-GB" sz="2000" b="0" dirty="0" smtClean="0">
                <a:solidFill>
                  <a:schemeClr val="accent2">
                    <a:lumMod val="75000"/>
                  </a:schemeClr>
                </a:solidFill>
              </a:rPr>
              <a:t>of requests under SRSP 2020</a:t>
            </a:r>
            <a:endParaRPr lang="en-GB" sz="2000" b="0" dirty="0">
              <a:solidFill>
                <a:schemeClr val="accent2">
                  <a:lumMod val="75000"/>
                </a:schemeClr>
              </a:solidFill>
            </a:endParaRPr>
          </a:p>
        </p:txBody>
      </p:sp>
      <p:sp>
        <p:nvSpPr>
          <p:cNvPr id="13" name="TextBox 12"/>
          <p:cNvSpPr txBox="1"/>
          <p:nvPr/>
        </p:nvSpPr>
        <p:spPr>
          <a:xfrm>
            <a:off x="3634855" y="1568674"/>
            <a:ext cx="2377305" cy="1938992"/>
          </a:xfrm>
          <a:prstGeom prst="rect">
            <a:avLst/>
          </a:prstGeom>
          <a:noFill/>
        </p:spPr>
        <p:txBody>
          <a:bodyPr wrap="square" rtlCol="0">
            <a:spAutoFit/>
          </a:bodyPr>
          <a:lstStyle/>
          <a:p>
            <a:pPr algn="ctr"/>
            <a:r>
              <a:rPr lang="en-GB" sz="2000" dirty="0" smtClean="0">
                <a:solidFill>
                  <a:schemeClr val="accent2">
                    <a:lumMod val="75000"/>
                  </a:schemeClr>
                </a:solidFill>
              </a:rPr>
              <a:t>Nov - Dec 2019</a:t>
            </a:r>
          </a:p>
          <a:p>
            <a:pPr algn="ctr"/>
            <a:r>
              <a:rPr lang="en-GB" sz="2000" dirty="0" smtClean="0">
                <a:solidFill>
                  <a:schemeClr val="accent2">
                    <a:lumMod val="75000"/>
                  </a:schemeClr>
                </a:solidFill>
              </a:rPr>
              <a:t>Analysis of requests </a:t>
            </a:r>
            <a:r>
              <a:rPr lang="en-GB" sz="2000" b="0" dirty="0" smtClean="0">
                <a:solidFill>
                  <a:schemeClr val="accent2">
                    <a:lumMod val="75000"/>
                  </a:schemeClr>
                </a:solidFill>
              </a:rPr>
              <a:t>and selection of the SRSP 2020 projects</a:t>
            </a:r>
            <a:endParaRPr lang="en-GB" sz="2000" b="0" dirty="0">
              <a:solidFill>
                <a:schemeClr val="accent2">
                  <a:lumMod val="75000"/>
                </a:schemeClr>
              </a:solidFill>
            </a:endParaRPr>
          </a:p>
        </p:txBody>
      </p:sp>
      <p:sp>
        <p:nvSpPr>
          <p:cNvPr id="15" name="TextBox 14"/>
          <p:cNvSpPr txBox="1"/>
          <p:nvPr/>
        </p:nvSpPr>
        <p:spPr>
          <a:xfrm>
            <a:off x="239983" y="1556792"/>
            <a:ext cx="2361161" cy="1631216"/>
          </a:xfrm>
          <a:prstGeom prst="rect">
            <a:avLst/>
          </a:prstGeom>
          <a:noFill/>
        </p:spPr>
        <p:txBody>
          <a:bodyPr wrap="square" rtlCol="0">
            <a:spAutoFit/>
          </a:bodyPr>
          <a:lstStyle/>
          <a:p>
            <a:pPr algn="ctr"/>
            <a:r>
              <a:rPr lang="en-GB" sz="2000" dirty="0" smtClean="0">
                <a:solidFill>
                  <a:schemeClr val="accent2">
                    <a:lumMod val="75000"/>
                  </a:schemeClr>
                </a:solidFill>
              </a:rPr>
              <a:t>Spring – early autumn</a:t>
            </a:r>
          </a:p>
          <a:p>
            <a:pPr algn="ctr"/>
            <a:r>
              <a:rPr lang="en-GB" sz="2000" dirty="0" smtClean="0">
                <a:solidFill>
                  <a:srgbClr val="FF0000"/>
                </a:solidFill>
              </a:rPr>
              <a:t>Preparatory work </a:t>
            </a:r>
            <a:r>
              <a:rPr lang="en-GB" sz="2000" b="0" dirty="0" smtClean="0">
                <a:solidFill>
                  <a:schemeClr val="accent2">
                    <a:lumMod val="75000"/>
                  </a:schemeClr>
                </a:solidFill>
              </a:rPr>
              <a:t>on priority requests</a:t>
            </a:r>
            <a:endParaRPr lang="en-GB" sz="2000" b="0" dirty="0">
              <a:solidFill>
                <a:schemeClr val="accent2">
                  <a:lumMod val="75000"/>
                </a:schemeClr>
              </a:solidFill>
            </a:endParaRPr>
          </a:p>
        </p:txBody>
      </p:sp>
      <p:cxnSp>
        <p:nvCxnSpPr>
          <p:cNvPr id="16" name="Straight Connector 15"/>
          <p:cNvCxnSpPr/>
          <p:nvPr/>
        </p:nvCxnSpPr>
        <p:spPr bwMode="auto">
          <a:xfrm flipH="1">
            <a:off x="527490" y="3717032"/>
            <a:ext cx="8076958" cy="0"/>
          </a:xfrm>
          <a:prstGeom prst="line">
            <a:avLst/>
          </a:prstGeom>
          <a:noFill/>
          <a:ln w="9525" cap="flat" cmpd="sng" algn="ctr">
            <a:solidFill>
              <a:srgbClr val="4C5E9E"/>
            </a:solidFill>
            <a:prstDash val="solid"/>
            <a:round/>
            <a:headEnd type="none" w="med" len="med"/>
            <a:tailEnd type="none" w="med" len="med"/>
          </a:ln>
          <a:effectLst/>
        </p:spPr>
      </p:cxnSp>
      <p:sp>
        <p:nvSpPr>
          <p:cNvPr id="3" name="Oval 2"/>
          <p:cNvSpPr/>
          <p:nvPr/>
        </p:nvSpPr>
        <p:spPr>
          <a:xfrm>
            <a:off x="1331640" y="3645024"/>
            <a:ext cx="144016" cy="144016"/>
          </a:xfrm>
          <a:prstGeom prst="ellipse">
            <a:avLst/>
          </a:prstGeom>
          <a:solidFill>
            <a:schemeClr val="bg1"/>
          </a:solidFill>
          <a:ln w="444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2000" b="0" dirty="0"/>
          </a:p>
        </p:txBody>
      </p:sp>
      <p:sp>
        <p:nvSpPr>
          <p:cNvPr id="21" name="TextBox 20"/>
          <p:cNvSpPr txBox="1"/>
          <p:nvPr/>
        </p:nvSpPr>
        <p:spPr>
          <a:xfrm>
            <a:off x="6957732" y="2033553"/>
            <a:ext cx="2150772" cy="1323439"/>
          </a:xfrm>
          <a:prstGeom prst="rect">
            <a:avLst/>
          </a:prstGeom>
          <a:noFill/>
        </p:spPr>
        <p:txBody>
          <a:bodyPr wrap="square" rtlCol="0">
            <a:spAutoFit/>
          </a:bodyPr>
          <a:lstStyle/>
          <a:p>
            <a:pPr algn="ctr"/>
            <a:r>
              <a:rPr lang="en-GB" sz="2000" dirty="0" smtClean="0">
                <a:solidFill>
                  <a:schemeClr val="accent2">
                    <a:lumMod val="75000"/>
                  </a:schemeClr>
                </a:solidFill>
              </a:rPr>
              <a:t>Spring 2020</a:t>
            </a:r>
          </a:p>
          <a:p>
            <a:pPr algn="ctr"/>
            <a:r>
              <a:rPr lang="en-GB" sz="2000" dirty="0" smtClean="0">
                <a:solidFill>
                  <a:schemeClr val="accent2">
                    <a:lumMod val="75000"/>
                  </a:schemeClr>
                </a:solidFill>
              </a:rPr>
              <a:t>Projects launched </a:t>
            </a:r>
            <a:r>
              <a:rPr lang="en-GB" sz="2000" b="0" dirty="0" smtClean="0">
                <a:solidFill>
                  <a:schemeClr val="accent2">
                    <a:lumMod val="75000"/>
                  </a:schemeClr>
                </a:solidFill>
              </a:rPr>
              <a:t>on the ground</a:t>
            </a:r>
            <a:endParaRPr lang="en-GB" sz="2000" b="0" dirty="0">
              <a:solidFill>
                <a:schemeClr val="accent2">
                  <a:lumMod val="75000"/>
                </a:schemeClr>
              </a:solidFill>
            </a:endParaRPr>
          </a:p>
        </p:txBody>
      </p:sp>
      <p:sp>
        <p:nvSpPr>
          <p:cNvPr id="35" name="Oval 34"/>
          <p:cNvSpPr/>
          <p:nvPr/>
        </p:nvSpPr>
        <p:spPr>
          <a:xfrm>
            <a:off x="2987824" y="3645024"/>
            <a:ext cx="144016" cy="144016"/>
          </a:xfrm>
          <a:prstGeom prst="ellipse">
            <a:avLst/>
          </a:prstGeom>
          <a:solidFill>
            <a:schemeClr val="bg1"/>
          </a:solidFill>
          <a:ln w="444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2000" b="0" dirty="0"/>
          </a:p>
        </p:txBody>
      </p:sp>
      <p:sp>
        <p:nvSpPr>
          <p:cNvPr id="36" name="Oval 35"/>
          <p:cNvSpPr/>
          <p:nvPr/>
        </p:nvSpPr>
        <p:spPr>
          <a:xfrm>
            <a:off x="4716016" y="3645024"/>
            <a:ext cx="144016" cy="144016"/>
          </a:xfrm>
          <a:prstGeom prst="ellipse">
            <a:avLst/>
          </a:prstGeom>
          <a:solidFill>
            <a:schemeClr val="bg1"/>
          </a:solidFill>
          <a:ln w="444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2000" b="0" dirty="0"/>
          </a:p>
        </p:txBody>
      </p:sp>
      <p:sp>
        <p:nvSpPr>
          <p:cNvPr id="37" name="Oval 36"/>
          <p:cNvSpPr/>
          <p:nvPr/>
        </p:nvSpPr>
        <p:spPr>
          <a:xfrm>
            <a:off x="6516216" y="3645024"/>
            <a:ext cx="144016" cy="144016"/>
          </a:xfrm>
          <a:prstGeom prst="ellipse">
            <a:avLst/>
          </a:prstGeom>
          <a:solidFill>
            <a:schemeClr val="bg1"/>
          </a:solidFill>
          <a:ln w="444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2000" b="0" dirty="0"/>
          </a:p>
        </p:txBody>
      </p:sp>
      <p:sp>
        <p:nvSpPr>
          <p:cNvPr id="38" name="Oval 37"/>
          <p:cNvSpPr/>
          <p:nvPr/>
        </p:nvSpPr>
        <p:spPr>
          <a:xfrm>
            <a:off x="8100392" y="3645024"/>
            <a:ext cx="144016" cy="144016"/>
          </a:xfrm>
          <a:prstGeom prst="ellipse">
            <a:avLst/>
          </a:prstGeom>
          <a:solidFill>
            <a:schemeClr val="bg1"/>
          </a:solidFill>
          <a:ln w="444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2000" b="0" dirty="0"/>
          </a:p>
        </p:txBody>
      </p:sp>
      <p:pic>
        <p:nvPicPr>
          <p:cNvPr id="17" name="Picture 16"/>
          <p:cNvPicPr>
            <a:picLocks noChangeAspect="1"/>
          </p:cNvPicPr>
          <p:nvPr/>
        </p:nvPicPr>
        <p:blipFill>
          <a:blip r:embed="rId3"/>
          <a:stretch>
            <a:fillRect/>
          </a:stretch>
        </p:blipFill>
        <p:spPr>
          <a:xfrm>
            <a:off x="4227763" y="4966289"/>
            <a:ext cx="1191487" cy="977767"/>
          </a:xfrm>
          <a:prstGeom prst="rect">
            <a:avLst/>
          </a:prstGeom>
        </p:spPr>
      </p:pic>
      <p:pic>
        <p:nvPicPr>
          <p:cNvPr id="18" name="Picture 17"/>
          <p:cNvPicPr>
            <a:picLocks noChangeAspect="1"/>
          </p:cNvPicPr>
          <p:nvPr/>
        </p:nvPicPr>
        <p:blipFill>
          <a:blip r:embed="rId4"/>
          <a:stretch>
            <a:fillRect/>
          </a:stretch>
        </p:blipFill>
        <p:spPr>
          <a:xfrm>
            <a:off x="2585420" y="1182496"/>
            <a:ext cx="1049435" cy="1013659"/>
          </a:xfrm>
          <a:prstGeom prst="rect">
            <a:avLst/>
          </a:prstGeom>
        </p:spPr>
      </p:pic>
    </p:spTree>
    <p:extLst>
      <p:ext uri="{BB962C8B-B14F-4D97-AF65-F5344CB8AC3E}">
        <p14:creationId xmlns:p14="http://schemas.microsoft.com/office/powerpoint/2010/main" val="1846524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5496" y="116632"/>
            <a:ext cx="910850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Agenda</a:t>
            </a:r>
            <a:endParaRPr lang="en-GB" sz="2800" kern="0" dirty="0">
              <a:solidFill>
                <a:schemeClr val="bg1"/>
              </a:solidFill>
            </a:endParaRPr>
          </a:p>
        </p:txBody>
      </p:sp>
      <p:sp>
        <p:nvSpPr>
          <p:cNvPr id="8" name="Slide Number Placeholder 5"/>
          <p:cNvSpPr txBox="1">
            <a:spLocks/>
          </p:cNvSpPr>
          <p:nvPr/>
        </p:nvSpPr>
        <p:spPr>
          <a:xfrm>
            <a:off x="467544" y="6297439"/>
            <a:ext cx="2133600" cy="476250"/>
          </a:xfrm>
          <a:prstGeom prst="rect">
            <a:avLst/>
          </a:prstGeo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altLang="en-US" dirty="0" smtClean="0">
              <a:solidFill>
                <a:srgbClr val="000000"/>
              </a:solidFill>
            </a:endParaRPr>
          </a:p>
          <a:p>
            <a:endParaRPr lang="en-GB" altLang="en-US" b="0" dirty="0">
              <a:solidFill>
                <a:srgbClr val="000000"/>
              </a:solidFill>
            </a:endParaRPr>
          </a:p>
        </p:txBody>
      </p:sp>
      <p:sp>
        <p:nvSpPr>
          <p:cNvPr id="5" name="Content Placeholder 2"/>
          <p:cNvSpPr>
            <a:spLocks noGrp="1"/>
          </p:cNvSpPr>
          <p:nvPr>
            <p:ph idx="1"/>
          </p:nvPr>
        </p:nvSpPr>
        <p:spPr>
          <a:xfrm>
            <a:off x="36512" y="1052736"/>
            <a:ext cx="9144000" cy="5040560"/>
          </a:xfrm>
        </p:spPr>
        <p:txBody>
          <a:bodyPr/>
          <a:lstStyle/>
          <a:p>
            <a:pPr marL="92075" indent="0">
              <a:lnSpc>
                <a:spcPts val="3200"/>
              </a:lnSpc>
              <a:spcBef>
                <a:spcPts val="600"/>
              </a:spcBef>
              <a:spcAft>
                <a:spcPts val="1200"/>
              </a:spcAft>
              <a:buClr>
                <a:schemeClr val="accent2">
                  <a:lumMod val="75000"/>
                </a:schemeClr>
              </a:buClr>
              <a:buSzPct val="110000"/>
              <a:buNone/>
            </a:pPr>
            <a:endParaRPr lang="en-GB" b="1" i="0" dirty="0" smtClean="0">
              <a:solidFill>
                <a:schemeClr val="accent2">
                  <a:lumMod val="75000"/>
                </a:schemeClr>
              </a:solidFill>
            </a:endParaRPr>
          </a:p>
          <a:p>
            <a:pPr marL="92075" indent="0">
              <a:lnSpc>
                <a:spcPts val="3200"/>
              </a:lnSpc>
              <a:spcBef>
                <a:spcPts val="600"/>
              </a:spcBef>
              <a:spcAft>
                <a:spcPts val="1200"/>
              </a:spcAft>
              <a:buClr>
                <a:schemeClr val="accent2">
                  <a:lumMod val="75000"/>
                </a:schemeClr>
              </a:buClr>
              <a:buSzPct val="110000"/>
              <a:buNone/>
            </a:pPr>
            <a:r>
              <a:rPr lang="en-GB" b="1" i="0" dirty="0" smtClean="0">
                <a:solidFill>
                  <a:schemeClr val="accent2">
                    <a:lumMod val="75000"/>
                  </a:schemeClr>
                </a:solidFill>
              </a:rPr>
              <a:t>PART I</a:t>
            </a:r>
          </a:p>
          <a:p>
            <a:pPr marL="441325" indent="-349250">
              <a:lnSpc>
                <a:spcPts val="3200"/>
              </a:lnSpc>
              <a:spcBef>
                <a:spcPts val="600"/>
              </a:spcBef>
              <a:spcAft>
                <a:spcPts val="1200"/>
              </a:spcAft>
              <a:buClr>
                <a:schemeClr val="accent2">
                  <a:lumMod val="75000"/>
                </a:schemeClr>
              </a:buClr>
              <a:buSzPct val="110000"/>
            </a:pPr>
            <a:r>
              <a:rPr lang="en-GB" b="1" i="0" dirty="0" smtClean="0">
                <a:solidFill>
                  <a:schemeClr val="accent2">
                    <a:lumMod val="75000"/>
                  </a:schemeClr>
                </a:solidFill>
              </a:rPr>
              <a:t>SRSP: general outline</a:t>
            </a:r>
          </a:p>
          <a:p>
            <a:pPr marL="441325" indent="-349250">
              <a:lnSpc>
                <a:spcPts val="3200"/>
              </a:lnSpc>
              <a:spcBef>
                <a:spcPts val="600"/>
              </a:spcBef>
              <a:spcAft>
                <a:spcPts val="1200"/>
              </a:spcAft>
              <a:buClr>
                <a:schemeClr val="accent2">
                  <a:lumMod val="75000"/>
                </a:schemeClr>
              </a:buClr>
              <a:buSzPct val="110000"/>
            </a:pPr>
            <a:r>
              <a:rPr lang="en-GB" b="1" i="0" dirty="0" smtClean="0">
                <a:solidFill>
                  <a:schemeClr val="accent2">
                    <a:lumMod val="75000"/>
                  </a:schemeClr>
                </a:solidFill>
              </a:rPr>
              <a:t>SRSP: how have we done so far?</a:t>
            </a:r>
          </a:p>
          <a:p>
            <a:pPr marL="92075" indent="0">
              <a:lnSpc>
                <a:spcPts val="3200"/>
              </a:lnSpc>
              <a:spcBef>
                <a:spcPts val="600"/>
              </a:spcBef>
              <a:spcAft>
                <a:spcPts val="1200"/>
              </a:spcAft>
              <a:buClr>
                <a:schemeClr val="accent2">
                  <a:lumMod val="75000"/>
                </a:schemeClr>
              </a:buClr>
              <a:buSzPct val="110000"/>
              <a:buNone/>
            </a:pPr>
            <a:r>
              <a:rPr lang="en-GB" b="1" i="0" dirty="0" smtClean="0">
                <a:solidFill>
                  <a:schemeClr val="accent2">
                    <a:lumMod val="75000"/>
                  </a:schemeClr>
                </a:solidFill>
              </a:rPr>
              <a:t>PART II</a:t>
            </a:r>
          </a:p>
          <a:p>
            <a:pPr marL="441325" indent="-349250">
              <a:lnSpc>
                <a:spcPts val="3200"/>
              </a:lnSpc>
              <a:spcBef>
                <a:spcPts val="600"/>
              </a:spcBef>
              <a:spcAft>
                <a:spcPts val="1200"/>
              </a:spcAft>
              <a:buClr>
                <a:schemeClr val="accent2">
                  <a:lumMod val="75000"/>
                </a:schemeClr>
              </a:buClr>
              <a:buSzPct val="110000"/>
            </a:pPr>
            <a:r>
              <a:rPr lang="en-GB" b="1" i="0" dirty="0" smtClean="0">
                <a:solidFill>
                  <a:schemeClr val="accent2">
                    <a:lumMod val="75000"/>
                  </a:schemeClr>
                </a:solidFill>
              </a:rPr>
              <a:t>SRSP 2020 roll-out: what you need to know</a:t>
            </a:r>
            <a:endParaRPr lang="en-GB" b="1" i="0" dirty="0">
              <a:solidFill>
                <a:schemeClr val="accent2">
                  <a:lumMod val="75000"/>
                </a:schemeClr>
              </a:solidFill>
            </a:endParaRPr>
          </a:p>
          <a:p>
            <a:pPr marL="92075" indent="0">
              <a:lnSpc>
                <a:spcPts val="3200"/>
              </a:lnSpc>
              <a:spcBef>
                <a:spcPts val="600"/>
              </a:spcBef>
              <a:spcAft>
                <a:spcPts val="1200"/>
              </a:spcAft>
              <a:buClr>
                <a:schemeClr val="accent2">
                  <a:lumMod val="75000"/>
                </a:schemeClr>
              </a:buClr>
              <a:buSzPct val="110000"/>
              <a:buNone/>
            </a:pPr>
            <a:r>
              <a:rPr lang="en-GB" b="1" i="0" dirty="0" smtClean="0">
                <a:solidFill>
                  <a:schemeClr val="accent2">
                    <a:lumMod val="75000"/>
                  </a:schemeClr>
                </a:solidFill>
              </a:rPr>
              <a:t>PART III</a:t>
            </a:r>
          </a:p>
          <a:p>
            <a:pPr marL="441325" indent="-349250">
              <a:lnSpc>
                <a:spcPts val="3200"/>
              </a:lnSpc>
              <a:spcBef>
                <a:spcPts val="600"/>
              </a:spcBef>
              <a:spcAft>
                <a:spcPts val="1200"/>
              </a:spcAft>
              <a:buClr>
                <a:schemeClr val="accent2">
                  <a:lumMod val="75000"/>
                </a:schemeClr>
              </a:buClr>
              <a:buSzPct val="110000"/>
            </a:pPr>
            <a:r>
              <a:rPr lang="en-GB" b="1" i="0" dirty="0" smtClean="0">
                <a:solidFill>
                  <a:schemeClr val="accent2">
                    <a:lumMod val="75000"/>
                  </a:schemeClr>
                </a:solidFill>
              </a:rPr>
              <a:t>Examples </a:t>
            </a:r>
            <a:r>
              <a:rPr lang="en-GB" b="1" i="0" dirty="0">
                <a:solidFill>
                  <a:schemeClr val="accent2">
                    <a:lumMod val="75000"/>
                  </a:schemeClr>
                </a:solidFill>
              </a:rPr>
              <a:t>of SRSP projects </a:t>
            </a:r>
          </a:p>
          <a:p>
            <a:pPr marL="441325" indent="-349250">
              <a:lnSpc>
                <a:spcPts val="3200"/>
              </a:lnSpc>
              <a:spcBef>
                <a:spcPts val="600"/>
              </a:spcBef>
              <a:spcAft>
                <a:spcPts val="1200"/>
              </a:spcAft>
              <a:buClr>
                <a:schemeClr val="accent2">
                  <a:lumMod val="75000"/>
                </a:schemeClr>
              </a:buClr>
              <a:buSzPct val="110000"/>
            </a:pPr>
            <a:endParaRPr lang="en-GB" b="1" i="0" dirty="0">
              <a:solidFill>
                <a:schemeClr val="accent2">
                  <a:lumMod val="75000"/>
                </a:schemeClr>
              </a:solidFill>
            </a:endParaRPr>
          </a:p>
        </p:txBody>
      </p:sp>
    </p:spTree>
    <p:extLst>
      <p:ext uri="{BB962C8B-B14F-4D97-AF65-F5344CB8AC3E}">
        <p14:creationId xmlns:p14="http://schemas.microsoft.com/office/powerpoint/2010/main" val="2654049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rgbClr val="FFFFFF"/>
                </a:solidFill>
              </a:rPr>
              <a:t>Submission of requests – SRSS portal </a:t>
            </a:r>
            <a:endParaRPr lang="en-GB" sz="2800" kern="0" dirty="0">
              <a:solidFill>
                <a:srgbClr val="FFFFFF"/>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0" y="836712"/>
            <a:ext cx="9126340" cy="60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11760" y="1268760"/>
            <a:ext cx="5760640" cy="707886"/>
          </a:xfrm>
          <a:prstGeom prst="rect">
            <a:avLst/>
          </a:prstGeom>
          <a:noFill/>
        </p:spPr>
        <p:txBody>
          <a:bodyPr wrap="square" rtlCol="0">
            <a:spAutoFit/>
          </a:bodyPr>
          <a:lstStyle/>
          <a:p>
            <a:r>
              <a:rPr lang="fr-LU" sz="2000" b="0" u="sng" dirty="0" smtClean="0">
                <a:solidFill>
                  <a:srgbClr val="0000FF"/>
                </a:solidFill>
                <a:latin typeface="+mj-lt"/>
                <a:ea typeface="Calibri"/>
                <a:cs typeface="Times New Roman"/>
                <a:hlinkClick r:id="rId3"/>
              </a:rPr>
              <a:t>https</a:t>
            </a:r>
            <a:r>
              <a:rPr lang="fr-LU" sz="2000" b="0" u="sng" dirty="0">
                <a:solidFill>
                  <a:srgbClr val="0000FF"/>
                </a:solidFill>
                <a:latin typeface="+mj-lt"/>
                <a:ea typeface="Calibri"/>
                <a:cs typeface="Times New Roman"/>
                <a:hlinkClick r:id="rId3"/>
              </a:rPr>
              <a:t>://</a:t>
            </a:r>
            <a:r>
              <a:rPr lang="fr-LU" sz="2000" b="0" u="sng" dirty="0" smtClean="0">
                <a:solidFill>
                  <a:srgbClr val="0000FF"/>
                </a:solidFill>
                <a:latin typeface="+mj-lt"/>
                <a:ea typeface="Calibri"/>
                <a:cs typeface="Times New Roman"/>
                <a:hlinkClick r:id="rId3"/>
              </a:rPr>
              <a:t>webgate.ec.europa.eu/SRSS-portal</a:t>
            </a:r>
            <a:endParaRPr lang="en-US" sz="7200" dirty="0"/>
          </a:p>
          <a:p>
            <a:endParaRPr lang="fr-LU" sz="2000" b="0" u="sng" dirty="0">
              <a:solidFill>
                <a:srgbClr val="0000FF"/>
              </a:solidFill>
              <a:latin typeface="+mj-lt"/>
              <a:ea typeface="Calibri"/>
              <a:cs typeface="Times New Roman"/>
            </a:endParaRPr>
          </a:p>
        </p:txBody>
      </p:sp>
    </p:spTree>
    <p:extLst>
      <p:ext uri="{BB962C8B-B14F-4D97-AF65-F5344CB8AC3E}">
        <p14:creationId xmlns:p14="http://schemas.microsoft.com/office/powerpoint/2010/main" val="712978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solidFill>
                  <a:schemeClr val="bg1"/>
                </a:solidFill>
              </a:rPr>
              <a:t>Step 1 - Registration</a:t>
            </a:r>
            <a:endParaRPr lang="en-GB" sz="2800" kern="0" dirty="0">
              <a:solidFill>
                <a:schemeClr val="bg1"/>
              </a:solidFill>
            </a:endParaRPr>
          </a:p>
        </p:txBody>
      </p:sp>
      <p:sp>
        <p:nvSpPr>
          <p:cNvPr id="7" name="TextBox 6"/>
          <p:cNvSpPr txBox="1"/>
          <p:nvPr/>
        </p:nvSpPr>
        <p:spPr>
          <a:xfrm>
            <a:off x="251520" y="980728"/>
            <a:ext cx="5184576" cy="5447645"/>
          </a:xfrm>
          <a:prstGeom prst="rect">
            <a:avLst/>
          </a:prstGeom>
          <a:noFill/>
        </p:spPr>
        <p:txBody>
          <a:bodyPr wrap="square" rtlCol="0">
            <a:spAutoFit/>
          </a:bodyPr>
          <a:lstStyle/>
          <a:p>
            <a:r>
              <a:rPr lang="en-GB" sz="2400" b="0" dirty="0" smtClean="0">
                <a:solidFill>
                  <a:schemeClr val="accent2">
                    <a:lumMod val="75000"/>
                  </a:schemeClr>
                </a:solidFill>
              </a:rPr>
              <a:t>1. Coordinating Authorities and beneficiaries to </a:t>
            </a:r>
            <a:r>
              <a:rPr lang="en-GB" sz="2400" dirty="0" smtClean="0">
                <a:solidFill>
                  <a:schemeClr val="accent2">
                    <a:lumMod val="75000"/>
                  </a:schemeClr>
                </a:solidFill>
              </a:rPr>
              <a:t>register on ECAS </a:t>
            </a:r>
            <a:r>
              <a:rPr lang="en-GB" sz="2400" b="0" dirty="0" smtClean="0">
                <a:solidFill>
                  <a:schemeClr val="accent2">
                    <a:lumMod val="75000"/>
                  </a:schemeClr>
                </a:solidFill>
                <a:hlinkClick r:id="rId2"/>
              </a:rPr>
              <a:t>(https://webgate.ec.europa.eu/ecas</a:t>
            </a:r>
            <a:r>
              <a:rPr lang="en-GB" sz="2400" b="0" dirty="0" smtClean="0">
                <a:solidFill>
                  <a:schemeClr val="accent2">
                    <a:lumMod val="75000"/>
                  </a:schemeClr>
                </a:solidFill>
              </a:rPr>
              <a:t>)</a:t>
            </a:r>
          </a:p>
          <a:p>
            <a:endParaRPr lang="fr-BE" sz="2400" dirty="0" smtClean="0">
              <a:solidFill>
                <a:schemeClr val="accent2">
                  <a:lumMod val="75000"/>
                </a:schemeClr>
              </a:solidFill>
            </a:endParaRPr>
          </a:p>
          <a:p>
            <a:r>
              <a:rPr lang="en-GB" sz="2400" b="0" dirty="0" smtClean="0">
                <a:solidFill>
                  <a:schemeClr val="accent2">
                    <a:lumMod val="75000"/>
                  </a:schemeClr>
                </a:solidFill>
              </a:rPr>
              <a:t>Advised: </a:t>
            </a:r>
            <a:r>
              <a:rPr lang="en-GB" sz="2400" dirty="0" smtClean="0">
                <a:solidFill>
                  <a:schemeClr val="accent2">
                    <a:lumMod val="75000"/>
                  </a:schemeClr>
                </a:solidFill>
              </a:rPr>
              <a:t>one account </a:t>
            </a:r>
            <a:r>
              <a:rPr lang="en-GB" sz="2400" b="0" dirty="0" smtClean="0">
                <a:solidFill>
                  <a:schemeClr val="accent2">
                    <a:lumMod val="75000"/>
                  </a:schemeClr>
                </a:solidFill>
              </a:rPr>
              <a:t>per Coordinating Authority and one account per beneficiary (functional mailbox for ex.)</a:t>
            </a:r>
          </a:p>
          <a:p>
            <a:endParaRPr lang="en-US" sz="2400" b="0" dirty="0" smtClean="0">
              <a:solidFill>
                <a:schemeClr val="accent2">
                  <a:lumMod val="75000"/>
                </a:schemeClr>
              </a:solidFill>
            </a:endParaRPr>
          </a:p>
          <a:p>
            <a:r>
              <a:rPr lang="en-US" sz="2400" b="0" dirty="0" smtClean="0">
                <a:solidFill>
                  <a:schemeClr val="accent2">
                    <a:lumMod val="75000"/>
                  </a:schemeClr>
                </a:solidFill>
              </a:rPr>
              <a:t>2. </a:t>
            </a:r>
            <a:r>
              <a:rPr lang="en-US" sz="2400" dirty="0" smtClean="0">
                <a:solidFill>
                  <a:schemeClr val="accent2">
                    <a:lumMod val="75000"/>
                  </a:schemeClr>
                </a:solidFill>
              </a:rPr>
              <a:t>Communicate the email </a:t>
            </a:r>
            <a:r>
              <a:rPr lang="en-US" sz="2400" dirty="0">
                <a:solidFill>
                  <a:schemeClr val="accent2">
                    <a:lumMod val="75000"/>
                  </a:schemeClr>
                </a:solidFill>
              </a:rPr>
              <a:t>registered to the SRSS </a:t>
            </a:r>
            <a:r>
              <a:rPr lang="en-US" sz="2400" b="0" dirty="0">
                <a:solidFill>
                  <a:schemeClr val="accent2">
                    <a:lumMod val="75000"/>
                  </a:schemeClr>
                </a:solidFill>
              </a:rPr>
              <a:t>(</a:t>
            </a:r>
            <a:r>
              <a:rPr lang="en-US" sz="2400" dirty="0">
                <a:solidFill>
                  <a:schemeClr val="accent2">
                    <a:lumMod val="75000"/>
                  </a:schemeClr>
                </a:solidFill>
                <a:hlinkClick r:id="rId3"/>
              </a:rPr>
              <a:t>SRSS-SRSP@ec.europa.eu</a:t>
            </a:r>
            <a:r>
              <a:rPr lang="en-US" sz="2400" b="0" dirty="0">
                <a:solidFill>
                  <a:schemeClr val="accent2">
                    <a:lumMod val="75000"/>
                  </a:schemeClr>
                </a:solidFill>
              </a:rPr>
              <a:t>)</a:t>
            </a:r>
          </a:p>
          <a:p>
            <a:pPr marL="285750" indent="-285750">
              <a:buFont typeface="Wingdings" panose="05000000000000000000" pitchFamily="2" charset="2"/>
              <a:buChar char="Ø"/>
            </a:pPr>
            <a:endParaRPr lang="en-US" sz="1200" b="0" dirty="0" smtClean="0">
              <a:solidFill>
                <a:srgbClr val="0F5494"/>
              </a:solidFill>
            </a:endParaRPr>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51"/>
          <a:stretch/>
        </p:blipFill>
        <p:spPr bwMode="auto">
          <a:xfrm>
            <a:off x="5580112" y="1129649"/>
            <a:ext cx="3211284" cy="1795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579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27384"/>
            <a:ext cx="91440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rgbClr val="FFFFFF"/>
                </a:solidFill>
              </a:rPr>
              <a:t>Step 2 – Logging in</a:t>
            </a:r>
            <a:endParaRPr lang="en-GB" sz="2800" kern="0" dirty="0">
              <a:solidFill>
                <a:srgbClr val="FFFFFF"/>
              </a:solidFill>
            </a:endParaRPr>
          </a:p>
        </p:txBody>
      </p:sp>
      <p:sp>
        <p:nvSpPr>
          <p:cNvPr id="7" name="TextBox 6"/>
          <p:cNvSpPr txBox="1"/>
          <p:nvPr/>
        </p:nvSpPr>
        <p:spPr>
          <a:xfrm>
            <a:off x="251520" y="1124744"/>
            <a:ext cx="8640960" cy="1938992"/>
          </a:xfrm>
          <a:prstGeom prst="rect">
            <a:avLst/>
          </a:prstGeom>
          <a:noFill/>
        </p:spPr>
        <p:txBody>
          <a:bodyPr wrap="square" rtlCol="0">
            <a:spAutoFit/>
          </a:bodyPr>
          <a:lstStyle/>
          <a:p>
            <a:r>
              <a:rPr lang="fr-BE" sz="2400" b="0" dirty="0" smtClean="0">
                <a:solidFill>
                  <a:srgbClr val="333399">
                    <a:lumMod val="75000"/>
                  </a:srgbClr>
                </a:solidFill>
              </a:rPr>
              <a:t>1. </a:t>
            </a:r>
            <a:r>
              <a:rPr lang="en-GB" sz="2400" dirty="0" smtClean="0">
                <a:solidFill>
                  <a:srgbClr val="333399">
                    <a:lumMod val="75000"/>
                  </a:srgbClr>
                </a:solidFill>
              </a:rPr>
              <a:t>SRSS provides access</a:t>
            </a:r>
            <a:r>
              <a:rPr lang="en-GB" sz="2400" b="0" dirty="0" smtClean="0">
                <a:solidFill>
                  <a:srgbClr val="333399">
                    <a:lumMod val="75000"/>
                  </a:srgbClr>
                </a:solidFill>
              </a:rPr>
              <a:t> </a:t>
            </a:r>
            <a:br>
              <a:rPr lang="en-GB" sz="2400" b="0" dirty="0" smtClean="0">
                <a:solidFill>
                  <a:srgbClr val="333399">
                    <a:lumMod val="75000"/>
                  </a:srgbClr>
                </a:solidFill>
              </a:rPr>
            </a:br>
            <a:r>
              <a:rPr lang="fr-BE" sz="2400" b="0" dirty="0" smtClean="0">
                <a:solidFill>
                  <a:srgbClr val="333399">
                    <a:lumMod val="75000"/>
                  </a:srgbClr>
                </a:solidFill>
              </a:rPr>
              <a:t/>
            </a:r>
            <a:br>
              <a:rPr lang="fr-BE" sz="2400" b="0" dirty="0" smtClean="0">
                <a:solidFill>
                  <a:srgbClr val="333399">
                    <a:lumMod val="75000"/>
                  </a:srgbClr>
                </a:solidFill>
              </a:rPr>
            </a:br>
            <a:r>
              <a:rPr lang="en-US" sz="2400" b="0" dirty="0" smtClean="0">
                <a:solidFill>
                  <a:srgbClr val="333399">
                    <a:lumMod val="75000"/>
                  </a:srgbClr>
                </a:solidFill>
              </a:rPr>
              <a:t>2. Member States </a:t>
            </a:r>
            <a:r>
              <a:rPr lang="en-US" sz="2400" dirty="0" smtClean="0">
                <a:solidFill>
                  <a:srgbClr val="333399">
                    <a:lumMod val="75000"/>
                  </a:srgbClr>
                </a:solidFill>
              </a:rPr>
              <a:t>log on to the web interface </a:t>
            </a:r>
          </a:p>
          <a:p>
            <a:r>
              <a:rPr lang="fr-LU" sz="2400" b="0" u="sng" dirty="0" smtClean="0">
                <a:solidFill>
                  <a:srgbClr val="0000FF"/>
                </a:solidFill>
                <a:latin typeface="+mj-lt"/>
                <a:ea typeface="Calibri"/>
                <a:cs typeface="Times New Roman"/>
                <a:hlinkClick r:id="rId2"/>
              </a:rPr>
              <a:t>https</a:t>
            </a:r>
            <a:r>
              <a:rPr lang="fr-LU" sz="2400" b="0" u="sng" dirty="0">
                <a:solidFill>
                  <a:srgbClr val="0000FF"/>
                </a:solidFill>
                <a:latin typeface="+mj-lt"/>
                <a:ea typeface="Calibri"/>
                <a:cs typeface="Times New Roman"/>
                <a:hlinkClick r:id="rId2"/>
              </a:rPr>
              <a:t>://</a:t>
            </a:r>
            <a:r>
              <a:rPr lang="fr-LU" sz="2400" b="0" u="sng" dirty="0" smtClean="0">
                <a:solidFill>
                  <a:srgbClr val="0000FF"/>
                </a:solidFill>
                <a:latin typeface="+mj-lt"/>
                <a:ea typeface="Calibri"/>
                <a:cs typeface="Times New Roman"/>
                <a:hlinkClick r:id="rId2"/>
              </a:rPr>
              <a:t>webgate.ec.europa.eu/SRSS-portal</a:t>
            </a:r>
            <a:endParaRPr lang="en-US" dirty="0"/>
          </a:p>
          <a:p>
            <a:endParaRPr lang="fr-LU" sz="2400" b="0" u="sng" dirty="0">
              <a:solidFill>
                <a:srgbClr val="0000FF"/>
              </a:solidFill>
              <a:latin typeface="+mj-lt"/>
              <a:ea typeface="Calibri"/>
              <a:cs typeface="Times New Roman"/>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063736"/>
            <a:ext cx="4563170" cy="300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551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rgbClr val="FFFFFF"/>
                </a:solidFill>
              </a:rPr>
              <a:t>Edit, monitor and send your requests</a:t>
            </a:r>
            <a:endParaRPr lang="en-GB" sz="2800" kern="0" dirty="0">
              <a:solidFill>
                <a:srgbClr val="FFFFFF"/>
              </a:solidFill>
            </a:endParaRPr>
          </a:p>
        </p:txBody>
      </p:sp>
      <p:grpSp>
        <p:nvGrpSpPr>
          <p:cNvPr id="4" name="Group 3"/>
          <p:cNvGrpSpPr/>
          <p:nvPr/>
        </p:nvGrpSpPr>
        <p:grpSpPr>
          <a:xfrm>
            <a:off x="137542" y="1268760"/>
            <a:ext cx="8898954" cy="4153074"/>
            <a:chOff x="137542" y="1268760"/>
            <a:chExt cx="8898954" cy="4153074"/>
          </a:xfrm>
        </p:grpSpPr>
        <p:grpSp>
          <p:nvGrpSpPr>
            <p:cNvPr id="3" name="Group 2"/>
            <p:cNvGrpSpPr/>
            <p:nvPr/>
          </p:nvGrpSpPr>
          <p:grpSpPr>
            <a:xfrm>
              <a:off x="137542" y="1268760"/>
              <a:ext cx="8898954" cy="4153074"/>
              <a:chOff x="35496" y="1268760"/>
              <a:chExt cx="8898954" cy="4153074"/>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0751"/>
              <a:stretch/>
            </p:blipFill>
            <p:spPr bwMode="auto">
              <a:xfrm>
                <a:off x="209550" y="2492896"/>
                <a:ext cx="8724900" cy="292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183"/>
              <a:stretch/>
            </p:blipFill>
            <p:spPr bwMode="auto">
              <a:xfrm>
                <a:off x="35496" y="1268760"/>
                <a:ext cx="8727504"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7867" y="3140968"/>
              <a:ext cx="13620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2971" y="4333478"/>
              <a:ext cx="13620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Rectangle 1"/>
          <p:cNvSpPr/>
          <p:nvPr/>
        </p:nvSpPr>
        <p:spPr>
          <a:xfrm>
            <a:off x="1043608" y="2569493"/>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0" name="Rectangle 9"/>
          <p:cNvSpPr/>
          <p:nvPr/>
        </p:nvSpPr>
        <p:spPr>
          <a:xfrm>
            <a:off x="1043608" y="31455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1" name="Rectangle 10"/>
          <p:cNvSpPr/>
          <p:nvPr/>
        </p:nvSpPr>
        <p:spPr>
          <a:xfrm>
            <a:off x="1043608" y="3717032"/>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2" name="Rectangle 11"/>
          <p:cNvSpPr/>
          <p:nvPr/>
        </p:nvSpPr>
        <p:spPr>
          <a:xfrm>
            <a:off x="1043608" y="4293096"/>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3" name="Rectangle 12"/>
          <p:cNvSpPr/>
          <p:nvPr/>
        </p:nvSpPr>
        <p:spPr>
          <a:xfrm>
            <a:off x="1043608" y="49457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4" name="Rectangle 13"/>
          <p:cNvSpPr/>
          <p:nvPr/>
        </p:nvSpPr>
        <p:spPr>
          <a:xfrm>
            <a:off x="539552" y="2564904"/>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5" name="Rectangle 14"/>
          <p:cNvSpPr/>
          <p:nvPr/>
        </p:nvSpPr>
        <p:spPr>
          <a:xfrm>
            <a:off x="539552" y="31455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6" name="Rectangle 15"/>
          <p:cNvSpPr/>
          <p:nvPr/>
        </p:nvSpPr>
        <p:spPr>
          <a:xfrm>
            <a:off x="35496" y="3217565"/>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7" name="Rectangle 16"/>
          <p:cNvSpPr/>
          <p:nvPr/>
        </p:nvSpPr>
        <p:spPr>
          <a:xfrm>
            <a:off x="539552" y="3717032"/>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8" name="Rectangle 17"/>
          <p:cNvSpPr/>
          <p:nvPr/>
        </p:nvSpPr>
        <p:spPr>
          <a:xfrm>
            <a:off x="539552" y="4297685"/>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Tree>
    <p:extLst>
      <p:ext uri="{BB962C8B-B14F-4D97-AF65-F5344CB8AC3E}">
        <p14:creationId xmlns:p14="http://schemas.microsoft.com/office/powerpoint/2010/main" val="2909621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rgbClr val="FFFFFF"/>
                </a:solidFill>
              </a:rPr>
              <a:t>Filling out a request for support</a:t>
            </a:r>
            <a:endParaRPr lang="en-GB" sz="2800" kern="0" dirty="0">
              <a:solidFill>
                <a:srgbClr val="FFFFFF"/>
              </a:solidFill>
            </a:endParaRPr>
          </a:p>
        </p:txBody>
      </p:sp>
      <p:sp>
        <p:nvSpPr>
          <p:cNvPr id="2" name="Rectangle 1"/>
          <p:cNvSpPr/>
          <p:nvPr/>
        </p:nvSpPr>
        <p:spPr>
          <a:xfrm>
            <a:off x="1043608" y="2569493"/>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0" name="Rectangle 9"/>
          <p:cNvSpPr/>
          <p:nvPr/>
        </p:nvSpPr>
        <p:spPr>
          <a:xfrm>
            <a:off x="1043608" y="31455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1" name="Rectangle 10"/>
          <p:cNvSpPr/>
          <p:nvPr/>
        </p:nvSpPr>
        <p:spPr>
          <a:xfrm>
            <a:off x="1043608" y="3717032"/>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2" name="Rectangle 11"/>
          <p:cNvSpPr/>
          <p:nvPr/>
        </p:nvSpPr>
        <p:spPr>
          <a:xfrm>
            <a:off x="1043608" y="4293096"/>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3" name="Rectangle 12"/>
          <p:cNvSpPr/>
          <p:nvPr/>
        </p:nvSpPr>
        <p:spPr>
          <a:xfrm>
            <a:off x="1043608" y="49457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4" name="Rectangle 13"/>
          <p:cNvSpPr/>
          <p:nvPr/>
        </p:nvSpPr>
        <p:spPr>
          <a:xfrm>
            <a:off x="539552" y="2564904"/>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5" name="Rectangle 14"/>
          <p:cNvSpPr/>
          <p:nvPr/>
        </p:nvSpPr>
        <p:spPr>
          <a:xfrm>
            <a:off x="539552" y="31455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6" name="Rectangle 15"/>
          <p:cNvSpPr/>
          <p:nvPr/>
        </p:nvSpPr>
        <p:spPr>
          <a:xfrm>
            <a:off x="35496" y="3217565"/>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7" name="Rectangle 16"/>
          <p:cNvSpPr/>
          <p:nvPr/>
        </p:nvSpPr>
        <p:spPr>
          <a:xfrm>
            <a:off x="539552" y="3717032"/>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8" name="Rectangle 17"/>
          <p:cNvSpPr/>
          <p:nvPr/>
        </p:nvSpPr>
        <p:spPr>
          <a:xfrm>
            <a:off x="539552" y="4297685"/>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pic>
        <p:nvPicPr>
          <p:cNvPr id="5" name="Picture 4"/>
          <p:cNvPicPr>
            <a:picLocks noChangeAspect="1"/>
          </p:cNvPicPr>
          <p:nvPr/>
        </p:nvPicPr>
        <p:blipFill rotWithShape="1">
          <a:blip r:embed="rId2"/>
          <a:srcRect b="15768"/>
          <a:stretch/>
        </p:blipFill>
        <p:spPr>
          <a:xfrm>
            <a:off x="1028042" y="969469"/>
            <a:ext cx="5200142" cy="5704664"/>
          </a:xfrm>
          <a:prstGeom prst="rect">
            <a:avLst/>
          </a:prstGeom>
        </p:spPr>
      </p:pic>
    </p:spTree>
    <p:extLst>
      <p:ext uri="{BB962C8B-B14F-4D97-AF65-F5344CB8AC3E}">
        <p14:creationId xmlns:p14="http://schemas.microsoft.com/office/powerpoint/2010/main" val="2039655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rgbClr val="FFFFFF"/>
                </a:solidFill>
              </a:rPr>
              <a:t>Filling out a request for support</a:t>
            </a:r>
            <a:endParaRPr lang="en-GB" sz="2800" kern="0" dirty="0">
              <a:solidFill>
                <a:srgbClr val="FFFFFF"/>
              </a:solidFill>
            </a:endParaRPr>
          </a:p>
        </p:txBody>
      </p:sp>
      <p:sp>
        <p:nvSpPr>
          <p:cNvPr id="2" name="Rectangle 1"/>
          <p:cNvSpPr/>
          <p:nvPr/>
        </p:nvSpPr>
        <p:spPr>
          <a:xfrm>
            <a:off x="1043608" y="2569493"/>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0" name="Rectangle 9"/>
          <p:cNvSpPr/>
          <p:nvPr/>
        </p:nvSpPr>
        <p:spPr>
          <a:xfrm>
            <a:off x="1043608" y="31455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1" name="Rectangle 10"/>
          <p:cNvSpPr/>
          <p:nvPr/>
        </p:nvSpPr>
        <p:spPr>
          <a:xfrm>
            <a:off x="1043608" y="3717032"/>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2" name="Rectangle 11"/>
          <p:cNvSpPr/>
          <p:nvPr/>
        </p:nvSpPr>
        <p:spPr>
          <a:xfrm>
            <a:off x="1043608" y="4293096"/>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3" name="Rectangle 12"/>
          <p:cNvSpPr/>
          <p:nvPr/>
        </p:nvSpPr>
        <p:spPr>
          <a:xfrm>
            <a:off x="1043608" y="49457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4" name="Rectangle 13"/>
          <p:cNvSpPr/>
          <p:nvPr/>
        </p:nvSpPr>
        <p:spPr>
          <a:xfrm>
            <a:off x="539552" y="2564904"/>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5" name="Rectangle 14"/>
          <p:cNvSpPr/>
          <p:nvPr/>
        </p:nvSpPr>
        <p:spPr>
          <a:xfrm>
            <a:off x="539552" y="31455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6" name="Rectangle 15"/>
          <p:cNvSpPr/>
          <p:nvPr/>
        </p:nvSpPr>
        <p:spPr>
          <a:xfrm>
            <a:off x="35496" y="3217565"/>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7" name="Rectangle 16"/>
          <p:cNvSpPr/>
          <p:nvPr/>
        </p:nvSpPr>
        <p:spPr>
          <a:xfrm>
            <a:off x="539552" y="3717032"/>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8" name="Rectangle 17"/>
          <p:cNvSpPr/>
          <p:nvPr/>
        </p:nvSpPr>
        <p:spPr>
          <a:xfrm>
            <a:off x="539552" y="4297685"/>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20" name="TextBox 19"/>
          <p:cNvSpPr txBox="1"/>
          <p:nvPr/>
        </p:nvSpPr>
        <p:spPr>
          <a:xfrm>
            <a:off x="251520" y="1124744"/>
            <a:ext cx="8640960" cy="4708981"/>
          </a:xfrm>
          <a:prstGeom prst="rect">
            <a:avLst/>
          </a:prstGeom>
          <a:noFill/>
        </p:spPr>
        <p:txBody>
          <a:bodyPr wrap="square" rtlCol="0">
            <a:spAutoFit/>
          </a:bodyPr>
          <a:lstStyle/>
          <a:p>
            <a:pPr marL="457200" indent="-457200">
              <a:buAutoNum type="arabicPeriod"/>
            </a:pPr>
            <a:r>
              <a:rPr lang="en-US" sz="2400" dirty="0" smtClean="0">
                <a:solidFill>
                  <a:srgbClr val="333399">
                    <a:lumMod val="75000"/>
                  </a:srgbClr>
                </a:solidFill>
              </a:rPr>
              <a:t>DESCRIPTION </a:t>
            </a:r>
            <a:r>
              <a:rPr lang="en-US" sz="2400" dirty="0">
                <a:solidFill>
                  <a:srgbClr val="333399">
                    <a:lumMod val="75000"/>
                  </a:srgbClr>
                </a:solidFill>
              </a:rPr>
              <a:t>OF THE PROBLEM/NEED TO BE ADDRESSED</a:t>
            </a:r>
            <a:r>
              <a:rPr lang="fr-BE" sz="2400" b="0" dirty="0" smtClean="0">
                <a:solidFill>
                  <a:srgbClr val="333399">
                    <a:lumMod val="75000"/>
                  </a:srgbClr>
                </a:solidFill>
              </a:rPr>
              <a:t> </a:t>
            </a:r>
            <a:endParaRPr lang="fr-BE" sz="2400" b="0" dirty="0">
              <a:solidFill>
                <a:srgbClr val="333399">
                  <a:lumMod val="75000"/>
                </a:srgbClr>
              </a:solidFill>
            </a:endParaRPr>
          </a:p>
          <a:p>
            <a:pPr marL="342900" indent="-342900">
              <a:buFontTx/>
              <a:buChar char="-"/>
            </a:pPr>
            <a:endParaRPr lang="en-US" sz="2400" b="0" dirty="0" smtClean="0">
              <a:solidFill>
                <a:srgbClr val="333399">
                  <a:lumMod val="75000"/>
                </a:srgbClr>
              </a:solidFill>
            </a:endParaRPr>
          </a:p>
          <a:p>
            <a:pPr marL="342900" indent="-342900">
              <a:lnSpc>
                <a:spcPct val="150000"/>
              </a:lnSpc>
              <a:buFont typeface="Arial" panose="020B0604020202020204" pitchFamily="34" charset="0"/>
              <a:buChar char="•"/>
            </a:pPr>
            <a:r>
              <a:rPr lang="en-US" sz="2400" b="0" dirty="0" smtClean="0">
                <a:solidFill>
                  <a:srgbClr val="333399">
                    <a:lumMod val="75000"/>
                  </a:srgbClr>
                </a:solidFill>
              </a:rPr>
              <a:t>1.1 </a:t>
            </a:r>
            <a:r>
              <a:rPr lang="en-US" sz="2400" b="0" dirty="0">
                <a:solidFill>
                  <a:srgbClr val="333399">
                    <a:lumMod val="75000"/>
                  </a:srgbClr>
                </a:solidFill>
              </a:rPr>
              <a:t>What is the </a:t>
            </a:r>
            <a:r>
              <a:rPr lang="en-US" sz="2400" dirty="0">
                <a:solidFill>
                  <a:srgbClr val="333399">
                    <a:lumMod val="75000"/>
                  </a:srgbClr>
                </a:solidFill>
              </a:rPr>
              <a:t>problem/need</a:t>
            </a:r>
            <a:r>
              <a:rPr lang="en-US" sz="2400" b="0" dirty="0">
                <a:solidFill>
                  <a:srgbClr val="333399">
                    <a:lumMod val="75000"/>
                  </a:srgbClr>
                </a:solidFill>
              </a:rPr>
              <a:t> to be addressed with the support requested? </a:t>
            </a:r>
          </a:p>
          <a:p>
            <a:pPr marL="342900" indent="-342900">
              <a:lnSpc>
                <a:spcPct val="150000"/>
              </a:lnSpc>
              <a:buFont typeface="Arial" panose="020B0604020202020204" pitchFamily="34" charset="0"/>
              <a:buChar char="•"/>
            </a:pPr>
            <a:r>
              <a:rPr lang="en-US" sz="2400" b="0" dirty="0" smtClean="0">
                <a:solidFill>
                  <a:srgbClr val="333399">
                    <a:lumMod val="75000"/>
                  </a:srgbClr>
                </a:solidFill>
              </a:rPr>
              <a:t>1.2 </a:t>
            </a:r>
            <a:r>
              <a:rPr lang="en-US" sz="2400" dirty="0">
                <a:solidFill>
                  <a:srgbClr val="333399">
                    <a:lumMod val="75000"/>
                  </a:srgbClr>
                </a:solidFill>
              </a:rPr>
              <a:t>Breadth</a:t>
            </a:r>
            <a:r>
              <a:rPr lang="en-US" sz="2400" b="0" dirty="0">
                <a:solidFill>
                  <a:srgbClr val="333399">
                    <a:lumMod val="75000"/>
                  </a:srgbClr>
                </a:solidFill>
              </a:rPr>
              <a:t> of the problem/need </a:t>
            </a:r>
          </a:p>
          <a:p>
            <a:pPr marL="342900" indent="-342900">
              <a:lnSpc>
                <a:spcPct val="150000"/>
              </a:lnSpc>
              <a:buFont typeface="Arial" panose="020B0604020202020204" pitchFamily="34" charset="0"/>
              <a:buChar char="•"/>
            </a:pPr>
            <a:r>
              <a:rPr lang="en-US" sz="2400" b="0" dirty="0">
                <a:solidFill>
                  <a:srgbClr val="333399">
                    <a:lumMod val="75000"/>
                  </a:srgbClr>
                </a:solidFill>
              </a:rPr>
              <a:t>1.3 </a:t>
            </a:r>
            <a:r>
              <a:rPr lang="en-US" sz="2400" dirty="0">
                <a:solidFill>
                  <a:srgbClr val="333399">
                    <a:lumMod val="75000"/>
                  </a:srgbClr>
                </a:solidFill>
              </a:rPr>
              <a:t>Depth</a:t>
            </a:r>
            <a:r>
              <a:rPr lang="en-US" sz="2400" b="0" dirty="0">
                <a:solidFill>
                  <a:srgbClr val="333399">
                    <a:lumMod val="75000"/>
                  </a:srgbClr>
                </a:solidFill>
              </a:rPr>
              <a:t> of the problem/need </a:t>
            </a:r>
          </a:p>
          <a:p>
            <a:pPr marL="342900" indent="-342900">
              <a:lnSpc>
                <a:spcPct val="150000"/>
              </a:lnSpc>
              <a:buFont typeface="Arial" panose="020B0604020202020204" pitchFamily="34" charset="0"/>
              <a:buChar char="•"/>
            </a:pPr>
            <a:r>
              <a:rPr lang="en-US" sz="2400" b="0" dirty="0">
                <a:solidFill>
                  <a:srgbClr val="333399">
                    <a:lumMod val="75000"/>
                  </a:srgbClr>
                </a:solidFill>
              </a:rPr>
              <a:t>1.4 </a:t>
            </a:r>
            <a:r>
              <a:rPr lang="en-US" sz="2400" dirty="0">
                <a:solidFill>
                  <a:srgbClr val="333399">
                    <a:lumMod val="75000"/>
                  </a:srgbClr>
                </a:solidFill>
              </a:rPr>
              <a:t>Urgency</a:t>
            </a:r>
            <a:r>
              <a:rPr lang="en-US" sz="2400" b="0" dirty="0">
                <a:solidFill>
                  <a:srgbClr val="333399">
                    <a:lumMod val="75000"/>
                  </a:srgbClr>
                </a:solidFill>
              </a:rPr>
              <a:t> of the request for </a:t>
            </a:r>
            <a:r>
              <a:rPr lang="en-US" sz="2400" b="0" dirty="0" smtClean="0">
                <a:solidFill>
                  <a:srgbClr val="333399">
                    <a:lumMod val="75000"/>
                  </a:srgbClr>
                </a:solidFill>
              </a:rPr>
              <a:t>support</a:t>
            </a:r>
            <a:endParaRPr lang="en-US" sz="2400" b="0" dirty="0">
              <a:solidFill>
                <a:srgbClr val="333399">
                  <a:lumMod val="75000"/>
                </a:srgbClr>
              </a:solidFill>
            </a:endParaRPr>
          </a:p>
          <a:p>
            <a:pPr marL="342900" indent="-342900">
              <a:lnSpc>
                <a:spcPct val="150000"/>
              </a:lnSpc>
              <a:buFont typeface="Arial" panose="020B0604020202020204" pitchFamily="34" charset="0"/>
              <a:buChar char="•"/>
            </a:pPr>
            <a:r>
              <a:rPr lang="fr-BE" sz="2400" b="0" dirty="0">
                <a:solidFill>
                  <a:srgbClr val="333399">
                    <a:lumMod val="75000"/>
                  </a:srgbClr>
                </a:solidFill>
              </a:rPr>
              <a:t>1.5 </a:t>
            </a:r>
            <a:r>
              <a:rPr lang="en-GB" sz="2400" dirty="0" smtClean="0">
                <a:solidFill>
                  <a:srgbClr val="333399">
                    <a:lumMod val="75000"/>
                  </a:srgbClr>
                </a:solidFill>
              </a:rPr>
              <a:t>Socio-economic indicators </a:t>
            </a:r>
            <a:endParaRPr lang="en-GB" dirty="0" smtClean="0"/>
          </a:p>
          <a:p>
            <a:pPr marL="285750" indent="-285750">
              <a:buFont typeface="Wingdings" panose="05000000000000000000" pitchFamily="2" charset="2"/>
              <a:buChar char="Ø"/>
            </a:pPr>
            <a:endParaRPr lang="en-US" sz="1200" b="0" dirty="0" smtClean="0">
              <a:solidFill>
                <a:srgbClr val="0F5494"/>
              </a:solidFill>
            </a:endParaRPr>
          </a:p>
        </p:txBody>
      </p:sp>
    </p:spTree>
    <p:extLst>
      <p:ext uri="{BB962C8B-B14F-4D97-AF65-F5344CB8AC3E}">
        <p14:creationId xmlns:p14="http://schemas.microsoft.com/office/powerpoint/2010/main" val="2253355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rgbClr val="FFFFFF"/>
                </a:solidFill>
              </a:rPr>
              <a:t>Filling out a request for support</a:t>
            </a:r>
            <a:endParaRPr lang="en-GB" sz="2800" kern="0" dirty="0">
              <a:solidFill>
                <a:srgbClr val="FFFFFF"/>
              </a:solidFill>
            </a:endParaRPr>
          </a:p>
        </p:txBody>
      </p:sp>
      <p:sp>
        <p:nvSpPr>
          <p:cNvPr id="2" name="Rectangle 1"/>
          <p:cNvSpPr/>
          <p:nvPr/>
        </p:nvSpPr>
        <p:spPr>
          <a:xfrm>
            <a:off x="1043608" y="2569493"/>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0" name="Rectangle 9"/>
          <p:cNvSpPr/>
          <p:nvPr/>
        </p:nvSpPr>
        <p:spPr>
          <a:xfrm>
            <a:off x="1043608" y="31455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1" name="Rectangle 10"/>
          <p:cNvSpPr/>
          <p:nvPr/>
        </p:nvSpPr>
        <p:spPr>
          <a:xfrm>
            <a:off x="1043608" y="3717032"/>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2" name="Rectangle 11"/>
          <p:cNvSpPr/>
          <p:nvPr/>
        </p:nvSpPr>
        <p:spPr>
          <a:xfrm>
            <a:off x="1043608" y="4293096"/>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3" name="Rectangle 12"/>
          <p:cNvSpPr/>
          <p:nvPr/>
        </p:nvSpPr>
        <p:spPr>
          <a:xfrm>
            <a:off x="1043608" y="49457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4" name="Rectangle 13"/>
          <p:cNvSpPr/>
          <p:nvPr/>
        </p:nvSpPr>
        <p:spPr>
          <a:xfrm>
            <a:off x="539552" y="2564904"/>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5" name="Rectangle 14"/>
          <p:cNvSpPr/>
          <p:nvPr/>
        </p:nvSpPr>
        <p:spPr>
          <a:xfrm>
            <a:off x="539552" y="31455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6" name="Rectangle 15"/>
          <p:cNvSpPr/>
          <p:nvPr/>
        </p:nvSpPr>
        <p:spPr>
          <a:xfrm>
            <a:off x="35496" y="3217565"/>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7" name="Rectangle 16"/>
          <p:cNvSpPr/>
          <p:nvPr/>
        </p:nvSpPr>
        <p:spPr>
          <a:xfrm>
            <a:off x="539552" y="3717032"/>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8" name="Rectangle 17"/>
          <p:cNvSpPr/>
          <p:nvPr/>
        </p:nvSpPr>
        <p:spPr>
          <a:xfrm>
            <a:off x="539552" y="4297685"/>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9" name="TextBox 18"/>
          <p:cNvSpPr txBox="1"/>
          <p:nvPr/>
        </p:nvSpPr>
        <p:spPr>
          <a:xfrm>
            <a:off x="251520" y="1124744"/>
            <a:ext cx="8640960" cy="5632311"/>
          </a:xfrm>
          <a:prstGeom prst="rect">
            <a:avLst/>
          </a:prstGeom>
          <a:noFill/>
        </p:spPr>
        <p:txBody>
          <a:bodyPr wrap="square" rtlCol="0">
            <a:spAutoFit/>
          </a:bodyPr>
          <a:lstStyle/>
          <a:p>
            <a:r>
              <a:rPr lang="en-US" sz="2400" dirty="0">
                <a:solidFill>
                  <a:srgbClr val="333399">
                    <a:lumMod val="75000"/>
                  </a:srgbClr>
                </a:solidFill>
              </a:rPr>
              <a:t>2. DESCRIPTION OF THE SUPPORT MEASURES REQUESTED AND ESTIMATED COST</a:t>
            </a:r>
            <a:endParaRPr lang="en-US" sz="2400" b="0" dirty="0" smtClean="0">
              <a:solidFill>
                <a:srgbClr val="333399">
                  <a:lumMod val="75000"/>
                </a:srgbClr>
              </a:solidFill>
            </a:endParaRPr>
          </a:p>
          <a:p>
            <a:pPr marL="342900" indent="-342900">
              <a:buFontTx/>
              <a:buChar char="-"/>
            </a:pPr>
            <a:endParaRPr lang="en-US" sz="2400" b="0" dirty="0" smtClean="0">
              <a:solidFill>
                <a:srgbClr val="333399">
                  <a:lumMod val="75000"/>
                </a:srgbClr>
              </a:solidFill>
            </a:endParaRPr>
          </a:p>
          <a:p>
            <a:pPr marL="342900" indent="-342900">
              <a:lnSpc>
                <a:spcPct val="150000"/>
              </a:lnSpc>
              <a:buFont typeface="Arial" panose="020B0604020202020204" pitchFamily="34" charset="0"/>
              <a:buChar char="•"/>
            </a:pPr>
            <a:r>
              <a:rPr lang="en-US" sz="2400" b="0" dirty="0">
                <a:solidFill>
                  <a:srgbClr val="333399">
                    <a:lumMod val="75000"/>
                  </a:srgbClr>
                </a:solidFill>
              </a:rPr>
              <a:t>2.1 </a:t>
            </a:r>
            <a:r>
              <a:rPr lang="en-US" sz="2400" dirty="0" smtClean="0">
                <a:solidFill>
                  <a:srgbClr val="333399">
                    <a:lumMod val="75000"/>
                  </a:srgbClr>
                </a:solidFill>
              </a:rPr>
              <a:t>Description</a:t>
            </a:r>
            <a:r>
              <a:rPr lang="en-US" sz="2400" b="0" dirty="0" smtClean="0">
                <a:solidFill>
                  <a:srgbClr val="333399">
                    <a:lumMod val="75000"/>
                  </a:srgbClr>
                </a:solidFill>
              </a:rPr>
              <a:t> </a:t>
            </a:r>
            <a:r>
              <a:rPr lang="en-US" sz="2400" b="0" dirty="0">
                <a:solidFill>
                  <a:srgbClr val="333399">
                    <a:lumMod val="75000"/>
                  </a:srgbClr>
                </a:solidFill>
              </a:rPr>
              <a:t>of the support measures requested </a:t>
            </a:r>
            <a:endParaRPr lang="en-US" sz="2400" b="0" dirty="0" smtClean="0">
              <a:solidFill>
                <a:srgbClr val="333399">
                  <a:lumMod val="75000"/>
                </a:srgbClr>
              </a:solidFill>
            </a:endParaRPr>
          </a:p>
          <a:p>
            <a:pPr marL="342900" indent="-342900">
              <a:lnSpc>
                <a:spcPct val="150000"/>
              </a:lnSpc>
              <a:buFont typeface="Arial" panose="020B0604020202020204" pitchFamily="34" charset="0"/>
              <a:buChar char="•"/>
            </a:pPr>
            <a:r>
              <a:rPr lang="en-US" sz="2400" b="0" dirty="0">
                <a:solidFill>
                  <a:srgbClr val="333399">
                    <a:lumMod val="75000"/>
                  </a:srgbClr>
                </a:solidFill>
              </a:rPr>
              <a:t>2.2 Indicative </a:t>
            </a:r>
            <a:r>
              <a:rPr lang="en-US" sz="2400" dirty="0">
                <a:solidFill>
                  <a:srgbClr val="333399">
                    <a:lumMod val="75000"/>
                  </a:srgbClr>
                </a:solidFill>
              </a:rPr>
              <a:t>duration</a:t>
            </a:r>
            <a:r>
              <a:rPr lang="en-US" sz="2400" b="0" dirty="0">
                <a:solidFill>
                  <a:srgbClr val="333399">
                    <a:lumMod val="75000"/>
                  </a:srgbClr>
                </a:solidFill>
              </a:rPr>
              <a:t> </a:t>
            </a:r>
            <a:r>
              <a:rPr lang="en-US" sz="2400" b="0" dirty="0" smtClean="0">
                <a:solidFill>
                  <a:srgbClr val="333399">
                    <a:lumMod val="75000"/>
                  </a:srgbClr>
                </a:solidFill>
              </a:rPr>
              <a:t>and </a:t>
            </a:r>
            <a:r>
              <a:rPr lang="en-US" sz="2400" dirty="0">
                <a:solidFill>
                  <a:srgbClr val="333399">
                    <a:lumMod val="75000"/>
                  </a:srgbClr>
                </a:solidFill>
              </a:rPr>
              <a:t>estimated </a:t>
            </a:r>
            <a:r>
              <a:rPr lang="en-US" sz="2400" dirty="0" smtClean="0">
                <a:solidFill>
                  <a:srgbClr val="333399">
                    <a:lumMod val="75000"/>
                  </a:srgbClr>
                </a:solidFill>
              </a:rPr>
              <a:t>cost</a:t>
            </a:r>
          </a:p>
          <a:p>
            <a:pPr marL="342900" indent="-342900">
              <a:lnSpc>
                <a:spcPct val="150000"/>
              </a:lnSpc>
              <a:buFont typeface="Arial" panose="020B0604020202020204" pitchFamily="34" charset="0"/>
              <a:buChar char="•"/>
            </a:pPr>
            <a:r>
              <a:rPr lang="en-US" sz="2400" b="0" dirty="0">
                <a:solidFill>
                  <a:srgbClr val="333399">
                    <a:lumMod val="75000"/>
                  </a:srgbClr>
                </a:solidFill>
              </a:rPr>
              <a:t>2.3 </a:t>
            </a:r>
            <a:r>
              <a:rPr lang="en-US" sz="2400" dirty="0">
                <a:solidFill>
                  <a:srgbClr val="333399">
                    <a:lumMod val="75000"/>
                  </a:srgbClr>
                </a:solidFill>
              </a:rPr>
              <a:t>Expected results </a:t>
            </a:r>
            <a:r>
              <a:rPr lang="en-US" sz="2400" b="0" dirty="0">
                <a:solidFill>
                  <a:srgbClr val="333399">
                    <a:lumMod val="75000"/>
                  </a:srgbClr>
                </a:solidFill>
              </a:rPr>
              <a:t>/use of the results </a:t>
            </a:r>
            <a:endParaRPr lang="en-US" sz="2400" b="0" dirty="0" smtClean="0">
              <a:solidFill>
                <a:srgbClr val="333399">
                  <a:lumMod val="75000"/>
                </a:srgbClr>
              </a:solidFill>
            </a:endParaRPr>
          </a:p>
          <a:p>
            <a:pPr marL="342900" indent="-342900">
              <a:lnSpc>
                <a:spcPct val="150000"/>
              </a:lnSpc>
              <a:buFont typeface="Arial" panose="020B0604020202020204" pitchFamily="34" charset="0"/>
              <a:buChar char="•"/>
            </a:pPr>
            <a:r>
              <a:rPr lang="en-US" sz="2400" b="0" dirty="0" smtClean="0">
                <a:solidFill>
                  <a:srgbClr val="333399">
                    <a:lumMod val="75000"/>
                  </a:srgbClr>
                </a:solidFill>
              </a:rPr>
              <a:t>2.4 </a:t>
            </a:r>
            <a:r>
              <a:rPr lang="en-US" sz="2400" dirty="0">
                <a:solidFill>
                  <a:srgbClr val="333399">
                    <a:lumMod val="75000"/>
                  </a:srgbClr>
                </a:solidFill>
              </a:rPr>
              <a:t>Administrative capacity </a:t>
            </a:r>
            <a:r>
              <a:rPr lang="en-US" sz="2400" b="0" dirty="0">
                <a:solidFill>
                  <a:srgbClr val="333399">
                    <a:lumMod val="75000"/>
                  </a:srgbClr>
                </a:solidFill>
              </a:rPr>
              <a:t>of the Member </a:t>
            </a:r>
            <a:r>
              <a:rPr lang="en-US" sz="2400" b="0" dirty="0" smtClean="0">
                <a:solidFill>
                  <a:srgbClr val="333399">
                    <a:lumMod val="75000"/>
                  </a:srgbClr>
                </a:solidFill>
              </a:rPr>
              <a:t>State</a:t>
            </a:r>
          </a:p>
          <a:p>
            <a:pPr marL="342900" indent="-342900">
              <a:lnSpc>
                <a:spcPct val="150000"/>
              </a:lnSpc>
              <a:buFont typeface="Arial" panose="020B0604020202020204" pitchFamily="34" charset="0"/>
              <a:buChar char="•"/>
            </a:pPr>
            <a:r>
              <a:rPr lang="en-US" sz="2400" b="0" dirty="0">
                <a:solidFill>
                  <a:srgbClr val="333399">
                    <a:lumMod val="75000"/>
                  </a:srgbClr>
                </a:solidFill>
              </a:rPr>
              <a:t>2.5 Envisaged </a:t>
            </a:r>
            <a:r>
              <a:rPr lang="en-US" sz="2400" dirty="0">
                <a:solidFill>
                  <a:srgbClr val="333399">
                    <a:lumMod val="75000"/>
                  </a:srgbClr>
                </a:solidFill>
              </a:rPr>
              <a:t>provider(s</a:t>
            </a:r>
            <a:r>
              <a:rPr lang="en-US" sz="2400" b="0" dirty="0">
                <a:solidFill>
                  <a:srgbClr val="333399">
                    <a:lumMod val="75000"/>
                  </a:srgbClr>
                </a:solidFill>
              </a:rPr>
              <a:t>) (if applicable</a:t>
            </a:r>
            <a:r>
              <a:rPr lang="en-US" sz="2400" b="0" dirty="0" smtClean="0">
                <a:solidFill>
                  <a:srgbClr val="333399">
                    <a:lumMod val="75000"/>
                  </a:srgbClr>
                </a:solidFill>
              </a:rPr>
              <a:t>)</a:t>
            </a:r>
          </a:p>
          <a:p>
            <a:pPr marL="342900" indent="-342900">
              <a:buFontTx/>
              <a:buChar char="-"/>
            </a:pPr>
            <a:endParaRPr lang="en-US" sz="2400" b="0" dirty="0">
              <a:solidFill>
                <a:srgbClr val="333399">
                  <a:lumMod val="75000"/>
                </a:srgbClr>
              </a:solidFill>
            </a:endParaRPr>
          </a:p>
          <a:p>
            <a:r>
              <a:rPr lang="en-US" sz="2400" dirty="0">
                <a:solidFill>
                  <a:srgbClr val="333399">
                    <a:lumMod val="75000"/>
                  </a:srgbClr>
                </a:solidFill>
              </a:rPr>
              <a:t>3. CIRCUMSTANCES OF THE </a:t>
            </a:r>
            <a:r>
              <a:rPr lang="en-US" sz="2400" dirty="0" smtClean="0">
                <a:solidFill>
                  <a:srgbClr val="333399">
                    <a:lumMod val="75000"/>
                  </a:srgbClr>
                </a:solidFill>
              </a:rPr>
              <a:t>REQUEST</a:t>
            </a:r>
          </a:p>
          <a:p>
            <a:endParaRPr lang="en-US" sz="2400" dirty="0">
              <a:solidFill>
                <a:srgbClr val="333399">
                  <a:lumMod val="75000"/>
                </a:srgbClr>
              </a:solidFill>
            </a:endParaRPr>
          </a:p>
          <a:p>
            <a:r>
              <a:rPr lang="en-US" sz="2400" dirty="0">
                <a:solidFill>
                  <a:srgbClr val="333399">
                    <a:lumMod val="75000"/>
                  </a:srgbClr>
                </a:solidFill>
              </a:rPr>
              <a:t>4. </a:t>
            </a:r>
            <a:r>
              <a:rPr lang="en-US" sz="2400" dirty="0" smtClean="0">
                <a:solidFill>
                  <a:srgbClr val="333399">
                    <a:lumMod val="75000"/>
                  </a:srgbClr>
                </a:solidFill>
              </a:rPr>
              <a:t>EA </a:t>
            </a:r>
            <a:r>
              <a:rPr lang="en-US" sz="2400" dirty="0">
                <a:solidFill>
                  <a:srgbClr val="333399">
                    <a:lumMod val="75000"/>
                  </a:srgbClr>
                </a:solidFill>
              </a:rPr>
              <a:t>MEMBERSHIP </a:t>
            </a:r>
            <a:r>
              <a:rPr lang="en-US" sz="2400" dirty="0" smtClean="0">
                <a:solidFill>
                  <a:srgbClr val="333399">
                    <a:lumMod val="75000"/>
                  </a:srgbClr>
                </a:solidFill>
              </a:rPr>
              <a:t>SUPPORT</a:t>
            </a:r>
            <a:endParaRPr lang="en-US" sz="2400" dirty="0">
              <a:solidFill>
                <a:srgbClr val="333399">
                  <a:lumMod val="75000"/>
                </a:srgbClr>
              </a:solidFill>
            </a:endParaRPr>
          </a:p>
          <a:p>
            <a:pPr marL="285750" indent="-285750">
              <a:buFont typeface="Wingdings" panose="05000000000000000000" pitchFamily="2" charset="2"/>
              <a:buChar char="Ø"/>
            </a:pPr>
            <a:endParaRPr lang="en-US" sz="1200" b="0" dirty="0" smtClean="0">
              <a:solidFill>
                <a:srgbClr val="0F5494"/>
              </a:solidFill>
            </a:endParaRPr>
          </a:p>
        </p:txBody>
      </p:sp>
    </p:spTree>
    <p:extLst>
      <p:ext uri="{BB962C8B-B14F-4D97-AF65-F5344CB8AC3E}">
        <p14:creationId xmlns:p14="http://schemas.microsoft.com/office/powerpoint/2010/main" val="710687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rgbClr val="FFFFFF"/>
                </a:solidFill>
              </a:rPr>
              <a:t>Filling out a request for support</a:t>
            </a:r>
            <a:endParaRPr lang="en-GB" sz="2800" kern="0" dirty="0">
              <a:solidFill>
                <a:srgbClr val="FFFFFF"/>
              </a:solidFill>
            </a:endParaRPr>
          </a:p>
        </p:txBody>
      </p:sp>
      <p:sp>
        <p:nvSpPr>
          <p:cNvPr id="2" name="Rectangle 1"/>
          <p:cNvSpPr/>
          <p:nvPr/>
        </p:nvSpPr>
        <p:spPr>
          <a:xfrm>
            <a:off x="1043608" y="2569493"/>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0" name="Rectangle 9"/>
          <p:cNvSpPr/>
          <p:nvPr/>
        </p:nvSpPr>
        <p:spPr>
          <a:xfrm>
            <a:off x="1043608" y="31455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1" name="Rectangle 10"/>
          <p:cNvSpPr/>
          <p:nvPr/>
        </p:nvSpPr>
        <p:spPr>
          <a:xfrm>
            <a:off x="1043608" y="3717032"/>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2" name="Rectangle 11"/>
          <p:cNvSpPr/>
          <p:nvPr/>
        </p:nvSpPr>
        <p:spPr>
          <a:xfrm>
            <a:off x="1043608" y="4293096"/>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3" name="Rectangle 12"/>
          <p:cNvSpPr/>
          <p:nvPr/>
        </p:nvSpPr>
        <p:spPr>
          <a:xfrm>
            <a:off x="1043608" y="49457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4" name="Rectangle 13"/>
          <p:cNvSpPr/>
          <p:nvPr/>
        </p:nvSpPr>
        <p:spPr>
          <a:xfrm>
            <a:off x="539552" y="2564904"/>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5" name="Rectangle 14"/>
          <p:cNvSpPr/>
          <p:nvPr/>
        </p:nvSpPr>
        <p:spPr>
          <a:xfrm>
            <a:off x="539552" y="3145557"/>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6" name="Rectangle 15"/>
          <p:cNvSpPr/>
          <p:nvPr/>
        </p:nvSpPr>
        <p:spPr>
          <a:xfrm>
            <a:off x="35496" y="3217565"/>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7" name="Rectangle 16"/>
          <p:cNvSpPr/>
          <p:nvPr/>
        </p:nvSpPr>
        <p:spPr>
          <a:xfrm>
            <a:off x="539552" y="3717032"/>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8" name="Rectangle 17"/>
          <p:cNvSpPr/>
          <p:nvPr/>
        </p:nvSpPr>
        <p:spPr>
          <a:xfrm>
            <a:off x="539552" y="4297685"/>
            <a:ext cx="288032" cy="3554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p>
        </p:txBody>
      </p:sp>
      <p:sp>
        <p:nvSpPr>
          <p:cNvPr id="19" name="TextBox 18"/>
          <p:cNvSpPr txBox="1"/>
          <p:nvPr/>
        </p:nvSpPr>
        <p:spPr>
          <a:xfrm>
            <a:off x="215605" y="1124744"/>
            <a:ext cx="8640960" cy="3231654"/>
          </a:xfrm>
          <a:prstGeom prst="rect">
            <a:avLst/>
          </a:prstGeom>
          <a:noFill/>
        </p:spPr>
        <p:txBody>
          <a:bodyPr wrap="square" rtlCol="0">
            <a:spAutoFit/>
          </a:bodyPr>
          <a:lstStyle/>
          <a:p>
            <a:pPr marL="285750" indent="-285750">
              <a:buFont typeface="Wingdings" panose="05000000000000000000" pitchFamily="2" charset="2"/>
              <a:buChar char="Ø"/>
            </a:pPr>
            <a:endParaRPr lang="en-US" sz="1200" b="0" dirty="0" smtClean="0">
              <a:solidFill>
                <a:srgbClr val="0F5494"/>
              </a:solidFill>
            </a:endParaRPr>
          </a:p>
          <a:p>
            <a:pPr marL="285750" indent="-285750">
              <a:buFont typeface="Wingdings" panose="05000000000000000000" pitchFamily="2" charset="2"/>
              <a:buChar char="Ø"/>
            </a:pPr>
            <a:endParaRPr lang="en-US" sz="1200" b="0" dirty="0">
              <a:solidFill>
                <a:srgbClr val="0F5494"/>
              </a:solidFill>
            </a:endParaRPr>
          </a:p>
          <a:p>
            <a:pPr marL="285750" indent="-285750">
              <a:buFont typeface="Wingdings" panose="05000000000000000000" pitchFamily="2" charset="2"/>
              <a:buChar char="Ø"/>
            </a:pPr>
            <a:endParaRPr lang="en-US" sz="1200" b="0" dirty="0" smtClean="0">
              <a:solidFill>
                <a:srgbClr val="0F5494"/>
              </a:solidFill>
            </a:endParaRPr>
          </a:p>
          <a:p>
            <a:pPr marL="285750" indent="-285750">
              <a:buFont typeface="Wingdings" panose="05000000000000000000" pitchFamily="2" charset="2"/>
              <a:buChar char="Ø"/>
            </a:pPr>
            <a:endParaRPr lang="en-US" sz="1200" b="0" dirty="0">
              <a:solidFill>
                <a:srgbClr val="0F5494"/>
              </a:solidFill>
            </a:endParaRPr>
          </a:p>
          <a:p>
            <a:pPr marL="285750" indent="-285750">
              <a:buFont typeface="Wingdings" panose="05000000000000000000" pitchFamily="2" charset="2"/>
              <a:buChar char="Ø"/>
            </a:pPr>
            <a:endParaRPr lang="en-US" sz="1200" b="0" dirty="0" smtClean="0">
              <a:solidFill>
                <a:srgbClr val="0F5494"/>
              </a:solidFill>
            </a:endParaRPr>
          </a:p>
          <a:p>
            <a:r>
              <a:rPr lang="en-US" sz="2400" dirty="0">
                <a:solidFill>
                  <a:srgbClr val="333399">
                    <a:lumMod val="75000"/>
                  </a:srgbClr>
                </a:solidFill>
              </a:rPr>
              <a:t>Model Application </a:t>
            </a:r>
            <a:r>
              <a:rPr lang="en-US" sz="2400" dirty="0" smtClean="0">
                <a:solidFill>
                  <a:srgbClr val="333399">
                    <a:lumMod val="75000"/>
                  </a:srgbClr>
                </a:solidFill>
              </a:rPr>
              <a:t>Form: </a:t>
            </a:r>
            <a:r>
              <a:rPr lang="en-US" sz="2400" dirty="0" smtClean="0">
                <a:solidFill>
                  <a:srgbClr val="333399">
                    <a:lumMod val="75000"/>
                  </a:srgbClr>
                </a:solidFill>
                <a:hlinkClick r:id="rId2" action="ppaction://hlinkfile"/>
              </a:rPr>
              <a:t>Template SRSP 2019.docx</a:t>
            </a:r>
            <a:r>
              <a:rPr lang="en-US" sz="2400" dirty="0" smtClean="0">
                <a:solidFill>
                  <a:srgbClr val="333399">
                    <a:lumMod val="75000"/>
                  </a:srgbClr>
                </a:solidFill>
              </a:rPr>
              <a:t> </a:t>
            </a:r>
            <a:endParaRPr lang="en-US" sz="2400" dirty="0">
              <a:solidFill>
                <a:srgbClr val="333399">
                  <a:lumMod val="75000"/>
                </a:srgbClr>
              </a:solidFill>
            </a:endParaRPr>
          </a:p>
          <a:p>
            <a:endParaRPr lang="en-US" sz="2400" dirty="0">
              <a:solidFill>
                <a:srgbClr val="333399">
                  <a:lumMod val="75000"/>
                </a:srgbClr>
              </a:solidFill>
            </a:endParaRPr>
          </a:p>
          <a:p>
            <a:endParaRPr lang="en-US" sz="2400" dirty="0">
              <a:solidFill>
                <a:srgbClr val="333399">
                  <a:lumMod val="75000"/>
                </a:srgbClr>
              </a:solidFill>
            </a:endParaRPr>
          </a:p>
          <a:p>
            <a:r>
              <a:rPr lang="en-US" sz="2400" dirty="0" smtClean="0">
                <a:solidFill>
                  <a:srgbClr val="333399">
                    <a:lumMod val="75000"/>
                  </a:srgbClr>
                </a:solidFill>
              </a:rPr>
              <a:t>Guidance </a:t>
            </a:r>
            <a:r>
              <a:rPr lang="en-US" sz="2400" dirty="0">
                <a:solidFill>
                  <a:srgbClr val="333399">
                    <a:lumMod val="75000"/>
                  </a:srgbClr>
                </a:solidFill>
              </a:rPr>
              <a:t>and </a:t>
            </a:r>
            <a:r>
              <a:rPr lang="en-US" sz="2400" dirty="0" smtClean="0">
                <a:solidFill>
                  <a:srgbClr val="333399">
                    <a:lumMod val="75000"/>
                  </a:srgbClr>
                </a:solidFill>
              </a:rPr>
              <a:t>example: </a:t>
            </a:r>
            <a:r>
              <a:rPr lang="en-US" sz="2400" dirty="0" err="1" smtClean="0">
                <a:solidFill>
                  <a:srgbClr val="333399">
                    <a:lumMod val="75000"/>
                  </a:srgbClr>
                </a:solidFill>
                <a:hlinkClick r:id="rId3" action="ppaction://hlinkfile"/>
              </a:rPr>
              <a:t>SRSP_instructions</a:t>
            </a:r>
            <a:r>
              <a:rPr lang="en-US" sz="2400" dirty="0" smtClean="0">
                <a:solidFill>
                  <a:srgbClr val="333399">
                    <a:lumMod val="75000"/>
                  </a:srgbClr>
                </a:solidFill>
                <a:hlinkClick r:id="rId3" action="ppaction://hlinkfile"/>
              </a:rPr>
              <a:t> 2019_Ares.pdf</a:t>
            </a:r>
            <a:endParaRPr lang="en-US" sz="2400" dirty="0">
              <a:solidFill>
                <a:srgbClr val="333399">
                  <a:lumMod val="75000"/>
                </a:srgbClr>
              </a:solidFill>
            </a:endParaRPr>
          </a:p>
        </p:txBody>
      </p:sp>
    </p:spTree>
    <p:extLst>
      <p:ext uri="{BB962C8B-B14F-4D97-AF65-F5344CB8AC3E}">
        <p14:creationId xmlns:p14="http://schemas.microsoft.com/office/powerpoint/2010/main" val="790101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5496" y="116632"/>
            <a:ext cx="910850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How do we analyse requests?</a:t>
            </a:r>
            <a:endParaRPr lang="en-GB" sz="2800" kern="0" dirty="0">
              <a:solidFill>
                <a:schemeClr val="bg1"/>
              </a:solidFill>
            </a:endParaRPr>
          </a:p>
        </p:txBody>
      </p:sp>
      <p:sp>
        <p:nvSpPr>
          <p:cNvPr id="8" name="Slide Number Placeholder 5"/>
          <p:cNvSpPr txBox="1">
            <a:spLocks/>
          </p:cNvSpPr>
          <p:nvPr/>
        </p:nvSpPr>
        <p:spPr>
          <a:xfrm>
            <a:off x="467544" y="6297439"/>
            <a:ext cx="2133600" cy="476250"/>
          </a:xfrm>
          <a:prstGeom prst="rect">
            <a:avLst/>
          </a:prstGeo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altLang="en-US" dirty="0" smtClean="0">
              <a:solidFill>
                <a:srgbClr val="000000"/>
              </a:solidFill>
            </a:endParaRPr>
          </a:p>
          <a:p>
            <a:endParaRPr lang="en-GB" altLang="en-US" b="0" dirty="0">
              <a:solidFill>
                <a:srgbClr val="000000"/>
              </a:solidFill>
            </a:endParaRPr>
          </a:p>
        </p:txBody>
      </p:sp>
      <p:sp>
        <p:nvSpPr>
          <p:cNvPr id="6" name="Content Placeholder 2"/>
          <p:cNvSpPr>
            <a:spLocks noGrp="1"/>
          </p:cNvSpPr>
          <p:nvPr>
            <p:ph idx="1"/>
          </p:nvPr>
        </p:nvSpPr>
        <p:spPr>
          <a:xfrm>
            <a:off x="179512" y="1052736"/>
            <a:ext cx="8964488" cy="5040560"/>
          </a:xfrm>
        </p:spPr>
        <p:txBody>
          <a:bodyPr/>
          <a:lstStyle/>
          <a:p>
            <a:pPr marL="355600" lvl="1" indent="-355600">
              <a:spcBef>
                <a:spcPts val="600"/>
              </a:spcBef>
              <a:spcAft>
                <a:spcPts val="1200"/>
              </a:spcAft>
              <a:buClr>
                <a:schemeClr val="accent2">
                  <a:lumMod val="75000"/>
                </a:schemeClr>
              </a:buClr>
              <a:buSzPct val="110000"/>
              <a:buFont typeface="Arial" panose="020B0604020202020204" pitchFamily="34" charset="0"/>
              <a:buChar char="•"/>
            </a:pPr>
            <a:r>
              <a:rPr lang="en-GB" sz="2400" i="0" dirty="0" smtClean="0">
                <a:solidFill>
                  <a:schemeClr val="accent2">
                    <a:lumMod val="75000"/>
                  </a:schemeClr>
                </a:solidFill>
              </a:rPr>
              <a:t>Assessment criteria (from the SRSP Regulation)</a:t>
            </a:r>
            <a:br>
              <a:rPr lang="en-GB" sz="2400" i="0" dirty="0" smtClean="0">
                <a:solidFill>
                  <a:schemeClr val="accent2">
                    <a:lumMod val="75000"/>
                  </a:schemeClr>
                </a:solidFill>
              </a:rPr>
            </a:br>
            <a:r>
              <a:rPr lang="en-GB" sz="2400" b="0" i="0" dirty="0" smtClean="0">
                <a:solidFill>
                  <a:schemeClr val="accent2">
                    <a:lumMod val="75000"/>
                  </a:schemeClr>
                </a:solidFill>
              </a:rPr>
              <a:t>(urgency, breadth &amp; depth, reform needs, administrative capacity)</a:t>
            </a:r>
          </a:p>
          <a:p>
            <a:pPr marL="355600" lvl="1" indent="-355600">
              <a:spcBef>
                <a:spcPts val="600"/>
              </a:spcBef>
              <a:spcAft>
                <a:spcPts val="1200"/>
              </a:spcAft>
              <a:buClr>
                <a:schemeClr val="accent2">
                  <a:lumMod val="75000"/>
                </a:schemeClr>
              </a:buClr>
              <a:buSzPct val="110000"/>
              <a:buFont typeface="Arial" panose="020B0604020202020204" pitchFamily="34" charset="0"/>
              <a:buChar char="•"/>
            </a:pPr>
            <a:r>
              <a:rPr lang="en-GB" sz="2400" dirty="0" smtClean="0">
                <a:solidFill>
                  <a:schemeClr val="accent2">
                    <a:lumMod val="75000"/>
                  </a:schemeClr>
                </a:solidFill>
              </a:rPr>
              <a:t>Criteria related to sound financial management </a:t>
            </a:r>
            <a:br>
              <a:rPr lang="en-GB" sz="2400" dirty="0" smtClean="0">
                <a:solidFill>
                  <a:schemeClr val="accent2">
                    <a:lumMod val="75000"/>
                  </a:schemeClr>
                </a:solidFill>
              </a:rPr>
            </a:br>
            <a:r>
              <a:rPr lang="en-GB" sz="2400" b="0" dirty="0" smtClean="0">
                <a:solidFill>
                  <a:schemeClr val="accent2">
                    <a:lumMod val="75000"/>
                  </a:schemeClr>
                </a:solidFill>
              </a:rPr>
              <a:t>(maturity, focus and expected results) </a:t>
            </a:r>
            <a:endParaRPr lang="en-GB" sz="2400" b="0" i="0" dirty="0" smtClean="0">
              <a:solidFill>
                <a:schemeClr val="accent2">
                  <a:lumMod val="75000"/>
                </a:schemeClr>
              </a:solidFill>
            </a:endParaRPr>
          </a:p>
          <a:p>
            <a:pPr marL="355600" lvl="1" indent="-355600">
              <a:spcBef>
                <a:spcPts val="600"/>
              </a:spcBef>
              <a:spcAft>
                <a:spcPts val="1200"/>
              </a:spcAft>
              <a:buClr>
                <a:schemeClr val="accent2">
                  <a:lumMod val="75000"/>
                </a:schemeClr>
              </a:buClr>
              <a:buSzPct val="110000"/>
              <a:buFont typeface="Arial" panose="020B0604020202020204" pitchFamily="34" charset="0"/>
              <a:buChar char="•"/>
            </a:pPr>
            <a:r>
              <a:rPr lang="en-GB" sz="2400" i="0" dirty="0" smtClean="0">
                <a:solidFill>
                  <a:schemeClr val="accent2">
                    <a:lumMod val="75000"/>
                  </a:schemeClr>
                </a:solidFill>
              </a:rPr>
              <a:t>Prioritisation by the Member States</a:t>
            </a:r>
          </a:p>
          <a:p>
            <a:pPr marL="355600" lvl="1" indent="-355600">
              <a:spcBef>
                <a:spcPts val="600"/>
              </a:spcBef>
              <a:spcAft>
                <a:spcPts val="1200"/>
              </a:spcAft>
              <a:buClr>
                <a:schemeClr val="accent2">
                  <a:lumMod val="75000"/>
                </a:schemeClr>
              </a:buClr>
              <a:buSzPct val="110000"/>
              <a:buFont typeface="Arial" panose="020B0604020202020204" pitchFamily="34" charset="0"/>
              <a:buChar char="•"/>
            </a:pPr>
            <a:r>
              <a:rPr lang="en-GB" sz="2400" i="0" dirty="0" smtClean="0">
                <a:solidFill>
                  <a:schemeClr val="accent2">
                    <a:lumMod val="75000"/>
                  </a:schemeClr>
                </a:solidFill>
              </a:rPr>
              <a:t>Added value and impact </a:t>
            </a:r>
            <a:r>
              <a:rPr lang="en-GB" sz="2400" b="0" i="0" dirty="0" smtClean="0">
                <a:solidFill>
                  <a:schemeClr val="accent2">
                    <a:lumMod val="75000"/>
                  </a:schemeClr>
                </a:solidFill>
              </a:rPr>
              <a:t>on the ground</a:t>
            </a:r>
          </a:p>
          <a:p>
            <a:pPr marL="355600" lvl="1" indent="-355600">
              <a:spcBef>
                <a:spcPts val="600"/>
              </a:spcBef>
              <a:spcAft>
                <a:spcPts val="1200"/>
              </a:spcAft>
              <a:buClr>
                <a:schemeClr val="accent2">
                  <a:lumMod val="75000"/>
                </a:schemeClr>
              </a:buClr>
              <a:buSzPct val="110000"/>
              <a:buFont typeface="Arial" panose="020B0604020202020204" pitchFamily="34" charset="0"/>
              <a:buChar char="•"/>
            </a:pPr>
            <a:r>
              <a:rPr lang="en-GB" sz="2400" b="0" dirty="0" smtClean="0">
                <a:solidFill>
                  <a:schemeClr val="accent2">
                    <a:lumMod val="75000"/>
                  </a:schemeClr>
                </a:solidFill>
              </a:rPr>
              <a:t>Check for no </a:t>
            </a:r>
            <a:r>
              <a:rPr lang="en-GB" sz="2400" dirty="0" smtClean="0">
                <a:solidFill>
                  <a:schemeClr val="accent2">
                    <a:lumMod val="75000"/>
                  </a:schemeClr>
                </a:solidFill>
              </a:rPr>
              <a:t>overlap</a:t>
            </a:r>
            <a:r>
              <a:rPr lang="en-GB" sz="2400" b="0" dirty="0" smtClean="0">
                <a:solidFill>
                  <a:schemeClr val="accent2">
                    <a:lumMod val="75000"/>
                  </a:schemeClr>
                </a:solidFill>
              </a:rPr>
              <a:t> (the action proposed cannot be financed by other EU funding programmes)</a:t>
            </a:r>
            <a:endParaRPr lang="en-GB" sz="2400" b="0" dirty="0">
              <a:solidFill>
                <a:schemeClr val="accent2">
                  <a:lumMod val="75000"/>
                </a:schemeClr>
              </a:solidFill>
            </a:endParaRPr>
          </a:p>
        </p:txBody>
      </p:sp>
    </p:spTree>
    <p:extLst>
      <p:ext uri="{BB962C8B-B14F-4D97-AF65-F5344CB8AC3E}">
        <p14:creationId xmlns:p14="http://schemas.microsoft.com/office/powerpoint/2010/main" val="184188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6672" y="2783830"/>
            <a:ext cx="8352928" cy="1077218"/>
          </a:xfrm>
          <a:prstGeom prst="rect">
            <a:avLst/>
          </a:prstGeom>
          <a:noFill/>
        </p:spPr>
        <p:txBody>
          <a:bodyPr wrap="square" rtlCol="0">
            <a:spAutoFit/>
          </a:bodyPr>
          <a:lstStyle/>
          <a:p>
            <a:pPr algn="ctr"/>
            <a:r>
              <a:rPr lang="en-US" sz="3200" dirty="0" smtClean="0">
                <a:solidFill>
                  <a:schemeClr val="accent2">
                    <a:lumMod val="75000"/>
                  </a:schemeClr>
                </a:solidFill>
              </a:rPr>
              <a:t>QUESTIONS?</a:t>
            </a:r>
            <a:endParaRPr lang="en-US" sz="3200" dirty="0">
              <a:solidFill>
                <a:schemeClr val="accent2">
                  <a:lumMod val="75000"/>
                </a:schemeClr>
              </a:solidFill>
            </a:endParaRPr>
          </a:p>
          <a:p>
            <a:pPr algn="ctr"/>
            <a:r>
              <a:rPr lang="en-US" sz="3200" dirty="0">
                <a:solidFill>
                  <a:schemeClr val="accent2">
                    <a:lumMod val="75000"/>
                  </a:schemeClr>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6021288"/>
            <a:ext cx="2229437" cy="71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367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6672" y="2783830"/>
            <a:ext cx="8352928" cy="2062103"/>
          </a:xfrm>
          <a:prstGeom prst="rect">
            <a:avLst/>
          </a:prstGeom>
          <a:noFill/>
        </p:spPr>
        <p:txBody>
          <a:bodyPr wrap="square" rtlCol="0">
            <a:spAutoFit/>
          </a:bodyPr>
          <a:lstStyle/>
          <a:p>
            <a:pPr algn="ctr"/>
            <a:r>
              <a:rPr lang="en-GB" sz="3200" dirty="0" smtClean="0">
                <a:solidFill>
                  <a:schemeClr val="accent2">
                    <a:lumMod val="75000"/>
                  </a:schemeClr>
                </a:solidFill>
              </a:rPr>
              <a:t>PART I</a:t>
            </a:r>
          </a:p>
          <a:p>
            <a:pPr algn="ctr"/>
            <a:endParaRPr lang="en-GB" sz="3200" dirty="0" smtClean="0">
              <a:solidFill>
                <a:schemeClr val="accent2">
                  <a:lumMod val="75000"/>
                </a:schemeClr>
              </a:solidFill>
            </a:endParaRPr>
          </a:p>
          <a:p>
            <a:pPr algn="ctr"/>
            <a:r>
              <a:rPr lang="en-GB" sz="3200" dirty="0" smtClean="0">
                <a:solidFill>
                  <a:schemeClr val="accent2">
                    <a:lumMod val="75000"/>
                  </a:schemeClr>
                </a:solidFill>
              </a:rPr>
              <a:t>SRSP: general outline</a:t>
            </a:r>
          </a:p>
          <a:p>
            <a:pPr algn="ctr"/>
            <a:r>
              <a:rPr lang="en-US" sz="3200" dirty="0" smtClean="0">
                <a:solidFill>
                  <a:schemeClr val="accent2">
                    <a:lumMod val="75000"/>
                  </a:schemeClr>
                </a:solidFill>
              </a:rPr>
              <a:t> </a:t>
            </a:r>
            <a:endParaRPr lang="en-US" sz="3200" dirty="0">
              <a:solidFill>
                <a:schemeClr val="accent2">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6021288"/>
            <a:ext cx="2229437" cy="71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196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6672" y="2783830"/>
            <a:ext cx="8352928" cy="2062103"/>
          </a:xfrm>
          <a:prstGeom prst="rect">
            <a:avLst/>
          </a:prstGeom>
          <a:noFill/>
        </p:spPr>
        <p:txBody>
          <a:bodyPr wrap="square" rtlCol="0">
            <a:spAutoFit/>
          </a:bodyPr>
          <a:lstStyle/>
          <a:p>
            <a:pPr algn="ctr"/>
            <a:r>
              <a:rPr lang="en-US" sz="3200" dirty="0">
                <a:solidFill>
                  <a:schemeClr val="accent2">
                    <a:lumMod val="75000"/>
                  </a:schemeClr>
                </a:solidFill>
              </a:rPr>
              <a:t>PART </a:t>
            </a:r>
            <a:r>
              <a:rPr lang="en-US" sz="3200" dirty="0" smtClean="0">
                <a:solidFill>
                  <a:schemeClr val="accent2">
                    <a:lumMod val="75000"/>
                  </a:schemeClr>
                </a:solidFill>
              </a:rPr>
              <a:t>III</a:t>
            </a:r>
            <a:endParaRPr lang="en-US" sz="3200" dirty="0">
              <a:solidFill>
                <a:schemeClr val="accent2">
                  <a:lumMod val="75000"/>
                </a:schemeClr>
              </a:solidFill>
            </a:endParaRPr>
          </a:p>
          <a:p>
            <a:pPr algn="ctr"/>
            <a:endParaRPr lang="en-US" sz="3200" dirty="0" smtClean="0">
              <a:solidFill>
                <a:schemeClr val="accent2">
                  <a:lumMod val="75000"/>
                </a:schemeClr>
              </a:solidFill>
            </a:endParaRPr>
          </a:p>
          <a:p>
            <a:pPr algn="ctr"/>
            <a:r>
              <a:rPr lang="en-US" sz="3200" dirty="0" smtClean="0">
                <a:solidFill>
                  <a:schemeClr val="accent2">
                    <a:lumMod val="75000"/>
                  </a:schemeClr>
                </a:solidFill>
              </a:rPr>
              <a:t>EXAMPLES OF SRSP PROJECTS</a:t>
            </a:r>
            <a:endParaRPr lang="en-US" sz="3200" dirty="0">
              <a:solidFill>
                <a:schemeClr val="accent2">
                  <a:lumMod val="75000"/>
                </a:schemeClr>
              </a:solidFill>
            </a:endParaRPr>
          </a:p>
          <a:p>
            <a:pPr algn="ctr"/>
            <a:r>
              <a:rPr lang="en-US" sz="3200" dirty="0">
                <a:solidFill>
                  <a:schemeClr val="accent2">
                    <a:lumMod val="75000"/>
                  </a:schemeClr>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6021288"/>
            <a:ext cx="2229437" cy="71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784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dirty="0">
              <a:ln>
                <a:solidFill>
                  <a:schemeClr val="bg1"/>
                </a:solidFill>
              </a:ln>
              <a:solidFill>
                <a:schemeClr val="bg1"/>
              </a:solidFill>
            </a:endParaRPr>
          </a:p>
        </p:txBody>
      </p:sp>
      <p:sp>
        <p:nvSpPr>
          <p:cNvPr id="14" name="TextBox 13"/>
          <p:cNvSpPr txBox="1"/>
          <p:nvPr/>
        </p:nvSpPr>
        <p:spPr>
          <a:xfrm>
            <a:off x="254177" y="908720"/>
            <a:ext cx="5253927" cy="646331"/>
          </a:xfrm>
          <a:prstGeom prst="rect">
            <a:avLst/>
          </a:prstGeom>
          <a:noFill/>
        </p:spPr>
        <p:txBody>
          <a:bodyPr wrap="square" rtlCol="0">
            <a:spAutoFit/>
          </a:bodyPr>
          <a:lstStyle/>
          <a:p>
            <a:r>
              <a:rPr lang="en-GB" sz="1800" b="1" dirty="0">
                <a:solidFill>
                  <a:schemeClr val="tx1"/>
                </a:solidFill>
              </a:rPr>
              <a:t>Independent analysis of the Prosecutor's Office </a:t>
            </a:r>
            <a:r>
              <a:rPr lang="en-GB" sz="1800" b="1" dirty="0" smtClean="0">
                <a:solidFill>
                  <a:schemeClr val="tx1"/>
                </a:solidFill>
              </a:rPr>
              <a:t>in Bulgaria</a:t>
            </a:r>
            <a:endParaRPr lang="en-GB" sz="1800" b="1" dirty="0">
              <a:solidFill>
                <a:schemeClr val="tx1"/>
              </a:solidFill>
            </a:endParaRPr>
          </a:p>
        </p:txBody>
      </p:sp>
      <p:sp>
        <p:nvSpPr>
          <p:cNvPr id="15" name="TextBox 14"/>
          <p:cNvSpPr txBox="1"/>
          <p:nvPr/>
        </p:nvSpPr>
        <p:spPr>
          <a:xfrm>
            <a:off x="251521" y="2114272"/>
            <a:ext cx="4880833" cy="738664"/>
          </a:xfrm>
          <a:prstGeom prst="rect">
            <a:avLst/>
          </a:prstGeom>
          <a:noFill/>
        </p:spPr>
        <p:txBody>
          <a:bodyPr wrap="square" rtlCol="0">
            <a:spAutoFit/>
          </a:bodyPr>
          <a:lstStyle/>
          <a:p>
            <a:pPr algn="just"/>
            <a:r>
              <a:rPr lang="en-GB" sz="1400" b="0" dirty="0">
                <a:solidFill>
                  <a:schemeClr val="tx1"/>
                </a:solidFill>
              </a:rPr>
              <a:t>The Commission provided technical support by carrying out an </a:t>
            </a:r>
            <a:r>
              <a:rPr lang="en-GB" sz="1400" dirty="0">
                <a:solidFill>
                  <a:schemeClr val="tx1"/>
                </a:solidFill>
              </a:rPr>
              <a:t>independent analysis</a:t>
            </a:r>
            <a:r>
              <a:rPr lang="en-GB" sz="1400" b="0" dirty="0">
                <a:solidFill>
                  <a:schemeClr val="tx1"/>
                </a:solidFill>
              </a:rPr>
              <a:t> of the Public Prosecutor's Office. </a:t>
            </a:r>
          </a:p>
        </p:txBody>
      </p:sp>
      <p:sp>
        <p:nvSpPr>
          <p:cNvPr id="16" name="TextBox 15"/>
          <p:cNvSpPr txBox="1"/>
          <p:nvPr/>
        </p:nvSpPr>
        <p:spPr>
          <a:xfrm>
            <a:off x="326185" y="3097991"/>
            <a:ext cx="1797543" cy="3185487"/>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Context</a:t>
            </a:r>
          </a:p>
          <a:p>
            <a:endParaRPr lang="fr-BE" sz="1100" b="0" dirty="0" smtClean="0">
              <a:solidFill>
                <a:srgbClr val="000000"/>
              </a:solidFill>
            </a:endParaRPr>
          </a:p>
          <a:p>
            <a:pPr algn="just"/>
            <a:r>
              <a:rPr lang="en-GB" sz="1100" b="0" dirty="0">
                <a:solidFill>
                  <a:schemeClr val="tx1"/>
                </a:solidFill>
              </a:rPr>
              <a:t>The national authorities sought to perform an </a:t>
            </a:r>
            <a:r>
              <a:rPr lang="en-GB" sz="1100" b="1" dirty="0">
                <a:solidFill>
                  <a:schemeClr val="tx1"/>
                </a:solidFill>
              </a:rPr>
              <a:t>analysis of the structure and independence of the Public Prosecutor's Office.</a:t>
            </a:r>
            <a:r>
              <a:rPr lang="en-GB" sz="1100" b="0" dirty="0">
                <a:solidFill>
                  <a:schemeClr val="tx1"/>
                </a:solidFill>
              </a:rPr>
              <a:t> The objective was to contribute to the implementation of a Strategy for Judicial Reform. </a:t>
            </a:r>
            <a:endParaRPr lang="en-GB" sz="1100" b="0" dirty="0" smtClean="0">
              <a:solidFill>
                <a:schemeClr val="tx1"/>
              </a:solidFill>
            </a:endParaRPr>
          </a:p>
          <a:p>
            <a:pPr algn="just"/>
            <a:endParaRPr lang="en-US" sz="1100" dirty="0" smtClean="0">
              <a:solidFill>
                <a:schemeClr val="tx1"/>
              </a:solidFill>
            </a:endParaRPr>
          </a:p>
          <a:p>
            <a:pPr algn="just"/>
            <a:endParaRPr lang="en-US" sz="1100" dirty="0" smtClean="0">
              <a:solidFill>
                <a:schemeClr val="tx1"/>
              </a:solidFill>
            </a:endParaRPr>
          </a:p>
          <a:p>
            <a:pPr algn="just"/>
            <a:endParaRPr lang="en-US" sz="1100" dirty="0" smtClean="0">
              <a:solidFill>
                <a:schemeClr val="tx1"/>
              </a:solidFill>
            </a:endParaRPr>
          </a:p>
          <a:p>
            <a:pPr algn="just"/>
            <a:endParaRPr lang="en-US" sz="1100" dirty="0" smtClean="0">
              <a:solidFill>
                <a:schemeClr val="tx1"/>
              </a:solidFill>
            </a:endParaRPr>
          </a:p>
          <a:p>
            <a:pPr algn="just"/>
            <a:endParaRPr lang="en-US" sz="1100" dirty="0" smtClean="0">
              <a:solidFill>
                <a:schemeClr val="tx1"/>
              </a:solidFill>
            </a:endParaRPr>
          </a:p>
        </p:txBody>
      </p:sp>
      <p:sp>
        <p:nvSpPr>
          <p:cNvPr id="17" name="TextBox 16"/>
          <p:cNvSpPr txBox="1"/>
          <p:nvPr/>
        </p:nvSpPr>
        <p:spPr>
          <a:xfrm>
            <a:off x="2267745" y="3097991"/>
            <a:ext cx="2864609" cy="3154710"/>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Support delivered</a:t>
            </a:r>
          </a:p>
          <a:p>
            <a:endParaRPr lang="fr-BE" sz="1100" b="0" dirty="0" smtClean="0">
              <a:solidFill>
                <a:srgbClr val="000000"/>
              </a:solidFill>
            </a:endParaRPr>
          </a:p>
          <a:p>
            <a:pPr algn="just"/>
            <a:r>
              <a:rPr lang="en-GB" sz="1100" b="0" dirty="0">
                <a:solidFill>
                  <a:schemeClr val="tx1"/>
                </a:solidFill>
              </a:rPr>
              <a:t>The SRSS coordinated a team of five prosecutors from Germany, the Netherlands, Spain and the UK (2), who delivered technical support over a period of </a:t>
            </a:r>
            <a:r>
              <a:rPr lang="en-GB" sz="1100" dirty="0">
                <a:solidFill>
                  <a:schemeClr val="tx1"/>
                </a:solidFill>
              </a:rPr>
              <a:t>9 months</a:t>
            </a:r>
            <a:r>
              <a:rPr lang="fr-BE" sz="1100" b="0" dirty="0">
                <a:solidFill>
                  <a:schemeClr val="tx1"/>
                </a:solidFill>
              </a:rPr>
              <a:t>.</a:t>
            </a:r>
          </a:p>
          <a:p>
            <a:pPr lvl="0" algn="just"/>
            <a:endParaRPr lang="fr-BE" sz="1100" b="0" dirty="0">
              <a:solidFill>
                <a:schemeClr val="tx1"/>
              </a:solidFill>
            </a:endParaRPr>
          </a:p>
          <a:p>
            <a:pPr lvl="0" algn="just"/>
            <a:r>
              <a:rPr lang="fr-BE" sz="1100" b="0" dirty="0">
                <a:solidFill>
                  <a:schemeClr val="tx1"/>
                </a:solidFill>
              </a:rPr>
              <a:t>The support </a:t>
            </a:r>
            <a:r>
              <a:rPr lang="en-GB" sz="1100" b="0" dirty="0">
                <a:solidFill>
                  <a:schemeClr val="tx1"/>
                </a:solidFill>
              </a:rPr>
              <a:t>measures</a:t>
            </a:r>
            <a:r>
              <a:rPr lang="sk-SK" sz="1100" b="0" dirty="0">
                <a:solidFill>
                  <a:schemeClr val="tx1"/>
                </a:solidFill>
              </a:rPr>
              <a:t> </a:t>
            </a:r>
            <a:r>
              <a:rPr lang="en-GB" sz="1100" b="0" dirty="0">
                <a:solidFill>
                  <a:schemeClr val="tx1"/>
                </a:solidFill>
              </a:rPr>
              <a:t>consisted</a:t>
            </a:r>
            <a:r>
              <a:rPr lang="sk-SK" sz="1100" b="0" dirty="0">
                <a:solidFill>
                  <a:schemeClr val="tx1"/>
                </a:solidFill>
              </a:rPr>
              <a:t> </a:t>
            </a:r>
            <a:r>
              <a:rPr lang="en-GB" sz="1100" b="0" dirty="0">
                <a:solidFill>
                  <a:schemeClr val="tx1"/>
                </a:solidFill>
              </a:rPr>
              <a:t>of</a:t>
            </a:r>
            <a:r>
              <a:rPr lang="sk-SK" sz="1100" b="0" dirty="0">
                <a:solidFill>
                  <a:schemeClr val="tx1"/>
                </a:solidFill>
              </a:rPr>
              <a:t>:</a:t>
            </a:r>
          </a:p>
          <a:p>
            <a:pPr marL="171450" lvl="0" indent="-171450" algn="just">
              <a:buFont typeface="Arial" panose="020B0604020202020204" pitchFamily="34" charset="0"/>
              <a:buChar char="•"/>
            </a:pPr>
            <a:r>
              <a:rPr lang="en-GB" sz="1100" b="1" dirty="0">
                <a:solidFill>
                  <a:schemeClr val="tx1"/>
                </a:solidFill>
              </a:rPr>
              <a:t>drafting recommendations </a:t>
            </a:r>
            <a:r>
              <a:rPr lang="en-GB" sz="1100" b="0" dirty="0">
                <a:solidFill>
                  <a:schemeClr val="tx1"/>
                </a:solidFill>
              </a:rPr>
              <a:t>to implement European standards; and</a:t>
            </a:r>
          </a:p>
          <a:p>
            <a:pPr marL="171450" lvl="0" indent="-171450" algn="just">
              <a:buFont typeface="Arial" panose="020B0604020202020204" pitchFamily="34" charset="0"/>
              <a:buChar char="•"/>
            </a:pPr>
            <a:r>
              <a:rPr lang="en-GB" sz="1100" b="1" dirty="0">
                <a:solidFill>
                  <a:schemeClr val="tx1"/>
                </a:solidFill>
              </a:rPr>
              <a:t>analysing human resource management, efficiency, independence and accountability of the Public Prosecutor's Office</a:t>
            </a:r>
            <a:r>
              <a:rPr lang="en-GB" sz="1100" b="0" dirty="0" smtClean="0">
                <a:solidFill>
                  <a:schemeClr val="tx1"/>
                </a:solidFill>
              </a:rPr>
              <a:t>.</a:t>
            </a:r>
          </a:p>
          <a:p>
            <a:pPr marL="171450" lvl="0" indent="-171450" algn="just">
              <a:buFont typeface="Arial" panose="020B0604020202020204" pitchFamily="34" charset="0"/>
              <a:buChar char="•"/>
            </a:pPr>
            <a:endParaRPr lang="fr-BE" sz="1100" b="0" dirty="0">
              <a:solidFill>
                <a:schemeClr val="tx1"/>
              </a:solidFill>
            </a:endParaRPr>
          </a:p>
        </p:txBody>
      </p:sp>
      <p:sp>
        <p:nvSpPr>
          <p:cNvPr id="18" name="TextBox 17"/>
          <p:cNvSpPr txBox="1"/>
          <p:nvPr/>
        </p:nvSpPr>
        <p:spPr>
          <a:xfrm>
            <a:off x="5267549" y="3097991"/>
            <a:ext cx="3768947" cy="3154710"/>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Results achieved </a:t>
            </a:r>
            <a:endParaRPr lang="fr-BE" sz="1400" b="1" dirty="0">
              <a:solidFill>
                <a:srgbClr val="2D2D8A">
                  <a:lumMod val="75000"/>
                </a:srgbClr>
              </a:solidFill>
            </a:endParaRPr>
          </a:p>
          <a:p>
            <a:pPr algn="just"/>
            <a:endParaRPr lang="en-GB" sz="1100" b="0" dirty="0" smtClean="0">
              <a:solidFill>
                <a:srgbClr val="000000"/>
              </a:solidFill>
            </a:endParaRPr>
          </a:p>
          <a:p>
            <a:pPr algn="just"/>
            <a:r>
              <a:rPr lang="en-GB" sz="1100" b="0" dirty="0">
                <a:solidFill>
                  <a:schemeClr val="tx1"/>
                </a:solidFill>
              </a:rPr>
              <a:t>Support from the SRSS delivered the following results:</a:t>
            </a:r>
          </a:p>
          <a:p>
            <a:pPr marL="171450" indent="-171450" algn="just">
              <a:buFont typeface="Arial" panose="020B0604020202020204" pitchFamily="34" charset="0"/>
              <a:buChar char="•"/>
            </a:pPr>
            <a:r>
              <a:rPr lang="en-GB" sz="1100" b="1" dirty="0">
                <a:solidFill>
                  <a:schemeClr val="tx1"/>
                </a:solidFill>
              </a:rPr>
              <a:t>more than 60 precise and concrete recommendations </a:t>
            </a:r>
            <a:r>
              <a:rPr lang="en-GB" sz="1100" dirty="0">
                <a:solidFill>
                  <a:schemeClr val="tx1"/>
                </a:solidFill>
              </a:rPr>
              <a:t>to support the authorities </a:t>
            </a:r>
            <a:r>
              <a:rPr lang="en-GB" sz="1100" b="0" dirty="0">
                <a:solidFill>
                  <a:schemeClr val="tx1"/>
                </a:solidFill>
              </a:rPr>
              <a:t>in implementing European standards; and </a:t>
            </a:r>
          </a:p>
          <a:p>
            <a:pPr marL="171450" lvl="0" indent="-171450" algn="just">
              <a:buFont typeface="Arial" panose="020B0604020202020204" pitchFamily="34" charset="0"/>
              <a:buChar char="•"/>
            </a:pPr>
            <a:r>
              <a:rPr lang="en-GB" sz="1100" b="1" dirty="0">
                <a:solidFill>
                  <a:schemeClr val="tx1"/>
                </a:solidFill>
              </a:rPr>
              <a:t>analysis of the independence and efficiency</a:t>
            </a:r>
            <a:r>
              <a:rPr lang="en-GB" sz="1100" b="0" dirty="0">
                <a:solidFill>
                  <a:schemeClr val="tx1"/>
                </a:solidFill>
              </a:rPr>
              <a:t> of the Public Prosecutor's Office. </a:t>
            </a:r>
          </a:p>
          <a:p>
            <a:pPr lvl="0" algn="just"/>
            <a:endParaRPr lang="en-GB" sz="1100" b="0" dirty="0">
              <a:solidFill>
                <a:schemeClr val="tx1"/>
              </a:solidFill>
            </a:endParaRPr>
          </a:p>
          <a:p>
            <a:pPr lvl="0" algn="just"/>
            <a:r>
              <a:rPr lang="en-GB" sz="1100" b="0" dirty="0">
                <a:solidFill>
                  <a:schemeClr val="tx1"/>
                </a:solidFill>
              </a:rPr>
              <a:t>And had the following </a:t>
            </a:r>
            <a:r>
              <a:rPr lang="en-GB" sz="1100" dirty="0">
                <a:solidFill>
                  <a:schemeClr val="tx1"/>
                </a:solidFill>
              </a:rPr>
              <a:t>impacts</a:t>
            </a:r>
            <a:r>
              <a:rPr lang="en-GB" sz="1100" b="0" dirty="0">
                <a:solidFill>
                  <a:schemeClr val="tx1"/>
                </a:solidFill>
              </a:rPr>
              <a:t>:</a:t>
            </a:r>
          </a:p>
          <a:p>
            <a:pPr marL="171450" lvl="0" indent="-171450" algn="just">
              <a:buFont typeface="Arial" panose="020B0604020202020204" pitchFamily="34" charset="0"/>
              <a:buChar char="•"/>
            </a:pPr>
            <a:r>
              <a:rPr lang="en-GB" sz="1100" b="0" dirty="0">
                <a:solidFill>
                  <a:schemeClr val="tx1"/>
                </a:solidFill>
              </a:rPr>
              <a:t>in response to the recommendations prepared through the SRSS support by the experts, in July 2017, the national authorities set out a </a:t>
            </a:r>
            <a:r>
              <a:rPr lang="en-GB" sz="1100" b="1" dirty="0">
                <a:solidFill>
                  <a:schemeClr val="tx1"/>
                </a:solidFill>
              </a:rPr>
              <a:t>joint roadmap </a:t>
            </a:r>
            <a:r>
              <a:rPr lang="en-GB" sz="1100" b="0" dirty="0">
                <a:solidFill>
                  <a:schemeClr val="tx1"/>
                </a:solidFill>
              </a:rPr>
              <a:t>covering both organisational and potential legislative measures. The roadmap is currently being implemented</a:t>
            </a:r>
            <a:r>
              <a:rPr lang="en-GB" sz="1100" b="0" dirty="0" smtClean="0">
                <a:solidFill>
                  <a:schemeClr val="tx1"/>
                </a:solidFill>
              </a:rPr>
              <a:t>.</a:t>
            </a:r>
          </a:p>
          <a:p>
            <a:pPr marL="171450" lvl="0" indent="-171450" algn="just">
              <a:buFont typeface="Arial" panose="020B0604020202020204" pitchFamily="34" charset="0"/>
              <a:buChar char="•"/>
            </a:pPr>
            <a:endParaRPr lang="en-GB" sz="1100" b="0" dirty="0">
              <a:solidFill>
                <a:schemeClr val="tx1"/>
              </a:solidFill>
            </a:endParaRPr>
          </a:p>
        </p:txBody>
      </p:sp>
      <p:sp>
        <p:nvSpPr>
          <p:cNvPr id="19" name="TextBox 18"/>
          <p:cNvSpPr txBox="1"/>
          <p:nvPr/>
        </p:nvSpPr>
        <p:spPr>
          <a:xfrm>
            <a:off x="251520" y="1537628"/>
            <a:ext cx="5016028" cy="523220"/>
          </a:xfrm>
          <a:prstGeom prst="rect">
            <a:avLst/>
          </a:prstGeom>
          <a:noFill/>
        </p:spPr>
        <p:txBody>
          <a:bodyPr wrap="square" rtlCol="0">
            <a:spAutoFit/>
          </a:bodyPr>
          <a:lstStyle/>
          <a:p>
            <a:pPr algn="just"/>
            <a:r>
              <a:rPr lang="en-GB" sz="1400" b="1" dirty="0" smtClean="0">
                <a:solidFill>
                  <a:srgbClr val="2D2D8A">
                    <a:lumMod val="75000"/>
                  </a:srgbClr>
                </a:solidFill>
              </a:rPr>
              <a:t>for the Ministry of Justice and the Public Prosecutor's Office</a:t>
            </a:r>
            <a:endParaRPr lang="en-GB" sz="1400" b="1" dirty="0">
              <a:solidFill>
                <a:srgbClr val="2D2D8A">
                  <a:lumMod val="75000"/>
                </a:srgbClr>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980728"/>
            <a:ext cx="353752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316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dirty="0">
              <a:ln>
                <a:solidFill>
                  <a:schemeClr val="bg1"/>
                </a:solidFill>
              </a:ln>
              <a:solidFill>
                <a:schemeClr val="bg1"/>
              </a:solidFill>
            </a:endParaRPr>
          </a:p>
        </p:txBody>
      </p:sp>
      <p:sp>
        <p:nvSpPr>
          <p:cNvPr id="14" name="TextBox 13"/>
          <p:cNvSpPr txBox="1"/>
          <p:nvPr/>
        </p:nvSpPr>
        <p:spPr>
          <a:xfrm>
            <a:off x="190990" y="908720"/>
            <a:ext cx="5253927" cy="646331"/>
          </a:xfrm>
          <a:prstGeom prst="rect">
            <a:avLst/>
          </a:prstGeom>
          <a:noFill/>
        </p:spPr>
        <p:txBody>
          <a:bodyPr wrap="square" rtlCol="0">
            <a:spAutoFit/>
          </a:bodyPr>
          <a:lstStyle/>
          <a:p>
            <a:r>
              <a:rPr lang="en-GB" sz="1800" b="1" dirty="0" smtClean="0">
                <a:solidFill>
                  <a:srgbClr val="000000"/>
                </a:solidFill>
                <a:latin typeface="Verdana"/>
              </a:rPr>
              <a:t>Strengthening the effectiveness of the judicial system in Croatia</a:t>
            </a:r>
            <a:endParaRPr lang="en-GB" sz="1800" b="1" dirty="0">
              <a:solidFill>
                <a:srgbClr val="000000"/>
              </a:solidFill>
              <a:latin typeface="Verdana"/>
            </a:endParaRPr>
          </a:p>
        </p:txBody>
      </p:sp>
      <p:sp>
        <p:nvSpPr>
          <p:cNvPr id="15" name="TextBox 14"/>
          <p:cNvSpPr txBox="1"/>
          <p:nvPr/>
        </p:nvSpPr>
        <p:spPr>
          <a:xfrm>
            <a:off x="251521" y="1970837"/>
            <a:ext cx="4880833" cy="954107"/>
          </a:xfrm>
          <a:prstGeom prst="rect">
            <a:avLst/>
          </a:prstGeom>
          <a:noFill/>
        </p:spPr>
        <p:txBody>
          <a:bodyPr wrap="square" rtlCol="0">
            <a:spAutoFit/>
          </a:bodyPr>
          <a:lstStyle/>
          <a:p>
            <a:pPr algn="just"/>
            <a:r>
              <a:rPr lang="en-GB" sz="1400" b="0" dirty="0" smtClean="0">
                <a:solidFill>
                  <a:srgbClr val="000000"/>
                </a:solidFill>
              </a:rPr>
              <a:t>The </a:t>
            </a:r>
            <a:r>
              <a:rPr lang="en-GB" sz="1400" b="0" dirty="0">
                <a:solidFill>
                  <a:srgbClr val="000000"/>
                </a:solidFill>
              </a:rPr>
              <a:t>Commission </a:t>
            </a:r>
            <a:r>
              <a:rPr lang="en-GB" sz="1400" b="0" dirty="0" smtClean="0">
                <a:solidFill>
                  <a:srgbClr val="000000"/>
                </a:solidFill>
              </a:rPr>
              <a:t>supported national authorities in their efforts to improve the country's court management to underpin an effective judicial system and respect for the rule of law. </a:t>
            </a:r>
            <a:endParaRPr lang="en-GB" sz="1400" b="0" dirty="0">
              <a:solidFill>
                <a:srgbClr val="000000"/>
              </a:solidFill>
            </a:endParaRPr>
          </a:p>
        </p:txBody>
      </p:sp>
      <p:sp>
        <p:nvSpPr>
          <p:cNvPr id="16" name="TextBox 15"/>
          <p:cNvSpPr txBox="1"/>
          <p:nvPr/>
        </p:nvSpPr>
        <p:spPr>
          <a:xfrm>
            <a:off x="323528" y="3068960"/>
            <a:ext cx="2460538" cy="3262432"/>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Context</a:t>
            </a:r>
          </a:p>
          <a:p>
            <a:endParaRPr lang="fr-BE" sz="1200" b="0" dirty="0" smtClean="0">
              <a:solidFill>
                <a:srgbClr val="000000"/>
              </a:solidFill>
            </a:endParaRPr>
          </a:p>
          <a:p>
            <a:pPr algn="just"/>
            <a:r>
              <a:rPr lang="en-GB" sz="1200" b="0" dirty="0" smtClean="0">
                <a:solidFill>
                  <a:srgbClr val="000000"/>
                </a:solidFill>
              </a:rPr>
              <a:t>The Ministry sought to </a:t>
            </a:r>
            <a:r>
              <a:rPr lang="en-GB" sz="1200" b="1" dirty="0" smtClean="0">
                <a:solidFill>
                  <a:srgbClr val="000000"/>
                </a:solidFill>
              </a:rPr>
              <a:t>improve the effectiveness of the judicial system and to ensure respect  for the rule of law</a:t>
            </a:r>
            <a:r>
              <a:rPr lang="en-GB" sz="1200" dirty="0" smtClean="0">
                <a:solidFill>
                  <a:srgbClr val="000000"/>
                </a:solidFill>
              </a:rPr>
              <a:t> </a:t>
            </a:r>
            <a:r>
              <a:rPr lang="en-GB" sz="1200" b="0" dirty="0" smtClean="0">
                <a:solidFill>
                  <a:srgbClr val="000000"/>
                </a:solidFill>
              </a:rPr>
              <a:t>as a prerequisite  for encouraging investment and creating a business-friendly environment. This required reforming national legislation in order to establish more efficient court management and ensure a better quality judicial system. </a:t>
            </a:r>
          </a:p>
          <a:p>
            <a:pPr algn="just"/>
            <a:endParaRPr lang="en-GB" sz="1200" b="0" dirty="0">
              <a:solidFill>
                <a:srgbClr val="000000"/>
              </a:solidFill>
            </a:endParaRPr>
          </a:p>
        </p:txBody>
      </p:sp>
      <p:sp>
        <p:nvSpPr>
          <p:cNvPr id="17" name="TextBox 16"/>
          <p:cNvSpPr txBox="1"/>
          <p:nvPr/>
        </p:nvSpPr>
        <p:spPr>
          <a:xfrm>
            <a:off x="2915816" y="3068960"/>
            <a:ext cx="3431357" cy="3262432"/>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Support delivered</a:t>
            </a:r>
          </a:p>
          <a:p>
            <a:endParaRPr lang="fr-BE" sz="1200" b="0" dirty="0" smtClean="0">
              <a:solidFill>
                <a:srgbClr val="000000"/>
              </a:solidFill>
            </a:endParaRPr>
          </a:p>
          <a:p>
            <a:pPr algn="just"/>
            <a:r>
              <a:rPr lang="en-GB" sz="1200" b="0" dirty="0" smtClean="0">
                <a:solidFill>
                  <a:srgbClr val="000000"/>
                </a:solidFill>
              </a:rPr>
              <a:t>The SRSS mobilised several judges from France, the Netherlands and Slovenia to share their national practices with the Croatian authorities.</a:t>
            </a:r>
          </a:p>
          <a:p>
            <a:pPr algn="just"/>
            <a:r>
              <a:rPr lang="en-GB" sz="1200" b="0" dirty="0" smtClean="0">
                <a:solidFill>
                  <a:srgbClr val="000000"/>
                </a:solidFill>
              </a:rPr>
              <a:t> </a:t>
            </a:r>
          </a:p>
          <a:p>
            <a:r>
              <a:rPr lang="en-GB" sz="1200" b="0" dirty="0" smtClean="0">
                <a:solidFill>
                  <a:srgbClr val="000000"/>
                </a:solidFill>
              </a:rPr>
              <a:t>The support measures focused on the following elements: </a:t>
            </a:r>
            <a:r>
              <a:rPr lang="en-GB" sz="1200" b="0" dirty="0">
                <a:solidFill>
                  <a:srgbClr val="000000"/>
                </a:solidFill>
              </a:rPr>
              <a:t> </a:t>
            </a:r>
          </a:p>
          <a:p>
            <a:pPr marL="171450" indent="-171450">
              <a:buFont typeface="Arial" panose="020B0604020202020204" pitchFamily="34" charset="0"/>
              <a:buChar char="•"/>
            </a:pPr>
            <a:r>
              <a:rPr lang="en-GB" sz="1200" b="1" dirty="0">
                <a:solidFill>
                  <a:srgbClr val="000000"/>
                </a:solidFill>
              </a:rPr>
              <a:t>m</a:t>
            </a:r>
            <a:r>
              <a:rPr lang="en-GB" sz="1200" b="1" dirty="0" smtClean="0">
                <a:solidFill>
                  <a:srgbClr val="000000"/>
                </a:solidFill>
              </a:rPr>
              <a:t>anagement </a:t>
            </a:r>
            <a:r>
              <a:rPr lang="en-GB" sz="1200" b="1" dirty="0">
                <a:solidFill>
                  <a:srgbClr val="000000"/>
                </a:solidFill>
              </a:rPr>
              <a:t>of </a:t>
            </a:r>
            <a:r>
              <a:rPr lang="en-GB" sz="1200" b="1" dirty="0" smtClean="0">
                <a:solidFill>
                  <a:srgbClr val="000000"/>
                </a:solidFill>
              </a:rPr>
              <a:t>the court </a:t>
            </a:r>
            <a:r>
              <a:rPr lang="en-GB" sz="1200" b="1" dirty="0">
                <a:solidFill>
                  <a:srgbClr val="000000"/>
                </a:solidFill>
              </a:rPr>
              <a:t>a</a:t>
            </a:r>
            <a:r>
              <a:rPr lang="en-GB" sz="1200" b="1" dirty="0" smtClean="0">
                <a:solidFill>
                  <a:srgbClr val="000000"/>
                </a:solidFill>
              </a:rPr>
              <a:t>dministration</a:t>
            </a:r>
            <a:r>
              <a:rPr lang="en-GB" sz="1200" b="0" dirty="0">
                <a:solidFill>
                  <a:srgbClr val="000000"/>
                </a:solidFill>
              </a:rPr>
              <a:t>; </a:t>
            </a:r>
          </a:p>
          <a:p>
            <a:pPr marL="171450" indent="-171450">
              <a:buFont typeface="Arial" panose="020B0604020202020204" pitchFamily="34" charset="0"/>
              <a:buChar char="•"/>
            </a:pPr>
            <a:r>
              <a:rPr lang="en-GB" sz="1200" b="1" dirty="0" smtClean="0">
                <a:solidFill>
                  <a:srgbClr val="000000"/>
                </a:solidFill>
              </a:rPr>
              <a:t>individual </a:t>
            </a:r>
            <a:r>
              <a:rPr lang="en-GB" sz="1200" b="1" dirty="0">
                <a:solidFill>
                  <a:srgbClr val="000000"/>
                </a:solidFill>
              </a:rPr>
              <a:t>evaluation of judges</a:t>
            </a:r>
            <a:r>
              <a:rPr lang="en-GB" sz="1200" b="0" dirty="0">
                <a:solidFill>
                  <a:srgbClr val="000000"/>
                </a:solidFill>
              </a:rPr>
              <a:t>; </a:t>
            </a:r>
            <a:r>
              <a:rPr lang="en-GB" sz="1200" b="0" dirty="0" smtClean="0">
                <a:solidFill>
                  <a:srgbClr val="000000"/>
                </a:solidFill>
              </a:rPr>
              <a:t>and</a:t>
            </a:r>
            <a:endParaRPr lang="en-GB" sz="1200" b="0" dirty="0">
              <a:solidFill>
                <a:srgbClr val="000000"/>
              </a:solidFill>
            </a:endParaRPr>
          </a:p>
          <a:p>
            <a:pPr marL="171450" indent="-171450">
              <a:buFont typeface="Arial" panose="020B0604020202020204" pitchFamily="34" charset="0"/>
              <a:buChar char="•"/>
            </a:pPr>
            <a:r>
              <a:rPr lang="en-GB" sz="1200" b="1" dirty="0" smtClean="0">
                <a:solidFill>
                  <a:srgbClr val="000000"/>
                </a:solidFill>
              </a:rPr>
              <a:t>statuses/certifications of court </a:t>
            </a:r>
            <a:r>
              <a:rPr lang="en-GB" sz="1200" b="1" dirty="0">
                <a:solidFill>
                  <a:srgbClr val="000000"/>
                </a:solidFill>
              </a:rPr>
              <a:t>professionals </a:t>
            </a:r>
            <a:r>
              <a:rPr lang="en-GB" sz="1200" b="0" dirty="0">
                <a:solidFill>
                  <a:srgbClr val="000000"/>
                </a:solidFill>
              </a:rPr>
              <a:t>assisting the court (e.g. court experts, court interpreters, and certified appraisers). </a:t>
            </a:r>
            <a:endParaRPr lang="en-GB" sz="1200" b="0" dirty="0" smtClean="0">
              <a:solidFill>
                <a:srgbClr val="000000"/>
              </a:solidFill>
            </a:endParaRPr>
          </a:p>
          <a:p>
            <a:pPr marL="171450" indent="-171450">
              <a:buFont typeface="Arial" panose="020B0604020202020204" pitchFamily="34" charset="0"/>
              <a:buChar char="•"/>
            </a:pPr>
            <a:endParaRPr lang="en-GB" sz="1200" b="0" dirty="0">
              <a:solidFill>
                <a:srgbClr val="000000"/>
              </a:solidFill>
            </a:endParaRPr>
          </a:p>
        </p:txBody>
      </p:sp>
      <p:sp>
        <p:nvSpPr>
          <p:cNvPr id="18" name="TextBox 17"/>
          <p:cNvSpPr txBox="1"/>
          <p:nvPr/>
        </p:nvSpPr>
        <p:spPr>
          <a:xfrm>
            <a:off x="6444208" y="3068960"/>
            <a:ext cx="2592288" cy="3262432"/>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Results achieved </a:t>
            </a:r>
            <a:endParaRPr lang="fr-BE" sz="1400" b="1" dirty="0">
              <a:solidFill>
                <a:srgbClr val="2D2D8A">
                  <a:lumMod val="75000"/>
                </a:srgbClr>
              </a:solidFill>
            </a:endParaRPr>
          </a:p>
          <a:p>
            <a:pPr algn="just"/>
            <a:endParaRPr lang="en-GB" sz="1200" b="0" dirty="0" smtClean="0">
              <a:solidFill>
                <a:srgbClr val="000000"/>
              </a:solidFill>
            </a:endParaRPr>
          </a:p>
          <a:p>
            <a:pPr algn="just"/>
            <a:r>
              <a:rPr lang="en-GB" sz="1200" b="0" dirty="0" smtClean="0">
                <a:solidFill>
                  <a:srgbClr val="000000"/>
                </a:solidFill>
              </a:rPr>
              <a:t>Support from the SRSS delivered the following results:</a:t>
            </a:r>
          </a:p>
          <a:p>
            <a:pPr marL="171450" indent="-171450" algn="just">
              <a:buFont typeface="Arial" panose="020B0604020202020204" pitchFamily="34" charset="0"/>
              <a:buChar char="•"/>
            </a:pPr>
            <a:r>
              <a:rPr lang="en-GB" sz="1200" b="1" dirty="0">
                <a:solidFill>
                  <a:srgbClr val="000000"/>
                </a:solidFill>
              </a:rPr>
              <a:t>f</a:t>
            </a:r>
            <a:r>
              <a:rPr lang="en-GB" sz="1200" b="1" dirty="0" smtClean="0">
                <a:solidFill>
                  <a:srgbClr val="000000"/>
                </a:solidFill>
              </a:rPr>
              <a:t>inalisation of </a:t>
            </a:r>
            <a:r>
              <a:rPr lang="en-GB" sz="1200" b="1" dirty="0">
                <a:solidFill>
                  <a:srgbClr val="000000"/>
                </a:solidFill>
              </a:rPr>
              <a:t>the design of several laws</a:t>
            </a:r>
            <a:r>
              <a:rPr lang="en-GB" sz="1200" dirty="0">
                <a:solidFill>
                  <a:srgbClr val="000000"/>
                </a:solidFill>
              </a:rPr>
              <a:t> </a:t>
            </a:r>
            <a:r>
              <a:rPr lang="en-GB" sz="1200" b="0" dirty="0">
                <a:solidFill>
                  <a:srgbClr val="000000"/>
                </a:solidFill>
              </a:rPr>
              <a:t>currently </a:t>
            </a:r>
            <a:r>
              <a:rPr lang="en-GB" sz="1200" b="0" dirty="0" smtClean="0">
                <a:solidFill>
                  <a:srgbClr val="000000"/>
                </a:solidFill>
              </a:rPr>
              <a:t>being prepared by the Ministry, </a:t>
            </a:r>
            <a:r>
              <a:rPr lang="en-GB" sz="1200" b="0" dirty="0">
                <a:solidFill>
                  <a:srgbClr val="000000"/>
                </a:solidFill>
              </a:rPr>
              <a:t>e.g. on the management of </a:t>
            </a:r>
            <a:r>
              <a:rPr lang="en-GB" sz="1200" b="0" dirty="0" smtClean="0">
                <a:solidFill>
                  <a:srgbClr val="000000"/>
                </a:solidFill>
              </a:rPr>
              <a:t>courts</a:t>
            </a:r>
            <a:r>
              <a:rPr lang="en-GB" sz="1200" b="0" dirty="0">
                <a:solidFill>
                  <a:srgbClr val="000000"/>
                </a:solidFill>
              </a:rPr>
              <a:t>, the evaluation of judges and on court professionals </a:t>
            </a:r>
            <a:r>
              <a:rPr lang="en-GB" sz="1200" b="0" dirty="0" smtClean="0">
                <a:solidFill>
                  <a:srgbClr val="000000"/>
                </a:solidFill>
              </a:rPr>
              <a:t>to </a:t>
            </a:r>
            <a:r>
              <a:rPr lang="en-GB" sz="1200" b="0" dirty="0">
                <a:solidFill>
                  <a:srgbClr val="000000"/>
                </a:solidFill>
              </a:rPr>
              <a:t>support the implementation of </a:t>
            </a:r>
            <a:r>
              <a:rPr lang="en-GB" sz="1200" b="0" dirty="0" smtClean="0">
                <a:solidFill>
                  <a:srgbClr val="000000"/>
                </a:solidFill>
              </a:rPr>
              <a:t>Croatia's </a:t>
            </a:r>
            <a:r>
              <a:rPr lang="en-GB" sz="1200" b="0" dirty="0">
                <a:solidFill>
                  <a:srgbClr val="000000"/>
                </a:solidFill>
              </a:rPr>
              <a:t>justice strategy</a:t>
            </a:r>
            <a:r>
              <a:rPr lang="en-GB" sz="1200" b="0" dirty="0" smtClean="0">
                <a:solidFill>
                  <a:srgbClr val="000000"/>
                </a:solidFill>
              </a:rPr>
              <a:t>.</a:t>
            </a:r>
          </a:p>
          <a:p>
            <a:pPr algn="just"/>
            <a:endParaRPr lang="en-GB" sz="1200" b="0" dirty="0" smtClean="0">
              <a:solidFill>
                <a:srgbClr val="000000"/>
              </a:solidFill>
            </a:endParaRPr>
          </a:p>
          <a:p>
            <a:pPr algn="just"/>
            <a:r>
              <a:rPr lang="en-GB" sz="1200" b="0" dirty="0" smtClean="0">
                <a:solidFill>
                  <a:srgbClr val="000000"/>
                </a:solidFill>
              </a:rPr>
              <a:t>And had the following impacts:</a:t>
            </a:r>
          </a:p>
          <a:p>
            <a:pPr marL="171450" indent="-171450" algn="just">
              <a:buFont typeface="Arial" panose="020B0604020202020204" pitchFamily="34" charset="0"/>
              <a:buChar char="•"/>
            </a:pPr>
            <a:r>
              <a:rPr lang="en-GB" sz="1200" dirty="0" smtClean="0">
                <a:solidFill>
                  <a:srgbClr val="000000"/>
                </a:solidFill>
              </a:rPr>
              <a:t>a</a:t>
            </a:r>
            <a:r>
              <a:rPr lang="en-GB" sz="1200" b="0" dirty="0" smtClean="0">
                <a:solidFill>
                  <a:srgbClr val="000000"/>
                </a:solidFill>
              </a:rPr>
              <a:t> </a:t>
            </a:r>
            <a:r>
              <a:rPr lang="en-GB" sz="1200" b="1" dirty="0" smtClean="0">
                <a:solidFill>
                  <a:srgbClr val="000000"/>
                </a:solidFill>
              </a:rPr>
              <a:t>more </a:t>
            </a:r>
            <a:r>
              <a:rPr lang="fr-BE" sz="1200" b="1" dirty="0" smtClean="0">
                <a:solidFill>
                  <a:srgbClr val="000000"/>
                </a:solidFill>
              </a:rPr>
              <a:t>effective </a:t>
            </a:r>
            <a:r>
              <a:rPr lang="en-GB" sz="1200" b="1" dirty="0" smtClean="0">
                <a:solidFill>
                  <a:srgbClr val="000000"/>
                </a:solidFill>
              </a:rPr>
              <a:t>judicial</a:t>
            </a:r>
            <a:r>
              <a:rPr lang="fr-BE" sz="1200" b="1" dirty="0" smtClean="0">
                <a:solidFill>
                  <a:srgbClr val="000000"/>
                </a:solidFill>
              </a:rPr>
              <a:t> system</a:t>
            </a:r>
            <a:r>
              <a:rPr lang="fr-BE" sz="1200" dirty="0" smtClean="0">
                <a:solidFill>
                  <a:srgbClr val="000000"/>
                </a:solidFill>
              </a:rPr>
              <a:t>.</a:t>
            </a:r>
            <a:endParaRPr lang="en-GB" sz="1200" dirty="0" smtClean="0">
              <a:solidFill>
                <a:srgbClr val="000000"/>
              </a:solidFill>
            </a:endParaRPr>
          </a:p>
        </p:txBody>
      </p:sp>
      <p:sp>
        <p:nvSpPr>
          <p:cNvPr id="19" name="TextBox 18"/>
          <p:cNvSpPr txBox="1"/>
          <p:nvPr/>
        </p:nvSpPr>
        <p:spPr>
          <a:xfrm>
            <a:off x="251520" y="1591052"/>
            <a:ext cx="5016028" cy="307777"/>
          </a:xfrm>
          <a:prstGeom prst="rect">
            <a:avLst/>
          </a:prstGeom>
          <a:noFill/>
        </p:spPr>
        <p:txBody>
          <a:bodyPr wrap="square" rtlCol="0">
            <a:spAutoFit/>
          </a:bodyPr>
          <a:lstStyle/>
          <a:p>
            <a:pPr algn="just"/>
            <a:r>
              <a:rPr lang="fr-BE" sz="1400" b="1" dirty="0">
                <a:solidFill>
                  <a:srgbClr val="2D2D8A">
                    <a:lumMod val="75000"/>
                  </a:srgbClr>
                </a:solidFill>
              </a:rPr>
              <a:t>for the Ministry of Justice</a:t>
            </a:r>
            <a:endParaRPr lang="en-GB" sz="1400" b="1" dirty="0">
              <a:solidFill>
                <a:srgbClr val="2D2D8A">
                  <a:lumMod val="75000"/>
                </a:srgbClr>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282" y="980728"/>
            <a:ext cx="3165214" cy="194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046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14" name="TextBox 13"/>
          <p:cNvSpPr txBox="1"/>
          <p:nvPr/>
        </p:nvSpPr>
        <p:spPr>
          <a:xfrm>
            <a:off x="251519" y="989662"/>
            <a:ext cx="8878941" cy="707886"/>
          </a:xfrm>
          <a:prstGeom prst="rect">
            <a:avLst/>
          </a:prstGeom>
          <a:noFill/>
        </p:spPr>
        <p:txBody>
          <a:bodyPr wrap="square" rtlCol="0">
            <a:spAutoFit/>
          </a:bodyPr>
          <a:lstStyle/>
          <a:p>
            <a:r>
              <a:rPr lang="en-GB" sz="2000" b="1" dirty="0" smtClean="0">
                <a:solidFill>
                  <a:srgbClr val="000000"/>
                </a:solidFill>
              </a:rPr>
              <a:t>Setting up an independent revenue </a:t>
            </a:r>
          </a:p>
          <a:p>
            <a:r>
              <a:rPr lang="en-GB" sz="2000" b="1" dirty="0" smtClean="0">
                <a:solidFill>
                  <a:srgbClr val="000000"/>
                </a:solidFill>
              </a:rPr>
              <a:t>Agency in Greece</a:t>
            </a:r>
            <a:endParaRPr lang="en-GB" sz="2000" b="1" dirty="0">
              <a:solidFill>
                <a:srgbClr val="000000"/>
              </a:solidFill>
            </a:endParaRPr>
          </a:p>
        </p:txBody>
      </p:sp>
      <p:sp>
        <p:nvSpPr>
          <p:cNvPr id="15" name="TextBox 14"/>
          <p:cNvSpPr txBox="1"/>
          <p:nvPr/>
        </p:nvSpPr>
        <p:spPr>
          <a:xfrm>
            <a:off x="2339752" y="3010594"/>
            <a:ext cx="3672408" cy="3154710"/>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Support delivered</a:t>
            </a:r>
          </a:p>
          <a:p>
            <a:endParaRPr lang="fr-BE" sz="1100" b="0" dirty="0" smtClean="0">
              <a:solidFill>
                <a:srgbClr val="000000"/>
              </a:solidFill>
            </a:endParaRPr>
          </a:p>
          <a:p>
            <a:r>
              <a:rPr lang="en-US" sz="1100" b="0" dirty="0">
                <a:solidFill>
                  <a:srgbClr val="000000"/>
                </a:solidFill>
              </a:rPr>
              <a:t>The support was provided by the SRSS over 18 months and consisted of:</a:t>
            </a:r>
          </a:p>
          <a:p>
            <a:pPr marL="171450" indent="-171450">
              <a:buFont typeface="Arial" panose="020B0604020202020204" pitchFamily="34" charset="0"/>
              <a:buChar char="•"/>
            </a:pPr>
            <a:r>
              <a:rPr lang="en-US" sz="1100" b="1" dirty="0">
                <a:solidFill>
                  <a:srgbClr val="000000"/>
                </a:solidFill>
              </a:rPr>
              <a:t>designing the minimum requirements for autonomy </a:t>
            </a:r>
            <a:r>
              <a:rPr lang="en-US" sz="1100" b="0" dirty="0">
                <a:solidFill>
                  <a:srgbClr val="000000"/>
                </a:solidFill>
              </a:rPr>
              <a:t>to enable the Independent Agency for Public Revenue to operate efficiently and to implement modern working methods;</a:t>
            </a:r>
          </a:p>
          <a:p>
            <a:pPr marL="171450" indent="-171450">
              <a:buFont typeface="Arial" panose="020B0604020202020204" pitchFamily="34" charset="0"/>
              <a:buChar char="•"/>
            </a:pPr>
            <a:r>
              <a:rPr lang="en-US" sz="1100" b="1" dirty="0">
                <a:solidFill>
                  <a:srgbClr val="000000"/>
                </a:solidFill>
              </a:rPr>
              <a:t>providing guidance during the drafting phase of the legislation</a:t>
            </a:r>
            <a:r>
              <a:rPr lang="en-US" sz="1100" b="0" dirty="0">
                <a:solidFill>
                  <a:srgbClr val="000000"/>
                </a:solidFill>
              </a:rPr>
              <a:t> setting up the Independent Agency for Public Revenue – in line with best international practice and national constitutions; and</a:t>
            </a:r>
          </a:p>
          <a:p>
            <a:pPr marL="171450" indent="-171450">
              <a:buFont typeface="Arial" panose="020B0604020202020204" pitchFamily="34" charset="0"/>
              <a:buChar char="•"/>
            </a:pPr>
            <a:r>
              <a:rPr lang="en-US" sz="1100" dirty="0">
                <a:solidFill>
                  <a:srgbClr val="000000"/>
                </a:solidFill>
              </a:rPr>
              <a:t>providing support during the s</a:t>
            </a:r>
            <a:r>
              <a:rPr lang="en-US" sz="1100" b="1" dirty="0">
                <a:solidFill>
                  <a:srgbClr val="000000"/>
                </a:solidFill>
              </a:rPr>
              <a:t>etting-up of the Independent Agency for Public Revenue </a:t>
            </a:r>
            <a:r>
              <a:rPr lang="en-US" sz="1100" b="0" dirty="0">
                <a:solidFill>
                  <a:srgbClr val="000000"/>
                </a:solidFill>
              </a:rPr>
              <a:t>in the fields of IT services, human resources, tax compliance and debt collection</a:t>
            </a:r>
            <a:r>
              <a:rPr lang="en-US" sz="1100" b="0" dirty="0" smtClean="0">
                <a:solidFill>
                  <a:srgbClr val="000000"/>
                </a:solidFill>
              </a:rPr>
              <a:t>.</a:t>
            </a:r>
          </a:p>
          <a:p>
            <a:pPr marL="171450" indent="-171450">
              <a:buFont typeface="Arial" panose="020B0604020202020204" pitchFamily="34" charset="0"/>
              <a:buChar char="•"/>
            </a:pPr>
            <a:endParaRPr lang="en-US" sz="1100" b="0" dirty="0">
              <a:solidFill>
                <a:srgbClr val="000000"/>
              </a:solidFill>
            </a:endParaRPr>
          </a:p>
        </p:txBody>
      </p:sp>
      <p:sp>
        <p:nvSpPr>
          <p:cNvPr id="16" name="TextBox 15"/>
          <p:cNvSpPr txBox="1"/>
          <p:nvPr/>
        </p:nvSpPr>
        <p:spPr>
          <a:xfrm>
            <a:off x="6156176" y="3001308"/>
            <a:ext cx="2880320" cy="3154710"/>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Results achieved</a:t>
            </a:r>
          </a:p>
          <a:p>
            <a:endParaRPr lang="fr-BE" sz="1100" b="0" dirty="0" smtClean="0">
              <a:solidFill>
                <a:srgbClr val="000000"/>
              </a:solidFill>
            </a:endParaRPr>
          </a:p>
          <a:p>
            <a:r>
              <a:rPr lang="en-GB" sz="1100" b="0" dirty="0">
                <a:solidFill>
                  <a:schemeClr val="tx1"/>
                </a:solidFill>
              </a:rPr>
              <a:t>The</a:t>
            </a:r>
            <a:r>
              <a:rPr lang="sk-SK" sz="1100" b="0" dirty="0">
                <a:solidFill>
                  <a:schemeClr val="tx1"/>
                </a:solidFill>
              </a:rPr>
              <a:t> SRSS </a:t>
            </a:r>
            <a:r>
              <a:rPr lang="en-GB" sz="1100" b="0" dirty="0">
                <a:solidFill>
                  <a:schemeClr val="tx1"/>
                </a:solidFill>
              </a:rPr>
              <a:t>support delivered the following</a:t>
            </a:r>
            <a:r>
              <a:rPr lang="sk-SK" sz="1100" b="0" dirty="0">
                <a:solidFill>
                  <a:schemeClr val="tx1"/>
                </a:solidFill>
              </a:rPr>
              <a:t> </a:t>
            </a:r>
            <a:r>
              <a:rPr lang="en-GB" sz="1100" b="0" dirty="0">
                <a:solidFill>
                  <a:schemeClr val="tx1"/>
                </a:solidFill>
              </a:rPr>
              <a:t>results</a:t>
            </a:r>
            <a:r>
              <a:rPr lang="sk-SK" sz="1100" b="0" dirty="0">
                <a:solidFill>
                  <a:schemeClr val="tx1"/>
                </a:solidFill>
              </a:rPr>
              <a:t>:</a:t>
            </a:r>
            <a:endParaRPr lang="en-GB" sz="1100" b="0" dirty="0">
              <a:solidFill>
                <a:schemeClr val="tx1"/>
              </a:solidFill>
            </a:endParaRPr>
          </a:p>
          <a:p>
            <a:pPr marL="171450" lvl="0" indent="-171450">
              <a:buFont typeface="Arial" panose="020B0604020202020204" pitchFamily="34" charset="0"/>
              <a:buChar char="•"/>
            </a:pPr>
            <a:r>
              <a:rPr lang="en-GB" sz="1100" b="1" dirty="0">
                <a:solidFill>
                  <a:schemeClr val="tx1"/>
                </a:solidFill>
              </a:rPr>
              <a:t>establishment of the Independent Agency for Public Revenue</a:t>
            </a:r>
            <a:r>
              <a:rPr lang="en-GB" sz="1100" b="0" dirty="0">
                <a:solidFill>
                  <a:schemeClr val="tx1"/>
                </a:solidFill>
              </a:rPr>
              <a:t>.</a:t>
            </a:r>
          </a:p>
          <a:p>
            <a:pPr marL="171450" lvl="0" indent="-171450">
              <a:buFont typeface="Arial" panose="020B0604020202020204" pitchFamily="34" charset="0"/>
              <a:buChar char="•"/>
            </a:pPr>
            <a:endParaRPr lang="en-GB" sz="1100" b="0" dirty="0">
              <a:solidFill>
                <a:schemeClr val="tx1"/>
              </a:solidFill>
            </a:endParaRPr>
          </a:p>
          <a:p>
            <a:pPr lvl="0"/>
            <a:r>
              <a:rPr lang="en-GB" sz="1100" b="0" dirty="0">
                <a:solidFill>
                  <a:schemeClr val="tx1"/>
                </a:solidFill>
              </a:rPr>
              <a:t>And had the following impact:</a:t>
            </a:r>
          </a:p>
          <a:p>
            <a:pPr marL="171450" lvl="0" indent="-171450">
              <a:buFont typeface="Arial" panose="020B0604020202020204" pitchFamily="34" charset="0"/>
              <a:buChar char="•"/>
            </a:pPr>
            <a:r>
              <a:rPr lang="en-GB" sz="1100" b="1" dirty="0">
                <a:solidFill>
                  <a:schemeClr val="tx1"/>
                </a:solidFill>
              </a:rPr>
              <a:t>created an independent public revenue administration</a:t>
            </a:r>
            <a:r>
              <a:rPr lang="en-GB" sz="1100" b="0" dirty="0">
                <a:solidFill>
                  <a:schemeClr val="tx1"/>
                </a:solidFill>
              </a:rPr>
              <a:t>;</a:t>
            </a:r>
          </a:p>
          <a:p>
            <a:pPr marL="171450" lvl="0" indent="-171450">
              <a:buFont typeface="Arial" panose="020B0604020202020204" pitchFamily="34" charset="0"/>
              <a:buChar char="•"/>
            </a:pPr>
            <a:r>
              <a:rPr lang="en-GB" sz="1100" b="0" dirty="0">
                <a:solidFill>
                  <a:schemeClr val="tx1"/>
                </a:solidFill>
              </a:rPr>
              <a:t>created </a:t>
            </a:r>
            <a:r>
              <a:rPr lang="en-GB" sz="1100" dirty="0">
                <a:solidFill>
                  <a:schemeClr val="tx1"/>
                </a:solidFill>
              </a:rPr>
              <a:t>a </a:t>
            </a:r>
            <a:r>
              <a:rPr lang="en-GB" sz="1100" b="1" dirty="0">
                <a:solidFill>
                  <a:schemeClr val="tx1"/>
                </a:solidFill>
              </a:rPr>
              <a:t>new public revenue model</a:t>
            </a:r>
            <a:r>
              <a:rPr lang="en-GB" sz="1100" b="0" dirty="0">
                <a:solidFill>
                  <a:schemeClr val="tx1"/>
                </a:solidFill>
              </a:rPr>
              <a:t> designed to modernise and increase the efficiency of audits and tax collection ; and</a:t>
            </a:r>
          </a:p>
          <a:p>
            <a:pPr marL="171450" lvl="0" indent="-171450">
              <a:buFont typeface="Arial" panose="020B0604020202020204" pitchFamily="34" charset="0"/>
              <a:buChar char="•"/>
            </a:pPr>
            <a:r>
              <a:rPr lang="en-GB" sz="1100" b="0" dirty="0">
                <a:solidFill>
                  <a:schemeClr val="tx1"/>
                </a:solidFill>
              </a:rPr>
              <a:t>established </a:t>
            </a:r>
            <a:r>
              <a:rPr lang="en-GB" sz="1100" dirty="0">
                <a:solidFill>
                  <a:schemeClr val="tx1"/>
                </a:solidFill>
              </a:rPr>
              <a:t>b</a:t>
            </a:r>
            <a:r>
              <a:rPr lang="en-GB" sz="1100" b="1" dirty="0">
                <a:solidFill>
                  <a:schemeClr val="tx1"/>
                </a:solidFill>
              </a:rPr>
              <a:t>est practice for the set-up</a:t>
            </a:r>
            <a:r>
              <a:rPr lang="en-GB" sz="1100" b="0" dirty="0">
                <a:solidFill>
                  <a:schemeClr val="tx1"/>
                </a:solidFill>
              </a:rPr>
              <a:t> of future </a:t>
            </a:r>
            <a:r>
              <a:rPr lang="en-GB" sz="1100" b="0" dirty="0" smtClean="0">
                <a:solidFill>
                  <a:schemeClr val="tx1"/>
                </a:solidFill>
              </a:rPr>
              <a:t>organisations.</a:t>
            </a:r>
          </a:p>
          <a:p>
            <a:pPr marL="171450" lvl="0" indent="-171450">
              <a:buFont typeface="Arial" panose="020B0604020202020204" pitchFamily="34" charset="0"/>
              <a:buChar char="•"/>
            </a:pPr>
            <a:endParaRPr lang="en-GB" sz="1100" b="0" dirty="0" smtClean="0">
              <a:solidFill>
                <a:srgbClr val="000000"/>
              </a:solidFill>
            </a:endParaRPr>
          </a:p>
        </p:txBody>
      </p:sp>
      <p:sp>
        <p:nvSpPr>
          <p:cNvPr id="17" name="TextBox 16"/>
          <p:cNvSpPr txBox="1"/>
          <p:nvPr/>
        </p:nvSpPr>
        <p:spPr>
          <a:xfrm>
            <a:off x="276052" y="1659303"/>
            <a:ext cx="5016028" cy="307777"/>
          </a:xfrm>
          <a:prstGeom prst="rect">
            <a:avLst/>
          </a:prstGeom>
          <a:noFill/>
        </p:spPr>
        <p:txBody>
          <a:bodyPr wrap="square" rtlCol="0">
            <a:spAutoFit/>
          </a:bodyPr>
          <a:lstStyle/>
          <a:p>
            <a:pPr algn="just"/>
            <a:r>
              <a:rPr lang="en-GB" sz="1400" b="1" dirty="0">
                <a:solidFill>
                  <a:srgbClr val="2D2D8A">
                    <a:lumMod val="75000"/>
                  </a:srgbClr>
                </a:solidFill>
              </a:rPr>
              <a:t>for the national Revenue Authority</a:t>
            </a:r>
          </a:p>
        </p:txBody>
      </p:sp>
      <p:sp>
        <p:nvSpPr>
          <p:cNvPr id="18" name="TextBox 17"/>
          <p:cNvSpPr txBox="1"/>
          <p:nvPr/>
        </p:nvSpPr>
        <p:spPr>
          <a:xfrm>
            <a:off x="276051" y="3001308"/>
            <a:ext cx="1919685" cy="3154710"/>
          </a:xfrm>
          <a:prstGeom prst="rect">
            <a:avLst/>
          </a:prstGeom>
          <a:noFill/>
          <a:ln>
            <a:solidFill>
              <a:schemeClr val="accent6">
                <a:lumMod val="75000"/>
              </a:schemeClr>
            </a:solidFill>
          </a:ln>
          <a:effectLst/>
        </p:spPr>
        <p:txBody>
          <a:bodyPr wrap="square" rtlCol="0">
            <a:spAutoFit/>
          </a:bodyPr>
          <a:lstStyle/>
          <a:p>
            <a:r>
              <a:rPr lang="en-GB" sz="1400" b="1" dirty="0">
                <a:solidFill>
                  <a:schemeClr val="accent6"/>
                </a:solidFill>
              </a:rPr>
              <a:t>Context</a:t>
            </a:r>
          </a:p>
          <a:p>
            <a:endParaRPr lang="fr-BE" sz="1100" b="0" dirty="0" smtClean="0">
              <a:solidFill>
                <a:srgbClr val="000000"/>
              </a:solidFill>
            </a:endParaRPr>
          </a:p>
          <a:p>
            <a:r>
              <a:rPr lang="en-GB" sz="1100" b="0" dirty="0" smtClean="0">
                <a:solidFill>
                  <a:srgbClr val="000000"/>
                </a:solidFill>
              </a:rPr>
              <a:t>The national authorities wished to </a:t>
            </a:r>
            <a:r>
              <a:rPr lang="en-GB" sz="1100" b="1" dirty="0" smtClean="0">
                <a:solidFill>
                  <a:srgbClr val="000000"/>
                </a:solidFill>
              </a:rPr>
              <a:t>establish an independent revenue authority</a:t>
            </a:r>
            <a:r>
              <a:rPr lang="en-GB" sz="1100" dirty="0" smtClean="0">
                <a:solidFill>
                  <a:srgbClr val="000000"/>
                </a:solidFill>
              </a:rPr>
              <a:t> </a:t>
            </a:r>
            <a:r>
              <a:rPr lang="en-GB" sz="1100" b="0" dirty="0" smtClean="0">
                <a:solidFill>
                  <a:srgbClr val="000000"/>
                </a:solidFill>
              </a:rPr>
              <a:t>with its own financial, organisational and human resources, free from political influence. The previous systems had limited the performance and efficiency of the national revenue administration</a:t>
            </a:r>
            <a:r>
              <a:rPr lang="en-US" sz="1100" b="0" dirty="0" smtClean="0">
                <a:solidFill>
                  <a:srgbClr val="000000"/>
                </a:solidFill>
              </a:rPr>
              <a:t>.</a:t>
            </a:r>
          </a:p>
          <a:p>
            <a:endParaRPr lang="en-US" sz="1100" b="0" dirty="0">
              <a:solidFill>
                <a:srgbClr val="000000"/>
              </a:solidFill>
            </a:endParaRPr>
          </a:p>
          <a:p>
            <a:endParaRPr lang="en-US" sz="1100" b="0" dirty="0" smtClean="0">
              <a:solidFill>
                <a:srgbClr val="000000"/>
              </a:solidFill>
            </a:endParaRPr>
          </a:p>
          <a:p>
            <a:endParaRPr lang="en-US" sz="1100" b="0" dirty="0">
              <a:solidFill>
                <a:srgbClr val="000000"/>
              </a:solidFill>
            </a:endParaRPr>
          </a:p>
          <a:p>
            <a:r>
              <a:rPr lang="en-US" sz="1100" b="0" dirty="0" smtClean="0">
                <a:solidFill>
                  <a:srgbClr val="000000"/>
                </a:solidFill>
              </a:rPr>
              <a:t> </a:t>
            </a:r>
            <a:endParaRPr lang="en-GB" sz="1100" dirty="0" smtClean="0">
              <a:solidFill>
                <a:srgbClr val="000000"/>
              </a:solidFill>
            </a:endParaRPr>
          </a:p>
        </p:txBody>
      </p:sp>
      <p:sp>
        <p:nvSpPr>
          <p:cNvPr id="19" name="TextBox 18"/>
          <p:cNvSpPr txBox="1"/>
          <p:nvPr/>
        </p:nvSpPr>
        <p:spPr>
          <a:xfrm>
            <a:off x="276052" y="1937463"/>
            <a:ext cx="4414937" cy="646331"/>
          </a:xfrm>
          <a:prstGeom prst="rect">
            <a:avLst/>
          </a:prstGeom>
          <a:noFill/>
        </p:spPr>
        <p:txBody>
          <a:bodyPr wrap="square" rtlCol="0">
            <a:spAutoFit/>
          </a:bodyPr>
          <a:lstStyle/>
          <a:p>
            <a:pPr algn="just"/>
            <a:r>
              <a:rPr lang="en-US" sz="1200" b="0" dirty="0" smtClean="0">
                <a:solidFill>
                  <a:srgbClr val="000000"/>
                </a:solidFill>
              </a:rPr>
              <a:t>The Commission supported national authorities in their efforts to </a:t>
            </a:r>
            <a:r>
              <a:rPr lang="en-US" sz="1200" dirty="0" smtClean="0">
                <a:solidFill>
                  <a:srgbClr val="000000"/>
                </a:solidFill>
              </a:rPr>
              <a:t>establish an independent agency for public revenue. </a:t>
            </a:r>
            <a:endParaRPr lang="en-US" sz="1200" dirty="0">
              <a:solidFill>
                <a:srgbClr val="000000"/>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618" y="1148217"/>
            <a:ext cx="3324878" cy="156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096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62635"/>
            <a:ext cx="8229600" cy="288032"/>
          </a:xfrm>
        </p:spPr>
        <p:txBody>
          <a:bodyPr/>
          <a:lstStyle/>
          <a:p>
            <a:pPr marL="0" lvl="0" indent="0" eaLnBrk="1" hangingPunct="1"/>
            <a:r>
              <a:rPr lang="en-GB" sz="2000" kern="1200" dirty="0">
                <a:solidFill>
                  <a:srgbClr val="000000"/>
                </a:solidFill>
                <a:ea typeface="+mn-ea"/>
                <a:cs typeface="+mn-cs"/>
              </a:rPr>
              <a:t>Awareness campaign strategy to reduce shadow economy in Lithuania</a:t>
            </a:r>
            <a:r>
              <a:rPr lang="en-GB" sz="2200" kern="1200" dirty="0">
                <a:solidFill>
                  <a:srgbClr val="000000"/>
                </a:solidFill>
                <a:ea typeface="+mn-ea"/>
                <a:cs typeface="+mn-cs"/>
              </a:rPr>
              <a:t/>
            </a:r>
            <a:br>
              <a:rPr lang="en-GB" sz="2200" kern="1200" dirty="0">
                <a:solidFill>
                  <a:srgbClr val="000000"/>
                </a:solidFill>
                <a:ea typeface="+mn-ea"/>
                <a:cs typeface="+mn-cs"/>
              </a:rPr>
            </a:br>
            <a:endParaRPr lang="fr-BE" dirty="0"/>
          </a:p>
        </p:txBody>
      </p:sp>
      <p:sp>
        <p:nvSpPr>
          <p:cNvPr id="4" name="object 27"/>
          <p:cNvSpPr/>
          <p:nvPr/>
        </p:nvSpPr>
        <p:spPr>
          <a:xfrm>
            <a:off x="6092235" y="1215917"/>
            <a:ext cx="2885454" cy="1728192"/>
          </a:xfrm>
          <a:prstGeom prst="rect">
            <a:avLst/>
          </a:prstGeom>
          <a:blipFill>
            <a:blip r:embed="rId2" cstate="print"/>
            <a:stretch>
              <a:fillRect/>
            </a:stretch>
          </a:blipFill>
        </p:spPr>
        <p:txBody>
          <a:bodyPr wrap="square" lIns="0" tIns="0" rIns="0" bIns="0" rtlCol="0"/>
          <a:lstStyle/>
          <a:p>
            <a:endParaRPr/>
          </a:p>
        </p:txBody>
      </p:sp>
      <p:sp>
        <p:nvSpPr>
          <p:cNvPr id="5" name="TextBox 4"/>
          <p:cNvSpPr txBox="1"/>
          <p:nvPr/>
        </p:nvSpPr>
        <p:spPr>
          <a:xfrm>
            <a:off x="179512" y="1550373"/>
            <a:ext cx="4536504" cy="523220"/>
          </a:xfrm>
          <a:prstGeom prst="rect">
            <a:avLst/>
          </a:prstGeom>
          <a:noFill/>
        </p:spPr>
        <p:txBody>
          <a:bodyPr wrap="square" rtlCol="0">
            <a:spAutoFit/>
          </a:bodyPr>
          <a:lstStyle/>
          <a:p>
            <a:pPr lvl="0" algn="just"/>
            <a:r>
              <a:rPr lang="fr-BE" sz="1400" dirty="0">
                <a:solidFill>
                  <a:schemeClr val="accent6">
                    <a:lumMod val="75000"/>
                  </a:schemeClr>
                </a:solidFill>
              </a:rPr>
              <a:t>for the </a:t>
            </a:r>
            <a:r>
              <a:rPr lang="fr-BE" sz="1400" dirty="0" err="1">
                <a:solidFill>
                  <a:schemeClr val="accent6">
                    <a:lumMod val="75000"/>
                  </a:schemeClr>
                </a:solidFill>
              </a:rPr>
              <a:t>Lithuanian</a:t>
            </a:r>
            <a:r>
              <a:rPr lang="fr-BE" sz="1400" dirty="0">
                <a:solidFill>
                  <a:schemeClr val="accent6">
                    <a:lumMod val="75000"/>
                  </a:schemeClr>
                </a:solidFill>
              </a:rPr>
              <a:t> </a:t>
            </a:r>
            <a:r>
              <a:rPr lang="fr-BE" sz="1400" dirty="0" err="1">
                <a:solidFill>
                  <a:schemeClr val="accent6">
                    <a:lumMod val="75000"/>
                  </a:schemeClr>
                </a:solidFill>
              </a:rPr>
              <a:t>government</a:t>
            </a:r>
            <a:r>
              <a:rPr lang="fr-BE" sz="1400" dirty="0">
                <a:solidFill>
                  <a:schemeClr val="accent6">
                    <a:lumMod val="75000"/>
                  </a:schemeClr>
                </a:solidFill>
              </a:rPr>
              <a:t> and the State </a:t>
            </a:r>
            <a:r>
              <a:rPr lang="fr-BE" sz="1400" dirty="0" err="1">
                <a:solidFill>
                  <a:schemeClr val="accent6">
                    <a:lumMod val="75000"/>
                  </a:schemeClr>
                </a:solidFill>
              </a:rPr>
              <a:t>Tax</a:t>
            </a:r>
            <a:r>
              <a:rPr lang="fr-BE" sz="1400" dirty="0">
                <a:solidFill>
                  <a:schemeClr val="accent6">
                    <a:lumMod val="75000"/>
                  </a:schemeClr>
                </a:solidFill>
              </a:rPr>
              <a:t> Inspection (STI)</a:t>
            </a:r>
            <a:endParaRPr lang="en-GB" sz="1400" dirty="0">
              <a:solidFill>
                <a:schemeClr val="accent6">
                  <a:lumMod val="75000"/>
                </a:schemeClr>
              </a:solidFill>
            </a:endParaRPr>
          </a:p>
        </p:txBody>
      </p:sp>
      <p:sp>
        <p:nvSpPr>
          <p:cNvPr id="6" name="TextBox 5"/>
          <p:cNvSpPr txBox="1"/>
          <p:nvPr/>
        </p:nvSpPr>
        <p:spPr>
          <a:xfrm>
            <a:off x="179512" y="2080013"/>
            <a:ext cx="5688632" cy="830997"/>
          </a:xfrm>
          <a:prstGeom prst="rect">
            <a:avLst/>
          </a:prstGeom>
          <a:noFill/>
        </p:spPr>
        <p:txBody>
          <a:bodyPr wrap="square" rtlCol="0">
            <a:spAutoFit/>
          </a:bodyPr>
          <a:lstStyle/>
          <a:p>
            <a:pPr lvl="0" algn="just"/>
            <a:r>
              <a:rPr lang="en-GB" sz="1200" b="0" dirty="0">
                <a:solidFill>
                  <a:srgbClr val="000000"/>
                </a:solidFill>
              </a:rPr>
              <a:t>The Commission supported national authorities in their fight against tax evasion and shadow economy </a:t>
            </a:r>
            <a:r>
              <a:rPr lang="en-US" sz="1200" b="0" dirty="0">
                <a:solidFill>
                  <a:srgbClr val="000000"/>
                </a:solidFill>
              </a:rPr>
              <a:t>by</a:t>
            </a:r>
            <a:r>
              <a:rPr lang="en-US" sz="1200" b="0" spc="-40" dirty="0">
                <a:solidFill>
                  <a:srgbClr val="527AB2"/>
                </a:solidFill>
                <a:latin typeface="Arial"/>
                <a:cs typeface="Arial"/>
              </a:rPr>
              <a:t> </a:t>
            </a:r>
            <a:r>
              <a:rPr lang="en-US" sz="1200" b="0" dirty="0">
                <a:solidFill>
                  <a:srgbClr val="000000"/>
                </a:solidFill>
              </a:rPr>
              <a:t>designing a comprehensive communication </a:t>
            </a:r>
            <a:r>
              <a:rPr lang="en-US" sz="1200" b="0" dirty="0" smtClean="0">
                <a:solidFill>
                  <a:srgbClr val="000000"/>
                </a:solidFill>
              </a:rPr>
              <a:t>campaign </a:t>
            </a:r>
            <a:r>
              <a:rPr lang="en-US" sz="1200" b="0" dirty="0">
                <a:solidFill>
                  <a:srgbClr val="000000"/>
                </a:solidFill>
              </a:rPr>
              <a:t>strategy and all its necessary elements to support </a:t>
            </a:r>
            <a:r>
              <a:rPr lang="en-US" sz="1200" b="0" dirty="0" smtClean="0">
                <a:solidFill>
                  <a:srgbClr val="000000"/>
                </a:solidFill>
              </a:rPr>
              <a:t>its </a:t>
            </a:r>
            <a:r>
              <a:rPr lang="en-US" sz="1200" b="0" dirty="0">
                <a:solidFill>
                  <a:srgbClr val="000000"/>
                </a:solidFill>
              </a:rPr>
              <a:t>implementation by the government.</a:t>
            </a:r>
            <a:endParaRPr lang="en-GB" sz="1200" b="0" dirty="0">
              <a:solidFill>
                <a:srgbClr val="000000"/>
              </a:solidFill>
            </a:endParaRPr>
          </a:p>
        </p:txBody>
      </p:sp>
      <p:sp>
        <p:nvSpPr>
          <p:cNvPr id="7" name="TextBox 6"/>
          <p:cNvSpPr txBox="1"/>
          <p:nvPr/>
        </p:nvSpPr>
        <p:spPr>
          <a:xfrm>
            <a:off x="285125" y="3136859"/>
            <a:ext cx="2198643" cy="2862322"/>
          </a:xfrm>
          <a:prstGeom prst="rect">
            <a:avLst/>
          </a:prstGeom>
          <a:noFill/>
          <a:ln>
            <a:solidFill>
              <a:srgbClr val="003300"/>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smtClean="0">
                <a:ln>
                  <a:noFill/>
                </a:ln>
                <a:solidFill>
                  <a:schemeClr val="accent6">
                    <a:lumMod val="75000"/>
                  </a:schemeClr>
                </a:solidFill>
                <a:effectLst/>
                <a:uLnTx/>
                <a:uFillTx/>
              </a:rPr>
              <a:t>Context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i="0" u="none" strike="noStrike" kern="0" cap="none" spc="0" normalizeH="0" baseline="0" noProof="0" dirty="0" smtClean="0">
              <a:ln>
                <a:noFill/>
              </a:ln>
              <a:solidFill>
                <a:schemeClr val="accent6">
                  <a:lumMod val="7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rPr>
              <a:t>The</a:t>
            </a:r>
            <a:r>
              <a:rPr kumimoji="0" lang="en-US" sz="1100" b="0" i="0" u="none" strike="noStrike" kern="0" cap="none" spc="-8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 </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Lithuanian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authorities </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sought  </a:t>
            </a:r>
            <a:r>
              <a:rPr kumimoji="0" lang="en-US" sz="1100" b="0" i="0" u="none" strike="noStrike" kern="0" cap="none" spc="-1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to </a:t>
            </a:r>
            <a:r>
              <a:rPr kumimoji="0" lang="en-US" sz="1100" b="0" i="0" u="none" strike="noStrike" kern="0" cap="none" spc="-55" normalizeH="0" baseline="0" noProof="0" dirty="0" err="1" smtClean="0">
                <a:ln>
                  <a:noFill/>
                </a:ln>
                <a:solidFill>
                  <a:srgbClr val="231F20"/>
                </a:solidFill>
                <a:effectLst/>
                <a:uLnTx/>
                <a:uFillTx/>
                <a:ea typeface="Verdana" panose="020B0604030504040204" pitchFamily="34" charset="0"/>
                <a:cs typeface="Verdana" panose="020B0604030504040204" pitchFamily="34" charset="0"/>
              </a:rPr>
              <a:t>organise</a:t>
            </a:r>
            <a:r>
              <a:rPr kumimoji="0" lang="en-US" sz="1100" b="0" i="0" u="none" strike="noStrike" kern="0" cap="none" spc="-5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 </a:t>
            </a:r>
            <a:r>
              <a:rPr kumimoji="0" lang="en-US" sz="1100" b="0" i="0" u="none" strike="noStrike" kern="0" cap="none" spc="-5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an  awareness-raising </a:t>
            </a:r>
            <a:r>
              <a:rPr kumimoji="0" lang="en-US" sz="1100" b="0" i="0" u="none" strike="noStrike" kern="0" cap="none" spc="-5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campaign </a:t>
            </a:r>
            <a:r>
              <a:rPr kumimoji="0" lang="en-US" sz="1100" b="0" i="0" u="none" strike="noStrike" kern="0" cap="none" spc="-1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to </a:t>
            </a:r>
            <a:r>
              <a:rPr kumimoji="0" lang="en-US" sz="1100" b="0" i="0" u="none" strike="noStrike" kern="0" cap="none" spc="-6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reduce shadow  economy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in </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Lithuania, </a:t>
            </a:r>
            <a:r>
              <a:rPr kumimoji="0" lang="en-US" sz="1100" b="0" i="0" u="none" strike="noStrike" kern="0" cap="none" spc="-1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to </a:t>
            </a:r>
            <a:r>
              <a:rPr kumimoji="0" lang="en-US" sz="1100" b="0" i="0" u="none" strike="noStrike" kern="0" cap="none" spc="-6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accompany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the </a:t>
            </a:r>
            <a:r>
              <a:rPr kumimoji="0" lang="en-US" sz="1100" b="0" i="0" u="none" strike="noStrike" kern="0" cap="none" spc="-5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launch  </a:t>
            </a:r>
            <a:r>
              <a:rPr kumimoji="0" lang="en-US" sz="1100" b="0" i="0" u="none" strike="noStrike" kern="0" cap="none" spc="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of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the </a:t>
            </a:r>
            <a:r>
              <a:rPr kumimoji="0" lang="en-US" sz="1100" b="0" i="0" u="none" strike="noStrike" kern="0" cap="none" spc="-5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foreseen </a:t>
            </a:r>
            <a:r>
              <a:rPr kumimoji="0" lang="en-US" sz="1100" b="0" i="0" u="none" strike="noStrike" kern="0" cap="none" spc="-4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reform. </a:t>
            </a:r>
            <a:r>
              <a:rPr kumimoji="0" lang="en-US" sz="1100" b="0" i="0" u="none" strike="noStrike" kern="0" cap="none" spc="-8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The </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objective </a:t>
            </a:r>
            <a:r>
              <a:rPr kumimoji="0" lang="en-US" sz="1100" b="0" i="0" u="none" strike="noStrike" kern="0" cap="none" spc="-5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was </a:t>
            </a:r>
            <a:r>
              <a:rPr kumimoji="0" lang="en-US" sz="1100" b="0" i="0" u="none" strike="noStrike" kern="0" cap="none" spc="-1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to  </a:t>
            </a:r>
            <a:r>
              <a:rPr kumimoji="0" lang="en-US" sz="1100" b="0" i="0" u="none" strike="noStrike" kern="0" cap="none" spc="-5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provide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them </a:t>
            </a:r>
            <a:r>
              <a:rPr kumimoji="0" lang="en-US" sz="1100" b="0" i="0" u="none" strike="noStrike" kern="0" cap="none" spc="-2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with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a </a:t>
            </a:r>
            <a:r>
              <a:rPr kumimoji="0" lang="en-US" sz="1100" b="0" i="0" u="none" strike="noStrike" kern="0" cap="none" spc="-1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fully </a:t>
            </a:r>
            <a:r>
              <a:rPr kumimoji="0" lang="en-US" sz="1100" b="0" i="0" u="none" strike="noStrike" kern="0" cap="none" spc="-4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functioning, </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turnkey  </a:t>
            </a:r>
            <a:r>
              <a:rPr kumimoji="0" lang="en-US" sz="1100" b="0" i="0" u="none" strike="noStrike" kern="0" cap="none" spc="-5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communication </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strategy, including </a:t>
            </a:r>
            <a:r>
              <a:rPr kumimoji="0" lang="en-US" sz="1100" b="0" i="0" u="none" strike="noStrike" kern="0" cap="none" spc="-2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all </a:t>
            </a:r>
            <a:r>
              <a:rPr kumimoji="0" lang="en-US" sz="1100" b="0" i="0" u="none" strike="noStrike" kern="0" cap="none" spc="-5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elements  </a:t>
            </a:r>
            <a:r>
              <a:rPr kumimoji="0" lang="en-US" sz="1100" b="0" i="0" u="none" strike="noStrike" kern="0" cap="none" spc="-6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needed </a:t>
            </a:r>
            <a:r>
              <a:rPr kumimoji="0" lang="en-US" sz="1100" b="0" i="0" u="none" strike="noStrike" kern="0" cap="none" spc="-1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to </a:t>
            </a:r>
            <a:r>
              <a:rPr kumimoji="0" lang="en-US" sz="1100" b="0" i="0" u="none" strike="noStrike" kern="0" cap="none" spc="-30" normalizeH="0" baseline="0" noProof="0" dirty="0" err="1" smtClean="0">
                <a:ln>
                  <a:noFill/>
                </a:ln>
                <a:solidFill>
                  <a:srgbClr val="231F20"/>
                </a:solidFill>
                <a:effectLst/>
                <a:uLnTx/>
                <a:uFillTx/>
                <a:ea typeface="Verdana" panose="020B0604030504040204" pitchFamily="34" charset="0"/>
                <a:cs typeface="Verdana" panose="020B0604030504040204" pitchFamily="34" charset="0"/>
              </a:rPr>
              <a:t>favour</a:t>
            </a:r>
            <a:r>
              <a:rPr kumimoji="0" lang="en-US" sz="1100" b="0" i="0" u="none" strike="noStrike" kern="0" cap="none" spc="-3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the </a:t>
            </a:r>
            <a:r>
              <a:rPr kumimoji="0" lang="en-US" sz="1100" b="0" i="0" u="none" strike="noStrike" kern="0" cap="none" spc="-5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ownership and </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support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the  </a:t>
            </a:r>
            <a:r>
              <a:rPr kumimoji="0" lang="en-US" sz="1100" b="0" i="0" u="none" strike="noStrike" kern="0" cap="none" spc="-4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implementation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team in</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 </a:t>
            </a:r>
            <a:r>
              <a:rPr kumimoji="0" lang="en-US" sz="1100" b="0" i="0" u="none" strike="noStrike" kern="0" cap="none" spc="-5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Lithuania.</a:t>
            </a:r>
            <a:endParaRPr kumimoji="0" lang="en-GB" sz="11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endParaRPr>
          </a:p>
        </p:txBody>
      </p:sp>
      <p:sp>
        <p:nvSpPr>
          <p:cNvPr id="8" name="TextBox 7"/>
          <p:cNvSpPr txBox="1"/>
          <p:nvPr/>
        </p:nvSpPr>
        <p:spPr>
          <a:xfrm>
            <a:off x="2610962" y="3140968"/>
            <a:ext cx="3481273" cy="2893100"/>
          </a:xfrm>
          <a:prstGeom prst="rect">
            <a:avLst/>
          </a:prstGeom>
          <a:noFill/>
          <a:ln>
            <a:solidFill>
              <a:srgbClr val="003300"/>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smtClean="0">
                <a:ln>
                  <a:noFill/>
                </a:ln>
                <a:solidFill>
                  <a:schemeClr val="accent6">
                    <a:lumMod val="75000"/>
                  </a:schemeClr>
                </a:solidFill>
                <a:effectLst/>
                <a:uLnTx/>
                <a:uFillTx/>
              </a:rPr>
              <a:t>Support delivered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i="0" u="none" strike="noStrike" kern="0" cap="none" spc="0" normalizeH="0" baseline="0" noProof="0" dirty="0" smtClean="0">
              <a:ln>
                <a:noFill/>
              </a:ln>
              <a:solidFill>
                <a:schemeClr val="accent6">
                  <a:lumMod val="7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rPr>
              <a:t>The support provided by the SRSS and a private provider (Communication agency) was delivered in the form of tailored expertise and consultancy over 9 months.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rPr>
              <a:t>The support measures consisted of:</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5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Research and preparatory analysis of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the </a:t>
            </a:r>
            <a:r>
              <a:rPr kumimoji="0" lang="en-US" sz="1100" b="0" i="0" u="none" strike="noStrike" kern="0" cap="none" spc="-4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national </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context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in  </a:t>
            </a:r>
            <a:r>
              <a:rPr kumimoji="0" lang="en-US" sz="1100" b="0" i="0" u="none" strike="noStrike" kern="0" cap="none" spc="-5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which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the </a:t>
            </a:r>
            <a:r>
              <a:rPr kumimoji="0" lang="en-US" sz="1100" b="0" i="0" u="none" strike="noStrike" kern="0" cap="none" spc="-5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campaign </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would </a:t>
            </a:r>
            <a:r>
              <a:rPr kumimoji="0" lang="en-US" sz="1100" b="0" i="0" u="none" strike="noStrike" kern="0" cap="none" spc="-4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take </a:t>
            </a:r>
            <a:r>
              <a:rPr kumimoji="0" lang="en-US" sz="1100" b="0" i="0" u="none" strike="noStrike" kern="0" cap="none" spc="-6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place, </a:t>
            </a:r>
            <a:r>
              <a:rPr kumimoji="0" lang="en-US" sz="1100" b="0" i="0" u="none" strike="noStrike" kern="0" cap="none" spc="-1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to </a:t>
            </a:r>
            <a:r>
              <a:rPr kumimoji="0" lang="en-US" sz="1100" b="0" i="0" u="none" strike="noStrike" kern="0" cap="none" spc="-4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set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the </a:t>
            </a:r>
            <a:r>
              <a:rPr kumimoji="0" lang="en-US" sz="1100" b="0" i="0" u="none" strike="noStrike" kern="0" cap="none" spc="-7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scene </a:t>
            </a:r>
            <a:r>
              <a:rPr kumimoji="0" lang="en-US" sz="1100" b="0" i="0" u="none" strike="noStrike" kern="0" cap="none" spc="-5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and </a:t>
            </a:r>
            <a:r>
              <a:rPr kumimoji="0" lang="en-US" sz="1100" b="0" i="0" u="none" strike="noStrike" kern="0" cap="none" spc="-1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to </a:t>
            </a:r>
            <a:r>
              <a:rPr kumimoji="0" lang="en-US" sz="1100" b="0" i="0" u="none" strike="noStrike" kern="0" cap="none" spc="-4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define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the most </a:t>
            </a:r>
            <a:r>
              <a:rPr kumimoji="0" lang="en-US" sz="1100" b="0" i="0" u="none" strike="noStrike" kern="0" cap="none" spc="-50" normalizeH="0" baseline="0" noProof="0" dirty="0" err="1" smtClean="0">
                <a:ln>
                  <a:noFill/>
                </a:ln>
                <a:solidFill>
                  <a:srgbClr val="231F20"/>
                </a:solidFill>
                <a:effectLst/>
                <a:uLnTx/>
                <a:uFillTx/>
                <a:ea typeface="Verdana" panose="020B0604030504040204" pitchFamily="34" charset="0"/>
                <a:cs typeface="Verdana" panose="020B0604030504040204" pitchFamily="34" charset="0"/>
              </a:rPr>
              <a:t>customised</a:t>
            </a:r>
            <a:r>
              <a:rPr kumimoji="0" lang="en-US" sz="1100" b="0" i="0" u="none" strike="noStrike" kern="0" cap="none" spc="-5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 </a:t>
            </a:r>
            <a:r>
              <a:rPr kumimoji="0" lang="en-US" sz="1100" b="0" i="0" u="none" strike="noStrike" kern="0" cap="none" spc="-5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and </a:t>
            </a:r>
            <a:r>
              <a:rPr kumimoji="0" lang="en-US" sz="1100" b="0" i="0" u="none" strike="noStrike" kern="0" cap="none" spc="-4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relevant strategic  </a:t>
            </a:r>
            <a:r>
              <a:rPr kumimoji="0" lang="en-US" sz="1100" b="0" i="0" u="none" strike="noStrike" kern="0" cap="none" spc="-6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approach</a:t>
            </a:r>
            <a:r>
              <a:rPr kumimoji="0" lang="en-GB" sz="11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rPr>
              <a:t>Development of a </a:t>
            </a:r>
            <a:r>
              <a:rPr kumimoji="0" lang="en-US" sz="1100" b="0" i="0" u="none" strike="noStrike" kern="0" cap="none" spc="-10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comprehensive and </a:t>
            </a:r>
            <a:r>
              <a:rPr kumimoji="0" lang="en-US" sz="1100" b="0" i="0" u="none" strike="noStrike" kern="0" cap="none" spc="-3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tailor-made </a:t>
            </a:r>
            <a:r>
              <a:rPr kumimoji="0" lang="en-US" sz="1100" b="0" i="0" u="none" strike="noStrike" kern="0" cap="none" spc="-50"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communication  </a:t>
            </a:r>
            <a:r>
              <a:rPr kumimoji="0" lang="en-US" sz="1100" b="0" i="0" u="none" strike="noStrike" kern="0" cap="none" spc="-45" normalizeH="0" baseline="0" noProof="0" dirty="0" smtClean="0">
                <a:ln>
                  <a:noFill/>
                </a:ln>
                <a:solidFill>
                  <a:srgbClr val="231F20"/>
                </a:solidFill>
                <a:effectLst/>
                <a:uLnTx/>
                <a:uFillTx/>
                <a:ea typeface="Verdana" panose="020B0604030504040204" pitchFamily="34" charset="0"/>
                <a:cs typeface="Verdana" panose="020B0604030504040204" pitchFamily="34" charset="0"/>
              </a:rPr>
              <a:t>strategy</a:t>
            </a:r>
            <a:r>
              <a:rPr kumimoji="0" lang="en-GB" sz="11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rPr>
              <a:t>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rPr>
              <a:t>Support to the implementation (training and hotline) and monitoring (KPIs)].</a:t>
            </a:r>
          </a:p>
        </p:txBody>
      </p:sp>
      <p:sp>
        <p:nvSpPr>
          <p:cNvPr id="11" name="TextBox 10"/>
          <p:cNvSpPr txBox="1"/>
          <p:nvPr/>
        </p:nvSpPr>
        <p:spPr>
          <a:xfrm>
            <a:off x="6219429" y="3140968"/>
            <a:ext cx="2758260" cy="2893100"/>
          </a:xfrm>
          <a:prstGeom prst="rect">
            <a:avLst/>
          </a:prstGeom>
          <a:noFill/>
          <a:ln>
            <a:solidFill>
              <a:srgbClr val="003300"/>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smtClean="0">
                <a:ln>
                  <a:noFill/>
                </a:ln>
                <a:solidFill>
                  <a:schemeClr val="accent6">
                    <a:lumMod val="75000"/>
                  </a:schemeClr>
                </a:solidFill>
                <a:effectLst/>
                <a:uLnTx/>
                <a:uFillTx/>
              </a:rPr>
              <a:t>Results achieved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i="0" u="none" strike="noStrike" kern="0" cap="none" spc="0" normalizeH="0" baseline="0" noProof="0" dirty="0" smtClean="0">
              <a:ln>
                <a:noFill/>
              </a:ln>
              <a:solidFill>
                <a:schemeClr val="accent6">
                  <a:lumMod val="7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rPr>
              <a:t>Support from the SRSS delivered the following results: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Full-fledged awareness strategy delivered and ready for implementation (campaign and videos immediately launched) with effective budget and monitoring tools (KPIs)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And had the following impacts: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Strengthened capacity of the Lithuanian Authorities in developing such key awareness actions and impact on taxpayers' compliance</a:t>
            </a:r>
          </a:p>
        </p:txBody>
      </p:sp>
    </p:spTree>
    <p:extLst>
      <p:ext uri="{BB962C8B-B14F-4D97-AF65-F5344CB8AC3E}">
        <p14:creationId xmlns:p14="http://schemas.microsoft.com/office/powerpoint/2010/main" val="778092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86" y="905445"/>
            <a:ext cx="8229600" cy="936625"/>
          </a:xfrm>
        </p:spPr>
        <p:txBody>
          <a:bodyPr/>
          <a:lstStyle/>
          <a:p>
            <a:pPr marL="0" lvl="0" indent="0" eaLnBrk="1" hangingPunct="1"/>
            <a:r>
              <a:rPr lang="en-GB" sz="2000" kern="1200" dirty="0">
                <a:solidFill>
                  <a:srgbClr val="000000"/>
                </a:solidFill>
                <a:ea typeface="+mn-ea"/>
                <a:cs typeface="+mn-cs"/>
              </a:rPr>
              <a:t>Explanatory and feasibility study on state-of-the-art and new technologies in Belgium</a:t>
            </a:r>
            <a:br>
              <a:rPr lang="en-GB" sz="2000" kern="1200" dirty="0">
                <a:solidFill>
                  <a:srgbClr val="000000"/>
                </a:solidFill>
                <a:ea typeface="+mn-ea"/>
                <a:cs typeface="+mn-cs"/>
              </a:rPr>
            </a:br>
            <a:endParaRPr lang="fr-BE"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327335"/>
            <a:ext cx="2985964" cy="1525602"/>
          </a:xfrm>
          <a:prstGeom prst="rect">
            <a:avLst/>
          </a:prstGeom>
        </p:spPr>
      </p:pic>
      <p:sp>
        <p:nvSpPr>
          <p:cNvPr id="5" name="TextBox 4"/>
          <p:cNvSpPr txBox="1"/>
          <p:nvPr/>
        </p:nvSpPr>
        <p:spPr>
          <a:xfrm>
            <a:off x="220286" y="1580460"/>
            <a:ext cx="5647858" cy="523220"/>
          </a:xfrm>
          <a:prstGeom prst="rect">
            <a:avLst/>
          </a:prstGeom>
          <a:noFill/>
        </p:spPr>
        <p:txBody>
          <a:bodyPr wrap="square" rtlCol="0">
            <a:spAutoFit/>
          </a:bodyPr>
          <a:lstStyle/>
          <a:p>
            <a:pPr lvl="0" algn="just"/>
            <a:r>
              <a:rPr lang="fr-BE" sz="1400" dirty="0">
                <a:solidFill>
                  <a:schemeClr val="accent6">
                    <a:lumMod val="75000"/>
                  </a:schemeClr>
                </a:solidFill>
              </a:rPr>
              <a:t>for the </a:t>
            </a:r>
            <a:r>
              <a:rPr lang="fr-BE" sz="1400" dirty="0" err="1">
                <a:solidFill>
                  <a:schemeClr val="accent6">
                    <a:lumMod val="75000"/>
                  </a:schemeClr>
                </a:solidFill>
              </a:rPr>
              <a:t>implementation</a:t>
            </a:r>
            <a:r>
              <a:rPr lang="fr-BE" sz="1400" dirty="0">
                <a:solidFill>
                  <a:schemeClr val="accent6">
                    <a:lumMod val="75000"/>
                  </a:schemeClr>
                </a:solidFill>
              </a:rPr>
              <a:t> of an </a:t>
            </a:r>
            <a:r>
              <a:rPr lang="fr-BE" sz="1400" dirty="0" err="1">
                <a:solidFill>
                  <a:schemeClr val="accent6">
                    <a:lumMod val="75000"/>
                  </a:schemeClr>
                </a:solidFill>
              </a:rPr>
              <a:t>enhanced</a:t>
            </a:r>
            <a:r>
              <a:rPr lang="fr-BE" sz="1400" dirty="0">
                <a:solidFill>
                  <a:schemeClr val="accent6">
                    <a:lumMod val="75000"/>
                  </a:schemeClr>
                </a:solidFill>
              </a:rPr>
              <a:t> supervision of the container </a:t>
            </a:r>
            <a:r>
              <a:rPr lang="fr-BE" sz="1400" dirty="0" err="1">
                <a:solidFill>
                  <a:schemeClr val="accent6">
                    <a:lumMod val="75000"/>
                  </a:schemeClr>
                </a:solidFill>
              </a:rPr>
              <a:t>supply</a:t>
            </a:r>
            <a:r>
              <a:rPr lang="fr-BE" sz="1400" dirty="0">
                <a:solidFill>
                  <a:schemeClr val="accent6">
                    <a:lumMod val="75000"/>
                  </a:schemeClr>
                </a:solidFill>
              </a:rPr>
              <a:t> </a:t>
            </a:r>
            <a:r>
              <a:rPr lang="fr-BE" sz="1400" dirty="0" err="1">
                <a:solidFill>
                  <a:schemeClr val="accent6">
                    <a:lumMod val="75000"/>
                  </a:schemeClr>
                </a:solidFill>
              </a:rPr>
              <a:t>chain</a:t>
            </a:r>
            <a:r>
              <a:rPr lang="fr-BE" sz="1400" dirty="0">
                <a:solidFill>
                  <a:schemeClr val="accent6">
                    <a:lumMod val="75000"/>
                  </a:schemeClr>
                </a:solidFill>
              </a:rPr>
              <a:t> by the </a:t>
            </a:r>
            <a:r>
              <a:rPr lang="fr-BE" sz="1400" dirty="0" err="1">
                <a:solidFill>
                  <a:schemeClr val="accent6">
                    <a:lumMod val="75000"/>
                  </a:schemeClr>
                </a:solidFill>
              </a:rPr>
              <a:t>Belgian</a:t>
            </a:r>
            <a:r>
              <a:rPr lang="fr-BE" sz="1400" dirty="0">
                <a:solidFill>
                  <a:schemeClr val="accent6">
                    <a:lumMod val="75000"/>
                  </a:schemeClr>
                </a:solidFill>
              </a:rPr>
              <a:t> Customs</a:t>
            </a:r>
            <a:endParaRPr lang="en-GB" sz="1400" dirty="0">
              <a:solidFill>
                <a:schemeClr val="accent6">
                  <a:lumMod val="75000"/>
                </a:schemeClr>
              </a:solidFill>
            </a:endParaRPr>
          </a:p>
        </p:txBody>
      </p:sp>
      <p:sp>
        <p:nvSpPr>
          <p:cNvPr id="6" name="TextBox 5"/>
          <p:cNvSpPr txBox="1"/>
          <p:nvPr/>
        </p:nvSpPr>
        <p:spPr>
          <a:xfrm>
            <a:off x="258521" y="2103680"/>
            <a:ext cx="5652729" cy="830997"/>
          </a:xfrm>
          <a:prstGeom prst="rect">
            <a:avLst/>
          </a:prstGeom>
          <a:noFill/>
        </p:spPr>
        <p:txBody>
          <a:bodyPr wrap="square" rtlCol="0">
            <a:spAutoFit/>
          </a:bodyPr>
          <a:lstStyle/>
          <a:p>
            <a:pPr lvl="0" algn="just"/>
            <a:r>
              <a:rPr lang="en-GB" sz="1200" b="0" dirty="0">
                <a:solidFill>
                  <a:srgbClr val="000000"/>
                </a:solidFill>
              </a:rPr>
              <a:t>The Commission is supporting the Belgian Customs in their efforts to modernise the supervision of the container supply chain and address current major threats by identifying and using efficiently the most advanced state-of-the art technologies.</a:t>
            </a:r>
          </a:p>
        </p:txBody>
      </p:sp>
      <p:sp>
        <p:nvSpPr>
          <p:cNvPr id="8" name="TextBox 7"/>
          <p:cNvSpPr txBox="1"/>
          <p:nvPr/>
        </p:nvSpPr>
        <p:spPr>
          <a:xfrm>
            <a:off x="325550" y="2934677"/>
            <a:ext cx="2141713" cy="3708708"/>
          </a:xfrm>
          <a:prstGeom prst="rect">
            <a:avLst/>
          </a:prstGeom>
          <a:noFill/>
          <a:ln>
            <a:solidFill>
              <a:srgbClr val="003300"/>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smtClean="0">
                <a:ln>
                  <a:noFill/>
                </a:ln>
                <a:solidFill>
                  <a:schemeClr val="accent6">
                    <a:lumMod val="75000"/>
                  </a:schemeClr>
                </a:solidFill>
                <a:effectLst/>
                <a:uLnTx/>
                <a:uFillTx/>
              </a:rPr>
              <a:t>Context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rPr>
              <a:t>With the increase of international trade, especially through container support, the Belgian Customs are facing unprecedented and increased threats and challenges which have a huge impact on safety and security. The situation has to be primarily addressed in the port of Antwerp and requires to explore and assess new and state-of-the art technologies in terms of feasibility and potential cost and benefit in this context.</a:t>
            </a:r>
            <a:endParaRPr kumimoji="0" lang="fr-BE" sz="11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00000"/>
              </a:solidFill>
              <a:effectLst/>
              <a:uLnTx/>
              <a:uFillTx/>
            </a:endParaRPr>
          </a:p>
        </p:txBody>
      </p:sp>
      <p:sp>
        <p:nvSpPr>
          <p:cNvPr id="9" name="TextBox 8"/>
          <p:cNvSpPr txBox="1"/>
          <p:nvPr/>
        </p:nvSpPr>
        <p:spPr>
          <a:xfrm>
            <a:off x="2488817" y="2934677"/>
            <a:ext cx="3692537" cy="3708708"/>
          </a:xfrm>
          <a:prstGeom prst="rect">
            <a:avLst/>
          </a:prstGeom>
          <a:noFill/>
          <a:ln>
            <a:solidFill>
              <a:srgbClr val="003300"/>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smtClean="0">
                <a:ln>
                  <a:noFill/>
                </a:ln>
                <a:solidFill>
                  <a:schemeClr val="accent6">
                    <a:lumMod val="75000"/>
                  </a:schemeClr>
                </a:solidFill>
                <a:effectLst/>
                <a:uLnTx/>
                <a:uFillTx/>
              </a:rPr>
              <a:t>Support delivered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rPr>
              <a:t>The support provided by the SRSS and experts from the private sector was delivered over 18 months.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rPr>
              <a:t>The support measures consisted of:</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A data collection and exploratory study to identify the most appropriate and fitting new state-of-the art technologies in terms of efficiency, effectiveness and adaptability to Customs needs of enhanced supervision of the container chain;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A technology and economic feasibility study aimed at assessing the investment and running cost of the scenarios identified as potentially technologically suitable;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An impact analysis on the supply chain and trade impact;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Proposal, guidance and recommendations for implementation of the most suitable technologies.</a:t>
            </a:r>
          </a:p>
        </p:txBody>
      </p:sp>
      <p:sp>
        <p:nvSpPr>
          <p:cNvPr id="11" name="TextBox 10"/>
          <p:cNvSpPr txBox="1"/>
          <p:nvPr/>
        </p:nvSpPr>
        <p:spPr>
          <a:xfrm>
            <a:off x="6224461" y="2934677"/>
            <a:ext cx="2845671" cy="3200876"/>
          </a:xfrm>
          <a:prstGeom prst="rect">
            <a:avLst/>
          </a:prstGeom>
          <a:noFill/>
          <a:ln>
            <a:solidFill>
              <a:srgbClr val="003300"/>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smtClean="0">
                <a:ln>
                  <a:noFill/>
                </a:ln>
                <a:solidFill>
                  <a:schemeClr val="accent6">
                    <a:lumMod val="75000"/>
                  </a:schemeClr>
                </a:solidFill>
                <a:effectLst/>
                <a:uLnTx/>
                <a:uFillTx/>
              </a:rPr>
              <a:t>Results achieved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rPr>
              <a:t>Support from the SRSS delivered the following results: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Identification of the most appropriate and suitable technologies;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Confirmation that a combined multi-layered technology approach will be needed;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Identification of high potential areas for further improvement;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Practical tangible technology solution proposed and delivered;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Full cost &amp; benefit analysis, guidance and roadmap for investment and proposed implementation.</a:t>
            </a:r>
          </a:p>
        </p:txBody>
      </p:sp>
    </p:spTree>
    <p:extLst>
      <p:ext uri="{BB962C8B-B14F-4D97-AF65-F5344CB8AC3E}">
        <p14:creationId xmlns:p14="http://schemas.microsoft.com/office/powerpoint/2010/main" val="2729624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21" name="TextBox 20"/>
          <p:cNvSpPr txBox="1"/>
          <p:nvPr/>
        </p:nvSpPr>
        <p:spPr>
          <a:xfrm>
            <a:off x="251519" y="981889"/>
            <a:ext cx="8878941" cy="769441"/>
          </a:xfrm>
          <a:prstGeom prst="rect">
            <a:avLst/>
          </a:prstGeom>
          <a:noFill/>
        </p:spPr>
        <p:txBody>
          <a:bodyPr wrap="square" rtlCol="0">
            <a:spAutoFit/>
          </a:bodyPr>
          <a:lstStyle/>
          <a:p>
            <a:r>
              <a:rPr lang="en-GB" sz="2200" smtClean="0">
                <a:solidFill>
                  <a:srgbClr val="000000"/>
                </a:solidFill>
                <a:latin typeface="Verdana"/>
              </a:rPr>
              <a:t>Treasury Single Account </a:t>
            </a:r>
          </a:p>
          <a:p>
            <a:r>
              <a:rPr lang="en-GB" sz="2200" smtClean="0">
                <a:solidFill>
                  <a:srgbClr val="000000"/>
                </a:solidFill>
                <a:latin typeface="Verdana"/>
              </a:rPr>
              <a:t>in </a:t>
            </a:r>
            <a:r>
              <a:rPr lang="en-GB" sz="2200" dirty="0" smtClean="0">
                <a:solidFill>
                  <a:srgbClr val="000000"/>
                </a:solidFill>
                <a:latin typeface="Verdana"/>
              </a:rPr>
              <a:t>Portugal</a:t>
            </a:r>
            <a:endParaRPr lang="en-GB" sz="2200" dirty="0">
              <a:solidFill>
                <a:srgbClr val="000000"/>
              </a:solidFill>
              <a:latin typeface="Verdana"/>
            </a:endParaRPr>
          </a:p>
        </p:txBody>
      </p:sp>
      <p:sp>
        <p:nvSpPr>
          <p:cNvPr id="22" name="TextBox 21"/>
          <p:cNvSpPr txBox="1"/>
          <p:nvPr/>
        </p:nvSpPr>
        <p:spPr>
          <a:xfrm>
            <a:off x="276053" y="2102516"/>
            <a:ext cx="4880833" cy="738664"/>
          </a:xfrm>
          <a:prstGeom prst="rect">
            <a:avLst/>
          </a:prstGeom>
          <a:noFill/>
        </p:spPr>
        <p:txBody>
          <a:bodyPr wrap="square" rtlCol="0">
            <a:spAutoFit/>
          </a:bodyPr>
          <a:lstStyle/>
          <a:p>
            <a:pPr algn="just" fontAlgn="auto">
              <a:spcBef>
                <a:spcPts val="0"/>
              </a:spcBef>
              <a:spcAft>
                <a:spcPts val="0"/>
              </a:spcAft>
            </a:pPr>
            <a:r>
              <a:rPr lang="en-GB" sz="1400" b="0" dirty="0">
                <a:solidFill>
                  <a:schemeClr val="tx1"/>
                </a:solidFill>
              </a:rPr>
              <a:t>The Commission is supporting national authorities in their efforts to </a:t>
            </a:r>
            <a:r>
              <a:rPr lang="en-GB" sz="1400" dirty="0">
                <a:solidFill>
                  <a:schemeClr val="tx1"/>
                </a:solidFill>
              </a:rPr>
              <a:t>improve the functioning of their Treasury Single Account. </a:t>
            </a:r>
          </a:p>
        </p:txBody>
      </p:sp>
      <p:sp>
        <p:nvSpPr>
          <p:cNvPr id="23" name="TextBox 22"/>
          <p:cNvSpPr txBox="1"/>
          <p:nvPr/>
        </p:nvSpPr>
        <p:spPr>
          <a:xfrm>
            <a:off x="323528" y="3231554"/>
            <a:ext cx="2460538" cy="3262432"/>
          </a:xfrm>
          <a:prstGeom prst="rect">
            <a:avLst/>
          </a:prstGeom>
          <a:noFill/>
          <a:ln>
            <a:solidFill>
              <a:schemeClr val="accent2"/>
            </a:solidFill>
          </a:ln>
          <a:effectLst/>
        </p:spPr>
        <p:txBody>
          <a:bodyPr wrap="square" rtlCol="0">
            <a:spAutoFit/>
          </a:bodyPr>
          <a:lstStyle/>
          <a:p>
            <a:pPr algn="just" fontAlgn="auto">
              <a:spcBef>
                <a:spcPts val="0"/>
              </a:spcBef>
              <a:spcAft>
                <a:spcPts val="0"/>
              </a:spcAft>
            </a:pPr>
            <a:r>
              <a:rPr lang="en-GB" sz="1400" dirty="0">
                <a:solidFill>
                  <a:srgbClr val="2D2D8A">
                    <a:lumMod val="75000"/>
                  </a:srgbClr>
                </a:solidFill>
              </a:rPr>
              <a:t>Context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1200" b="0" kern="0" dirty="0">
                <a:solidFill>
                  <a:srgbClr val="000000"/>
                </a:solidFill>
              </a:rPr>
              <a:t>The Ministry of Finance intends to use the momentum of the reform of the budget framework law and the additional information provided by the new framework to </a:t>
            </a:r>
            <a:r>
              <a:rPr lang="en-US" sz="1200" kern="0" dirty="0" err="1">
                <a:solidFill>
                  <a:srgbClr val="000000"/>
                </a:solidFill>
              </a:rPr>
              <a:t>modernise</a:t>
            </a:r>
            <a:r>
              <a:rPr lang="en-US" sz="1200" kern="0" dirty="0">
                <a:solidFill>
                  <a:srgbClr val="000000"/>
                </a:solidFill>
              </a:rPr>
              <a:t> cash management </a:t>
            </a:r>
            <a:r>
              <a:rPr lang="en-US" sz="1200" b="0" kern="0" dirty="0">
                <a:solidFill>
                  <a:srgbClr val="000000"/>
                </a:solidFill>
              </a:rPr>
              <a:t>and </a:t>
            </a:r>
            <a:r>
              <a:rPr lang="en-US" sz="1200" kern="0" dirty="0">
                <a:solidFill>
                  <a:srgbClr val="000000"/>
                </a:solidFill>
              </a:rPr>
              <a:t>enhance its capacity to forecast non-tax revenue. </a:t>
            </a:r>
            <a:endParaRPr lang="en-US" sz="1200" kern="0" dirty="0" smtClean="0">
              <a:solidFill>
                <a:srgbClr val="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en-US" sz="1200" b="0" kern="0" dirty="0" smtClean="0">
              <a:solidFill>
                <a:srgbClr val="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00000"/>
              </a:solidFill>
              <a:effectLst/>
              <a:uLnTx/>
              <a:uFillTx/>
            </a:endParaRPr>
          </a:p>
        </p:txBody>
      </p:sp>
      <p:sp>
        <p:nvSpPr>
          <p:cNvPr id="24" name="TextBox 23"/>
          <p:cNvSpPr txBox="1"/>
          <p:nvPr/>
        </p:nvSpPr>
        <p:spPr>
          <a:xfrm>
            <a:off x="2843808" y="3231554"/>
            <a:ext cx="3456384" cy="3262432"/>
          </a:xfrm>
          <a:prstGeom prst="rect">
            <a:avLst/>
          </a:prstGeom>
          <a:noFill/>
          <a:ln>
            <a:solidFill>
              <a:schemeClr val="accent2"/>
            </a:solidFill>
          </a:ln>
          <a:effectLst/>
        </p:spPr>
        <p:txBody>
          <a:bodyPr wrap="square" rtlCol="0">
            <a:spAutoFit/>
          </a:bodyPr>
          <a:lstStyle/>
          <a:p>
            <a:pPr algn="just" fontAlgn="auto">
              <a:spcBef>
                <a:spcPts val="0"/>
              </a:spcBef>
              <a:spcAft>
                <a:spcPts val="0"/>
              </a:spcAft>
            </a:pPr>
            <a:r>
              <a:rPr lang="en-GB" sz="1400" dirty="0">
                <a:solidFill>
                  <a:srgbClr val="2D2D8A">
                    <a:lumMod val="75000"/>
                  </a:srgbClr>
                </a:solidFill>
              </a:rPr>
              <a:t>Support to be delivered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lang="en-US" sz="1200" b="0" kern="0" dirty="0">
                <a:solidFill>
                  <a:srgbClr val="000000"/>
                </a:solidFill>
              </a:rPr>
              <a:t>The support provided by the SRSS and the World bank will take the form of on-site missions and workshops</a:t>
            </a:r>
            <a:r>
              <a:rPr lang="en-US" sz="1200" b="0" kern="0" dirty="0" smtClean="0">
                <a:solidFill>
                  <a:srgbClr val="000000"/>
                </a:solidFill>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rPr>
              <a:t>The planned measures consist of:</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000000"/>
                </a:solidFill>
              </a:rPr>
              <a:t>reviewing the functions </a:t>
            </a:r>
            <a:r>
              <a:rPr lang="en-US" sz="1200" b="0" kern="0" dirty="0">
                <a:solidFill>
                  <a:srgbClr val="000000"/>
                </a:solidFill>
              </a:rPr>
              <a:t>of the Debt and Treasury Management Agency; </a:t>
            </a:r>
            <a:endParaRPr lang="en-US" sz="1200" b="0" kern="0" dirty="0" smtClean="0">
              <a:solidFill>
                <a:srgbClr val="000000"/>
              </a:solidFill>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000000"/>
                </a:solidFill>
              </a:rPr>
              <a:t>developing a new cash management model</a:t>
            </a:r>
            <a:r>
              <a:rPr lang="en-US" sz="1200" b="0" kern="0" dirty="0">
                <a:solidFill>
                  <a:srgbClr val="000000"/>
                </a:solidFill>
              </a:rPr>
              <a:t>; </a:t>
            </a:r>
            <a:endParaRPr lang="en-US" sz="1200" b="0" kern="0" dirty="0" smtClean="0">
              <a:solidFill>
                <a:srgbClr val="000000"/>
              </a:solidFill>
            </a:endParaRP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000000"/>
                </a:solidFill>
              </a:rPr>
              <a:t>streamlining non-tax collection </a:t>
            </a:r>
            <a:r>
              <a:rPr lang="en-US" sz="1200" b="0" kern="0" dirty="0">
                <a:solidFill>
                  <a:srgbClr val="000000"/>
                </a:solidFill>
              </a:rPr>
              <a:t>and accounting procedures; </a:t>
            </a:r>
            <a:r>
              <a:rPr lang="en-US" sz="1200" b="0" kern="0" dirty="0" smtClean="0">
                <a:solidFill>
                  <a:srgbClr val="000000"/>
                </a:solidFill>
              </a:rPr>
              <a:t>and</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rgbClr val="000000"/>
                </a:solidFill>
              </a:rPr>
              <a:t>providing recommendations for improvements</a:t>
            </a:r>
            <a:r>
              <a:rPr lang="en-US" sz="1200" b="0" kern="0" dirty="0">
                <a:solidFill>
                  <a:srgbClr val="000000"/>
                </a:solidFill>
              </a:rPr>
              <a:t> in the architecture of the Financial Management Information System.</a:t>
            </a:r>
          </a:p>
        </p:txBody>
      </p:sp>
      <p:sp>
        <p:nvSpPr>
          <p:cNvPr id="25" name="TextBox 24"/>
          <p:cNvSpPr txBox="1"/>
          <p:nvPr/>
        </p:nvSpPr>
        <p:spPr>
          <a:xfrm>
            <a:off x="6372200" y="3231554"/>
            <a:ext cx="2736304" cy="3262432"/>
          </a:xfrm>
          <a:prstGeom prst="rect">
            <a:avLst/>
          </a:prstGeom>
          <a:noFill/>
          <a:ln>
            <a:solidFill>
              <a:schemeClr val="accent2"/>
            </a:solidFill>
          </a:ln>
          <a:effectLst/>
        </p:spPr>
        <p:txBody>
          <a:bodyPr wrap="square" rtlCol="0">
            <a:spAutoFit/>
          </a:bodyPr>
          <a:lstStyle/>
          <a:p>
            <a:pPr algn="just" fontAlgn="auto">
              <a:spcBef>
                <a:spcPts val="0"/>
              </a:spcBef>
              <a:spcAft>
                <a:spcPts val="0"/>
              </a:spcAft>
            </a:pPr>
            <a:r>
              <a:rPr lang="en-GB" sz="1400" dirty="0">
                <a:solidFill>
                  <a:srgbClr val="2D2D8A">
                    <a:lumMod val="75000"/>
                  </a:srgbClr>
                </a:solidFill>
              </a:rPr>
              <a:t>Expected results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rPr>
              <a:t>Support from the SRSS is expected to deliver the following results:</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srgbClr val="000000"/>
                </a:solidFill>
              </a:rPr>
              <a:t>m</a:t>
            </a:r>
            <a:r>
              <a:rPr kumimoji="0" lang="en-GB" sz="1200" i="0" u="none" strike="noStrike" kern="0" cap="none" spc="0" normalizeH="0" baseline="0" noProof="0" dirty="0" smtClean="0">
                <a:ln>
                  <a:noFill/>
                </a:ln>
                <a:solidFill>
                  <a:srgbClr val="000000"/>
                </a:solidFill>
                <a:effectLst/>
                <a:uLnTx/>
                <a:uFillTx/>
              </a:rPr>
              <a:t>ore effective cash management</a:t>
            </a:r>
            <a:r>
              <a:rPr kumimoji="0" lang="en-GB" sz="1200" b="0" i="0" u="none" strike="noStrike" kern="0" cap="none" spc="0" normalizeH="0" baseline="0" noProof="0" dirty="0" smtClean="0">
                <a:ln>
                  <a:noFill/>
                </a:ln>
                <a:solidFill>
                  <a:srgbClr val="000000"/>
                </a:solidFill>
                <a:effectLst/>
                <a:uLnTx/>
                <a:uFillTx/>
              </a:rPr>
              <a:t>;</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0" dirty="0">
                <a:solidFill>
                  <a:srgbClr val="000000"/>
                </a:solidFill>
              </a:rPr>
              <a:t>i</a:t>
            </a:r>
            <a:r>
              <a:rPr kumimoji="0" lang="en-GB" sz="1200" i="0" u="none" strike="noStrike" kern="0" cap="none" spc="0" normalizeH="0" baseline="0" noProof="0" dirty="0" err="1" smtClean="0">
                <a:ln>
                  <a:noFill/>
                </a:ln>
                <a:solidFill>
                  <a:srgbClr val="000000"/>
                </a:solidFill>
                <a:effectLst/>
                <a:uLnTx/>
                <a:uFillTx/>
              </a:rPr>
              <a:t>mproved</a:t>
            </a:r>
            <a:r>
              <a:rPr kumimoji="0" lang="en-GB" sz="1200" i="0" u="none" strike="noStrike" kern="0" cap="none" spc="0" normalizeH="0" baseline="0" noProof="0" dirty="0" smtClean="0">
                <a:ln>
                  <a:noFill/>
                </a:ln>
                <a:solidFill>
                  <a:srgbClr val="000000"/>
                </a:solidFill>
                <a:effectLst/>
                <a:uLnTx/>
                <a:uFillTx/>
              </a:rPr>
              <a:t> non-tax revenue collection and accounting</a:t>
            </a:r>
            <a:r>
              <a:rPr kumimoji="0" lang="en-GB" sz="1200" b="0" i="0" u="none" strike="noStrike" kern="0" cap="none" spc="0" normalizeH="0" baseline="0" noProof="0" dirty="0" smtClean="0">
                <a:ln>
                  <a:noFill/>
                </a:ln>
                <a:solidFill>
                  <a:srgbClr val="000000"/>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rPr>
              <a:t>And to have the following impact:</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srgbClr val="000000"/>
                </a:solidFill>
                <a:effectLst/>
                <a:uLnTx/>
                <a:uFillTx/>
              </a:rPr>
              <a:t>reduced level of debt </a:t>
            </a:r>
            <a:r>
              <a:rPr kumimoji="0" lang="en-GB" sz="1200" b="0" i="0" u="none" strike="noStrike" kern="0" cap="none" spc="0" normalizeH="0" baseline="0" noProof="0" dirty="0" smtClean="0">
                <a:ln>
                  <a:noFill/>
                </a:ln>
                <a:solidFill>
                  <a:srgbClr val="000000"/>
                </a:solidFill>
                <a:effectLst/>
                <a:uLnTx/>
                <a:uFillTx/>
              </a:rPr>
              <a:t>and hence costs of borrowing; and</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srgbClr val="000000"/>
                </a:solidFill>
                <a:effectLst/>
                <a:uLnTx/>
                <a:uFillTx/>
              </a:rPr>
              <a:t>fostering sound financial management</a:t>
            </a:r>
            <a:r>
              <a:rPr kumimoji="0" lang="en-GB" sz="1200" b="0" i="0" u="none" strike="noStrike" kern="0" cap="none" spc="0" normalizeH="0" baseline="0" noProof="0" dirty="0" smtClean="0">
                <a:ln>
                  <a:noFill/>
                </a:ln>
                <a:solidFill>
                  <a:srgbClr val="000000"/>
                </a:solidFill>
                <a:effectLst/>
                <a:uLnTx/>
                <a:uFillTx/>
              </a:rPr>
              <a:t>.</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smtClean="0">
              <a:ln>
                <a:noFill/>
              </a:ln>
              <a:solidFill>
                <a:srgbClr val="000000"/>
              </a:solidFill>
              <a:effectLst/>
              <a:uLnTx/>
              <a:uFillTx/>
            </a:endParaRPr>
          </a:p>
        </p:txBody>
      </p:sp>
      <p:sp>
        <p:nvSpPr>
          <p:cNvPr id="26" name="TextBox 25"/>
          <p:cNvSpPr txBox="1"/>
          <p:nvPr/>
        </p:nvSpPr>
        <p:spPr>
          <a:xfrm>
            <a:off x="276052" y="1772816"/>
            <a:ext cx="5016028" cy="30777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BE" sz="1400" dirty="0">
                <a:solidFill>
                  <a:srgbClr val="2D2D8A">
                    <a:lumMod val="75000"/>
                  </a:srgbClr>
                </a:solidFill>
              </a:rPr>
              <a:t>for the Ministry of Finance</a:t>
            </a:r>
            <a:endParaRPr lang="en-GB" sz="1400" dirty="0">
              <a:solidFill>
                <a:srgbClr val="2D2D8A">
                  <a:lumMod val="75000"/>
                </a:srgbClr>
              </a:solidFill>
            </a:endParaRPr>
          </a:p>
        </p:txBody>
      </p:sp>
      <p:pic>
        <p:nvPicPr>
          <p:cNvPr id="4" name="Picture 3"/>
          <p:cNvPicPr>
            <a:picLocks noChangeAspect="1"/>
          </p:cNvPicPr>
          <p:nvPr/>
        </p:nvPicPr>
        <p:blipFill>
          <a:blip r:embed="rId3"/>
          <a:stretch>
            <a:fillRect/>
          </a:stretch>
        </p:blipFill>
        <p:spPr>
          <a:xfrm>
            <a:off x="5326569" y="1159226"/>
            <a:ext cx="3601707" cy="1842734"/>
          </a:xfrm>
          <a:prstGeom prst="rect">
            <a:avLst/>
          </a:prstGeom>
        </p:spPr>
      </p:pic>
    </p:spTree>
    <p:extLst>
      <p:ext uri="{BB962C8B-B14F-4D97-AF65-F5344CB8AC3E}">
        <p14:creationId xmlns:p14="http://schemas.microsoft.com/office/powerpoint/2010/main" val="2095475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14" name="TextBox 13"/>
          <p:cNvSpPr txBox="1"/>
          <p:nvPr/>
        </p:nvSpPr>
        <p:spPr>
          <a:xfrm>
            <a:off x="251519" y="1052736"/>
            <a:ext cx="5040561" cy="646331"/>
          </a:xfrm>
          <a:prstGeom prst="rect">
            <a:avLst/>
          </a:prstGeom>
          <a:noFill/>
        </p:spPr>
        <p:txBody>
          <a:bodyPr wrap="square" rtlCol="0">
            <a:spAutoFit/>
          </a:bodyPr>
          <a:lstStyle/>
          <a:p>
            <a:r>
              <a:rPr lang="en-GB" sz="1800" b="1" dirty="0" smtClean="0">
                <a:solidFill>
                  <a:srgbClr val="000000"/>
                </a:solidFill>
                <a:latin typeface="Verdana"/>
              </a:rPr>
              <a:t>Enhancing </a:t>
            </a:r>
            <a:r>
              <a:rPr lang="en-GB" sz="1800" b="1" dirty="0">
                <a:solidFill>
                  <a:srgbClr val="000000"/>
                </a:solidFill>
                <a:latin typeface="Verdana"/>
              </a:rPr>
              <a:t>the Entrepreneurial Ecosystem </a:t>
            </a:r>
            <a:r>
              <a:rPr lang="en-GB" sz="1800" b="1" dirty="0" smtClean="0">
                <a:solidFill>
                  <a:srgbClr val="000000"/>
                </a:solidFill>
                <a:latin typeface="Verdana"/>
              </a:rPr>
              <a:t>in Cyprus </a:t>
            </a:r>
            <a:endParaRPr lang="en-GB" sz="1800" b="1" dirty="0">
              <a:solidFill>
                <a:srgbClr val="000000"/>
              </a:solidFill>
              <a:latin typeface="Verdana"/>
            </a:endParaRPr>
          </a:p>
        </p:txBody>
      </p:sp>
      <p:sp>
        <p:nvSpPr>
          <p:cNvPr id="15" name="TextBox 14"/>
          <p:cNvSpPr txBox="1"/>
          <p:nvPr/>
        </p:nvSpPr>
        <p:spPr>
          <a:xfrm>
            <a:off x="291952" y="1700808"/>
            <a:ext cx="5016028" cy="523220"/>
          </a:xfrm>
          <a:prstGeom prst="rect">
            <a:avLst/>
          </a:prstGeom>
          <a:noFill/>
        </p:spPr>
        <p:txBody>
          <a:bodyPr wrap="square" rtlCol="0">
            <a:spAutoFit/>
          </a:bodyPr>
          <a:lstStyle/>
          <a:p>
            <a:pPr algn="just"/>
            <a:r>
              <a:rPr lang="en-GB" sz="1400" b="1" dirty="0" smtClean="0">
                <a:solidFill>
                  <a:srgbClr val="2D2D8A">
                    <a:lumMod val="75000"/>
                  </a:srgbClr>
                </a:solidFill>
              </a:rPr>
              <a:t>for the Ministry of Energy, Commerce, Industry and Tourism and the Presidency of Cyprus</a:t>
            </a:r>
            <a:endParaRPr lang="en-GB" sz="1400" b="1" dirty="0">
              <a:solidFill>
                <a:srgbClr val="2D2D8A">
                  <a:lumMod val="75000"/>
                </a:srgbClr>
              </a:solidFill>
            </a:endParaRPr>
          </a:p>
        </p:txBody>
      </p:sp>
      <p:sp>
        <p:nvSpPr>
          <p:cNvPr id="16" name="TextBox 15"/>
          <p:cNvSpPr txBox="1"/>
          <p:nvPr/>
        </p:nvSpPr>
        <p:spPr>
          <a:xfrm>
            <a:off x="271554" y="2258869"/>
            <a:ext cx="4880833" cy="738664"/>
          </a:xfrm>
          <a:prstGeom prst="rect">
            <a:avLst/>
          </a:prstGeom>
          <a:noFill/>
        </p:spPr>
        <p:txBody>
          <a:bodyPr wrap="square" rtlCol="0">
            <a:spAutoFit/>
          </a:bodyPr>
          <a:lstStyle/>
          <a:p>
            <a:pPr algn="just"/>
            <a:r>
              <a:rPr lang="en-US" sz="1400" b="0" dirty="0">
                <a:solidFill>
                  <a:srgbClr val="000000"/>
                </a:solidFill>
              </a:rPr>
              <a:t>The Commission supported Cyprus to </a:t>
            </a:r>
            <a:r>
              <a:rPr lang="en-US" sz="1400" dirty="0">
                <a:solidFill>
                  <a:srgbClr val="000000"/>
                </a:solidFill>
              </a:rPr>
              <a:t>boost the competitiveness</a:t>
            </a:r>
            <a:r>
              <a:rPr lang="en-US" sz="1400" b="0" dirty="0">
                <a:solidFill>
                  <a:srgbClr val="000000"/>
                </a:solidFill>
              </a:rPr>
              <a:t> of the economy by </a:t>
            </a:r>
            <a:r>
              <a:rPr lang="en-US" sz="1400" dirty="0">
                <a:solidFill>
                  <a:srgbClr val="000000"/>
                </a:solidFill>
              </a:rPr>
              <a:t>enhancing the entrepreneurial ecosystem.</a:t>
            </a:r>
          </a:p>
        </p:txBody>
      </p:sp>
      <p:pic>
        <p:nvPicPr>
          <p:cNvPr id="17" name="Picture 5" descr="Entrepreneur text with young woman holding a tablet computer in a 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125905"/>
            <a:ext cx="3624755" cy="194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91952" y="3267268"/>
            <a:ext cx="2191816" cy="2846933"/>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Context</a:t>
            </a:r>
          </a:p>
          <a:p>
            <a:pPr algn="just"/>
            <a:endParaRPr lang="en-GB" sz="1100" dirty="0">
              <a:solidFill>
                <a:srgbClr val="FF9933"/>
              </a:solidFill>
            </a:endParaRPr>
          </a:p>
          <a:p>
            <a:r>
              <a:rPr lang="en-GB" sz="1100" b="1" dirty="0">
                <a:solidFill>
                  <a:schemeClr val="tx1"/>
                </a:solidFill>
              </a:rPr>
              <a:t>Entrepreneurship was identified as one of the main pillars of economic growth </a:t>
            </a:r>
            <a:r>
              <a:rPr lang="en-GB" sz="1100" dirty="0">
                <a:solidFill>
                  <a:schemeClr val="tx1"/>
                </a:solidFill>
              </a:rPr>
              <a:t>and prosperity in the country </a:t>
            </a:r>
            <a:r>
              <a:rPr lang="en-GB" sz="1100" b="0" dirty="0">
                <a:solidFill>
                  <a:schemeClr val="tx1"/>
                </a:solidFill>
              </a:rPr>
              <a:t>and listed in the national Action Plan for Growth.</a:t>
            </a:r>
          </a:p>
          <a:p>
            <a:endParaRPr lang="en-GB" sz="1100" b="0" dirty="0">
              <a:solidFill>
                <a:schemeClr val="tx1"/>
              </a:solidFill>
            </a:endParaRPr>
          </a:p>
          <a:p>
            <a:r>
              <a:rPr lang="en-GB" sz="1100" b="0" dirty="0" smtClean="0">
                <a:solidFill>
                  <a:schemeClr val="tx1"/>
                </a:solidFill>
              </a:rPr>
              <a:t>In </a:t>
            </a:r>
            <a:r>
              <a:rPr lang="en-GB" sz="1100" b="0" dirty="0">
                <a:solidFill>
                  <a:schemeClr val="tx1"/>
                </a:solidFill>
              </a:rPr>
              <a:t>2015, the Government adopted the "National Policy Statement on Enhancing the entrepreneurial Ecosystem</a:t>
            </a:r>
            <a:r>
              <a:rPr lang="en-GB" sz="1100" b="0" dirty="0" smtClean="0">
                <a:solidFill>
                  <a:schemeClr val="tx1"/>
                </a:solidFill>
              </a:rPr>
              <a:t>".</a:t>
            </a:r>
          </a:p>
          <a:p>
            <a:endParaRPr lang="en-GB" sz="1100" b="0" dirty="0">
              <a:solidFill>
                <a:schemeClr val="tx1"/>
              </a:solidFill>
            </a:endParaRPr>
          </a:p>
        </p:txBody>
      </p:sp>
      <p:sp>
        <p:nvSpPr>
          <p:cNvPr id="22" name="TextBox 21"/>
          <p:cNvSpPr txBox="1"/>
          <p:nvPr/>
        </p:nvSpPr>
        <p:spPr>
          <a:xfrm>
            <a:off x="5652120" y="3267268"/>
            <a:ext cx="3254132" cy="2846933"/>
          </a:xfrm>
          <a:prstGeom prst="rect">
            <a:avLst/>
          </a:prstGeom>
          <a:noFill/>
          <a:ln>
            <a:solidFill>
              <a:schemeClr val="accent6">
                <a:lumMod val="75000"/>
              </a:schemeClr>
            </a:solidFill>
          </a:ln>
          <a:effectLst/>
        </p:spPr>
        <p:txBody>
          <a:bodyPr wrap="square" rtlCol="0">
            <a:spAutoFit/>
          </a:bodyPr>
          <a:lstStyle/>
          <a:p>
            <a:r>
              <a:rPr lang="en-US" sz="1400" b="1" dirty="0">
                <a:solidFill>
                  <a:srgbClr val="2D2D8A">
                    <a:lumMod val="75000"/>
                  </a:srgbClr>
                </a:solidFill>
              </a:rPr>
              <a:t>Results achieved</a:t>
            </a:r>
            <a:endParaRPr lang="en-GB" sz="1400" b="1" dirty="0">
              <a:solidFill>
                <a:srgbClr val="2D2D8A">
                  <a:lumMod val="75000"/>
                </a:srgbClr>
              </a:solidFill>
            </a:endParaRPr>
          </a:p>
          <a:p>
            <a:pPr algn="just"/>
            <a:endParaRPr lang="fr-BE" sz="1100" b="0" dirty="0">
              <a:solidFill>
                <a:srgbClr val="FF9933"/>
              </a:solidFill>
            </a:endParaRPr>
          </a:p>
          <a:p>
            <a:pPr marL="171450" indent="-171450">
              <a:buFont typeface="Arial" panose="020B0604020202020204" pitchFamily="34" charset="0"/>
              <a:buChar char="•"/>
            </a:pPr>
            <a:r>
              <a:rPr lang="en-GB" sz="1100" b="1" dirty="0">
                <a:solidFill>
                  <a:schemeClr val="tx1"/>
                </a:solidFill>
              </a:rPr>
              <a:t>c</a:t>
            </a:r>
            <a:r>
              <a:rPr lang="en-GB" sz="1100" b="1" dirty="0" smtClean="0">
                <a:solidFill>
                  <a:schemeClr val="tx1"/>
                </a:solidFill>
              </a:rPr>
              <a:t>reation </a:t>
            </a:r>
            <a:r>
              <a:rPr lang="en-GB" sz="1100" b="1" dirty="0">
                <a:solidFill>
                  <a:schemeClr val="tx1"/>
                </a:solidFill>
              </a:rPr>
              <a:t>of a governance body </a:t>
            </a:r>
            <a:r>
              <a:rPr lang="en-GB" sz="1100" b="0" dirty="0">
                <a:solidFill>
                  <a:schemeClr val="tx1"/>
                </a:solidFill>
              </a:rPr>
              <a:t>to implement the Policy Statement;</a:t>
            </a:r>
          </a:p>
          <a:p>
            <a:pPr marL="171450" indent="-171450">
              <a:buFont typeface="Arial" panose="020B0604020202020204" pitchFamily="34" charset="0"/>
              <a:buChar char="•"/>
            </a:pPr>
            <a:r>
              <a:rPr lang="en-GB" sz="1100" b="1" dirty="0">
                <a:solidFill>
                  <a:schemeClr val="tx1"/>
                </a:solidFill>
              </a:rPr>
              <a:t>i</a:t>
            </a:r>
            <a:r>
              <a:rPr lang="en-GB" sz="1100" b="1" dirty="0" smtClean="0">
                <a:solidFill>
                  <a:schemeClr val="tx1"/>
                </a:solidFill>
              </a:rPr>
              <a:t>mplementation </a:t>
            </a:r>
            <a:r>
              <a:rPr lang="en-GB" sz="1100" b="1" dirty="0">
                <a:solidFill>
                  <a:schemeClr val="tx1"/>
                </a:solidFill>
              </a:rPr>
              <a:t>of over  50% of all actions </a:t>
            </a:r>
            <a:r>
              <a:rPr lang="en-GB" sz="1100" b="0" dirty="0">
                <a:solidFill>
                  <a:schemeClr val="tx1"/>
                </a:solidFill>
              </a:rPr>
              <a:t>in the policy statement ;</a:t>
            </a:r>
          </a:p>
          <a:p>
            <a:pPr marL="171450" indent="-171450">
              <a:buFont typeface="Arial" panose="020B0604020202020204" pitchFamily="34" charset="0"/>
              <a:buChar char="•"/>
            </a:pPr>
            <a:r>
              <a:rPr lang="en-GB" sz="1100" b="0" dirty="0">
                <a:solidFill>
                  <a:schemeClr val="tx1"/>
                </a:solidFill>
              </a:rPr>
              <a:t>t</a:t>
            </a:r>
            <a:r>
              <a:rPr lang="en-GB" sz="1100" b="0" dirty="0" smtClean="0">
                <a:solidFill>
                  <a:schemeClr val="tx1"/>
                </a:solidFill>
              </a:rPr>
              <a:t>he </a:t>
            </a:r>
            <a:r>
              <a:rPr lang="en-GB" sz="1100" b="1" dirty="0">
                <a:solidFill>
                  <a:schemeClr val="tx1"/>
                </a:solidFill>
              </a:rPr>
              <a:t>drafting of a law and action plan </a:t>
            </a:r>
            <a:r>
              <a:rPr lang="en-GB" sz="1100" b="0" dirty="0">
                <a:solidFill>
                  <a:schemeClr val="tx1"/>
                </a:solidFill>
              </a:rPr>
              <a:t>on social </a:t>
            </a:r>
            <a:r>
              <a:rPr lang="en-GB" sz="1100" b="0" dirty="0" smtClean="0">
                <a:solidFill>
                  <a:schemeClr val="tx1"/>
                </a:solidFill>
              </a:rPr>
              <a:t>entrepreneurship;</a:t>
            </a:r>
            <a:endParaRPr lang="en-GB" sz="1100" b="0" dirty="0">
              <a:solidFill>
                <a:schemeClr val="tx1"/>
              </a:solidFill>
            </a:endParaRPr>
          </a:p>
          <a:p>
            <a:pPr marL="171450" indent="-171450">
              <a:buFont typeface="Arial" panose="020B0604020202020204" pitchFamily="34" charset="0"/>
              <a:buChar char="•"/>
            </a:pPr>
            <a:r>
              <a:rPr lang="en-GB" sz="1100" b="0" dirty="0">
                <a:solidFill>
                  <a:schemeClr val="tx1"/>
                </a:solidFill>
              </a:rPr>
              <a:t>e</a:t>
            </a:r>
            <a:r>
              <a:rPr lang="en-GB" sz="1100" b="0" dirty="0" smtClean="0">
                <a:solidFill>
                  <a:schemeClr val="tx1"/>
                </a:solidFill>
              </a:rPr>
              <a:t>ntry </a:t>
            </a:r>
            <a:r>
              <a:rPr lang="en-GB" sz="1100" b="0" dirty="0">
                <a:solidFill>
                  <a:schemeClr val="tx1"/>
                </a:solidFill>
              </a:rPr>
              <a:t>of Cyprus in the </a:t>
            </a:r>
            <a:r>
              <a:rPr lang="en-GB" sz="1100" b="1" dirty="0">
                <a:solidFill>
                  <a:schemeClr val="tx1"/>
                </a:solidFill>
              </a:rPr>
              <a:t>Global Entrepreneurial </a:t>
            </a:r>
            <a:r>
              <a:rPr lang="en-GB" sz="1100" b="1" dirty="0" smtClean="0">
                <a:solidFill>
                  <a:schemeClr val="tx1"/>
                </a:solidFill>
              </a:rPr>
              <a:t>Monitor</a:t>
            </a:r>
            <a:r>
              <a:rPr lang="en-GB" sz="1100" b="0" dirty="0" smtClean="0">
                <a:solidFill>
                  <a:schemeClr val="tx1"/>
                </a:solidFill>
              </a:rPr>
              <a:t>;</a:t>
            </a:r>
            <a:endParaRPr lang="en-GB" sz="1100" dirty="0">
              <a:solidFill>
                <a:schemeClr val="tx1"/>
              </a:solidFill>
            </a:endParaRPr>
          </a:p>
          <a:p>
            <a:pPr marL="171450" indent="-171450">
              <a:buFont typeface="Arial" panose="020B0604020202020204" pitchFamily="34" charset="0"/>
              <a:buChar char="•"/>
            </a:pPr>
            <a:r>
              <a:rPr lang="en-GB" sz="1100" dirty="0">
                <a:solidFill>
                  <a:schemeClr val="tx1"/>
                </a:solidFill>
              </a:rPr>
              <a:t>creation of  </a:t>
            </a:r>
            <a:r>
              <a:rPr lang="en-GB" sz="1100" b="1" dirty="0" err="1">
                <a:solidFill>
                  <a:schemeClr val="tx1"/>
                </a:solidFill>
              </a:rPr>
              <a:t>StartUp</a:t>
            </a:r>
            <a:r>
              <a:rPr lang="en-GB" sz="1100" b="1" dirty="0">
                <a:solidFill>
                  <a:schemeClr val="tx1"/>
                </a:solidFill>
              </a:rPr>
              <a:t> Visa</a:t>
            </a:r>
            <a:r>
              <a:rPr lang="en-GB" sz="1100" dirty="0">
                <a:solidFill>
                  <a:schemeClr val="tx1"/>
                </a:solidFill>
              </a:rPr>
              <a:t>;</a:t>
            </a:r>
          </a:p>
          <a:p>
            <a:pPr marL="171450" indent="-171450">
              <a:buFont typeface="Arial" panose="020B0604020202020204" pitchFamily="34" charset="0"/>
              <a:buChar char="•"/>
            </a:pPr>
            <a:r>
              <a:rPr lang="en-GB" sz="1100" b="0" dirty="0" smtClean="0">
                <a:solidFill>
                  <a:schemeClr val="tx1"/>
                </a:solidFill>
              </a:rPr>
              <a:t>enhanced  </a:t>
            </a:r>
            <a:r>
              <a:rPr lang="en-GB" sz="1100" b="0" dirty="0">
                <a:solidFill>
                  <a:schemeClr val="tx1"/>
                </a:solidFill>
              </a:rPr>
              <a:t>for support to </a:t>
            </a:r>
            <a:r>
              <a:rPr lang="en-GB" sz="1100" b="1" dirty="0">
                <a:solidFill>
                  <a:schemeClr val="tx1"/>
                </a:solidFill>
              </a:rPr>
              <a:t>export-oriented </a:t>
            </a:r>
            <a:r>
              <a:rPr lang="en-GB" sz="1100" b="1" dirty="0" smtClean="0">
                <a:solidFill>
                  <a:schemeClr val="tx1"/>
                </a:solidFill>
              </a:rPr>
              <a:t>enterprises</a:t>
            </a:r>
            <a:r>
              <a:rPr lang="en-GB" sz="1100" b="0" dirty="0" smtClean="0">
                <a:solidFill>
                  <a:schemeClr val="tx1"/>
                </a:solidFill>
              </a:rPr>
              <a:t>; and</a:t>
            </a:r>
            <a:endParaRPr lang="en-GB" sz="1100" b="0" dirty="0">
              <a:solidFill>
                <a:schemeClr val="tx1"/>
              </a:solidFill>
            </a:endParaRPr>
          </a:p>
          <a:p>
            <a:pPr marL="171450" indent="-171450">
              <a:buFont typeface="Arial" panose="020B0604020202020204" pitchFamily="34" charset="0"/>
              <a:buChar char="•"/>
            </a:pPr>
            <a:r>
              <a:rPr lang="en-GB" sz="1100" b="0" dirty="0">
                <a:solidFill>
                  <a:schemeClr val="tx1"/>
                </a:solidFill>
              </a:rPr>
              <a:t>i</a:t>
            </a:r>
            <a:r>
              <a:rPr lang="en-GB" sz="1100" b="0" dirty="0" smtClean="0">
                <a:solidFill>
                  <a:schemeClr val="tx1"/>
                </a:solidFill>
              </a:rPr>
              <a:t>ntroduction </a:t>
            </a:r>
            <a:r>
              <a:rPr lang="en-GB" sz="1100" b="0" dirty="0">
                <a:solidFill>
                  <a:schemeClr val="tx1"/>
                </a:solidFill>
              </a:rPr>
              <a:t>of </a:t>
            </a:r>
            <a:r>
              <a:rPr lang="en-GB" sz="1100" b="1" dirty="0">
                <a:solidFill>
                  <a:schemeClr val="tx1"/>
                </a:solidFill>
              </a:rPr>
              <a:t>incentives for innovative firms</a:t>
            </a:r>
            <a:r>
              <a:rPr lang="en-GB" sz="1100" b="0" dirty="0" smtClean="0">
                <a:solidFill>
                  <a:schemeClr val="tx1"/>
                </a:solidFill>
              </a:rPr>
              <a:t>.</a:t>
            </a:r>
            <a:endParaRPr lang="en-US" sz="1100" b="0" dirty="0">
              <a:solidFill>
                <a:schemeClr val="tx1"/>
              </a:solidFill>
            </a:endParaRPr>
          </a:p>
          <a:p>
            <a:pPr marL="171450" indent="-171450">
              <a:buFont typeface="Arial" panose="020B0604020202020204" pitchFamily="34" charset="0"/>
              <a:buChar char="•"/>
            </a:pPr>
            <a:endParaRPr lang="en-GB" sz="1100" b="0" dirty="0">
              <a:solidFill>
                <a:schemeClr val="tx1"/>
              </a:solidFill>
            </a:endParaRPr>
          </a:p>
        </p:txBody>
      </p:sp>
      <p:sp>
        <p:nvSpPr>
          <p:cNvPr id="18" name="TextBox 17"/>
          <p:cNvSpPr txBox="1"/>
          <p:nvPr/>
        </p:nvSpPr>
        <p:spPr>
          <a:xfrm>
            <a:off x="2627784" y="3267268"/>
            <a:ext cx="2880320" cy="2846933"/>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Support delivered</a:t>
            </a:r>
          </a:p>
          <a:p>
            <a:pPr algn="just"/>
            <a:endParaRPr lang="en-GB" sz="1100" dirty="0">
              <a:solidFill>
                <a:srgbClr val="FF9933"/>
              </a:solidFill>
            </a:endParaRPr>
          </a:p>
          <a:p>
            <a:r>
              <a:rPr lang="en-GB" sz="1100" b="0" dirty="0">
                <a:solidFill>
                  <a:schemeClr val="tx1"/>
                </a:solidFill>
              </a:rPr>
              <a:t>The SRSS support consisted of:</a:t>
            </a:r>
          </a:p>
          <a:p>
            <a:pPr marL="171450" lvl="0" indent="-171450">
              <a:buFont typeface="Arial" panose="020B0604020202020204" pitchFamily="34" charset="0"/>
              <a:buChar char="•"/>
            </a:pPr>
            <a:r>
              <a:rPr lang="en-GB" sz="1100" b="1" dirty="0">
                <a:solidFill>
                  <a:schemeClr val="tx1"/>
                </a:solidFill>
              </a:rPr>
              <a:t>inputs to the policy development</a:t>
            </a:r>
            <a:r>
              <a:rPr lang="en-GB" sz="1100" b="0" dirty="0">
                <a:solidFill>
                  <a:schemeClr val="tx1"/>
                </a:solidFill>
              </a:rPr>
              <a:t>;</a:t>
            </a:r>
          </a:p>
          <a:p>
            <a:pPr marL="171450" lvl="0" indent="-171450">
              <a:buFont typeface="Arial" panose="020B0604020202020204" pitchFamily="34" charset="0"/>
              <a:buChar char="•"/>
            </a:pPr>
            <a:r>
              <a:rPr lang="en-GB" sz="1100" dirty="0">
                <a:solidFill>
                  <a:schemeClr val="tx1"/>
                </a:solidFill>
              </a:rPr>
              <a:t>c</a:t>
            </a:r>
            <a:r>
              <a:rPr lang="en-GB" sz="1100" b="0" dirty="0" smtClean="0">
                <a:solidFill>
                  <a:schemeClr val="tx1"/>
                </a:solidFill>
              </a:rPr>
              <a:t>ontributions </a:t>
            </a:r>
            <a:r>
              <a:rPr lang="en-GB" sz="1100" b="0" dirty="0">
                <a:solidFill>
                  <a:schemeClr val="tx1"/>
                </a:solidFill>
              </a:rPr>
              <a:t>to the </a:t>
            </a:r>
            <a:r>
              <a:rPr lang="en-GB" sz="1100" b="1" dirty="0">
                <a:solidFill>
                  <a:schemeClr val="tx1"/>
                </a:solidFill>
              </a:rPr>
              <a:t>action plan for social entrepreneurship</a:t>
            </a:r>
            <a:r>
              <a:rPr lang="en-GB" sz="1100" b="0" dirty="0">
                <a:solidFill>
                  <a:schemeClr val="tx1"/>
                </a:solidFill>
              </a:rPr>
              <a:t>;  </a:t>
            </a:r>
          </a:p>
          <a:p>
            <a:pPr marL="171450" indent="-171450">
              <a:buFont typeface="Arial" panose="020B0604020202020204" pitchFamily="34" charset="0"/>
              <a:buChar char="•"/>
            </a:pPr>
            <a:r>
              <a:rPr lang="en-GB" sz="1100" b="0" dirty="0">
                <a:solidFill>
                  <a:schemeClr val="tx1"/>
                </a:solidFill>
              </a:rPr>
              <a:t>support for the </a:t>
            </a:r>
            <a:r>
              <a:rPr lang="en-GB" sz="1100" b="1" dirty="0">
                <a:solidFill>
                  <a:schemeClr val="tx1"/>
                </a:solidFill>
              </a:rPr>
              <a:t>G</a:t>
            </a:r>
            <a:r>
              <a:rPr lang="en-GB" sz="1100" b="1" dirty="0" smtClean="0">
                <a:solidFill>
                  <a:schemeClr val="tx1"/>
                </a:solidFill>
              </a:rPr>
              <a:t>lobal Entrepreneurship Monitor </a:t>
            </a:r>
            <a:r>
              <a:rPr lang="en-GB" sz="1100" b="1" dirty="0">
                <a:solidFill>
                  <a:schemeClr val="tx1"/>
                </a:solidFill>
              </a:rPr>
              <a:t>survey</a:t>
            </a:r>
            <a:r>
              <a:rPr lang="en-GB" sz="1100" b="0" dirty="0">
                <a:solidFill>
                  <a:schemeClr val="tx1"/>
                </a:solidFill>
              </a:rPr>
              <a:t>;</a:t>
            </a:r>
          </a:p>
          <a:p>
            <a:pPr marL="171450" indent="-171450">
              <a:buFont typeface="Arial" panose="020B0604020202020204" pitchFamily="34" charset="0"/>
              <a:buChar char="•"/>
            </a:pPr>
            <a:r>
              <a:rPr lang="en-GB" sz="1100" dirty="0">
                <a:solidFill>
                  <a:schemeClr val="tx1"/>
                </a:solidFill>
              </a:rPr>
              <a:t>exchange of </a:t>
            </a:r>
            <a:r>
              <a:rPr lang="en-GB" sz="1100" b="1" dirty="0">
                <a:solidFill>
                  <a:schemeClr val="tx1"/>
                </a:solidFill>
              </a:rPr>
              <a:t>best practices on the digitisation of grant schemes</a:t>
            </a:r>
            <a:r>
              <a:rPr lang="en-GB" sz="1100" b="0" dirty="0">
                <a:solidFill>
                  <a:schemeClr val="tx1"/>
                </a:solidFill>
              </a:rPr>
              <a:t>; and</a:t>
            </a:r>
          </a:p>
          <a:p>
            <a:pPr marL="171450" indent="-171450">
              <a:buFont typeface="Arial" panose="020B0604020202020204" pitchFamily="34" charset="0"/>
              <a:buChar char="•"/>
            </a:pPr>
            <a:r>
              <a:rPr lang="en-GB" sz="1100" dirty="0">
                <a:solidFill>
                  <a:schemeClr val="tx1"/>
                </a:solidFill>
              </a:rPr>
              <a:t>s</a:t>
            </a:r>
            <a:r>
              <a:rPr lang="en-GB" sz="1100" dirty="0" smtClean="0">
                <a:solidFill>
                  <a:schemeClr val="tx1"/>
                </a:solidFill>
              </a:rPr>
              <a:t>tudy </a:t>
            </a:r>
            <a:r>
              <a:rPr lang="en-GB" sz="1100" dirty="0">
                <a:solidFill>
                  <a:schemeClr val="tx1"/>
                </a:solidFill>
              </a:rPr>
              <a:t>and recommendations </a:t>
            </a:r>
            <a:r>
              <a:rPr lang="en-GB" sz="1100" b="0" dirty="0">
                <a:solidFill>
                  <a:schemeClr val="tx1"/>
                </a:solidFill>
              </a:rPr>
              <a:t>to improve on  </a:t>
            </a:r>
            <a:r>
              <a:rPr lang="en-GB" sz="1100" b="1" dirty="0">
                <a:solidFill>
                  <a:schemeClr val="tx1"/>
                </a:solidFill>
              </a:rPr>
              <a:t>export performance</a:t>
            </a:r>
            <a:r>
              <a:rPr lang="en-GB" sz="1100" b="0" dirty="0">
                <a:solidFill>
                  <a:schemeClr val="tx1"/>
                </a:solidFill>
              </a:rPr>
              <a:t>. </a:t>
            </a:r>
            <a:endParaRPr lang="en-GB" sz="1100" b="0" dirty="0" smtClean="0">
              <a:solidFill>
                <a:schemeClr val="tx1"/>
              </a:solidFill>
            </a:endParaRPr>
          </a:p>
          <a:p>
            <a:pPr marL="171450" indent="-171450">
              <a:buFont typeface="Arial" panose="020B0604020202020204" pitchFamily="34" charset="0"/>
              <a:buChar char="•"/>
            </a:pPr>
            <a:endParaRPr lang="en-GB" sz="1100" b="0" dirty="0" smtClean="0">
              <a:solidFill>
                <a:schemeClr val="tx1"/>
              </a:solidFill>
            </a:endParaRPr>
          </a:p>
        </p:txBody>
      </p:sp>
    </p:spTree>
    <p:extLst>
      <p:ext uri="{BB962C8B-B14F-4D97-AF65-F5344CB8AC3E}">
        <p14:creationId xmlns:p14="http://schemas.microsoft.com/office/powerpoint/2010/main" val="60000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15" name="TextBox 14"/>
          <p:cNvSpPr txBox="1"/>
          <p:nvPr/>
        </p:nvSpPr>
        <p:spPr>
          <a:xfrm>
            <a:off x="251520" y="820450"/>
            <a:ext cx="5256584" cy="646331"/>
          </a:xfrm>
          <a:prstGeom prst="rect">
            <a:avLst/>
          </a:prstGeom>
          <a:noFill/>
        </p:spPr>
        <p:txBody>
          <a:bodyPr wrap="square" rtlCol="0">
            <a:spAutoFit/>
          </a:bodyPr>
          <a:lstStyle/>
          <a:p>
            <a:r>
              <a:rPr lang="en-GB" sz="1800" b="1" dirty="0" smtClean="0">
                <a:solidFill>
                  <a:srgbClr val="000000"/>
                </a:solidFill>
                <a:latin typeface="Verdana"/>
              </a:rPr>
              <a:t>Strategic roadmap for the industry digitisation initiative in Lithuania</a:t>
            </a:r>
            <a:endParaRPr lang="en-GB" sz="1800" b="1" dirty="0">
              <a:solidFill>
                <a:srgbClr val="000000"/>
              </a:solidFill>
              <a:latin typeface="Verdana"/>
            </a:endParaRPr>
          </a:p>
        </p:txBody>
      </p:sp>
      <p:sp>
        <p:nvSpPr>
          <p:cNvPr id="16" name="TextBox 15"/>
          <p:cNvSpPr txBox="1"/>
          <p:nvPr/>
        </p:nvSpPr>
        <p:spPr>
          <a:xfrm>
            <a:off x="251520" y="1828562"/>
            <a:ext cx="4880833" cy="1600438"/>
          </a:xfrm>
          <a:prstGeom prst="rect">
            <a:avLst/>
          </a:prstGeom>
          <a:noFill/>
        </p:spPr>
        <p:txBody>
          <a:bodyPr wrap="square" rtlCol="0">
            <a:spAutoFit/>
          </a:bodyPr>
          <a:lstStyle/>
          <a:p>
            <a:pPr algn="just"/>
            <a:r>
              <a:rPr lang="en-GB" sz="1400" b="0" dirty="0" smtClean="0">
                <a:solidFill>
                  <a:srgbClr val="000000"/>
                </a:solidFill>
              </a:rPr>
              <a:t>The </a:t>
            </a:r>
            <a:r>
              <a:rPr lang="en-GB" sz="1400" b="0" dirty="0">
                <a:solidFill>
                  <a:srgbClr val="000000"/>
                </a:solidFill>
              </a:rPr>
              <a:t>Commission </a:t>
            </a:r>
            <a:r>
              <a:rPr lang="en-GB" sz="1400" b="0" dirty="0" smtClean="0">
                <a:solidFill>
                  <a:srgbClr val="000000"/>
                </a:solidFill>
              </a:rPr>
              <a:t>supported national authorities in their efforts </a:t>
            </a:r>
            <a:r>
              <a:rPr lang="en-GB" sz="1400" b="0" dirty="0">
                <a:solidFill>
                  <a:srgbClr val="000000"/>
                </a:solidFill>
              </a:rPr>
              <a:t>to </a:t>
            </a:r>
            <a:r>
              <a:rPr lang="en-GB" sz="1400" dirty="0" smtClean="0">
                <a:solidFill>
                  <a:srgbClr val="000000"/>
                </a:solidFill>
              </a:rPr>
              <a:t>develop a strategic roadmap for digitisation of industry </a:t>
            </a:r>
            <a:r>
              <a:rPr lang="en-GB" sz="1400" b="0" dirty="0" smtClean="0">
                <a:solidFill>
                  <a:srgbClr val="000000"/>
                </a:solidFill>
              </a:rPr>
              <a:t>in Lithuania, </a:t>
            </a:r>
            <a:r>
              <a:rPr lang="en-US" sz="1400" b="0" dirty="0">
                <a:solidFill>
                  <a:srgbClr val="000000"/>
                </a:solidFill>
              </a:rPr>
              <a:t>in close collaboration with the national multi-stakeholder platform for championing industry </a:t>
            </a:r>
            <a:r>
              <a:rPr lang="en-US" sz="1400" b="0" dirty="0" err="1">
                <a:solidFill>
                  <a:srgbClr val="000000"/>
                </a:solidFill>
              </a:rPr>
              <a:t>digitisation</a:t>
            </a:r>
            <a:r>
              <a:rPr lang="en-US" sz="1400" b="0" dirty="0">
                <a:solidFill>
                  <a:srgbClr val="000000"/>
                </a:solidFill>
              </a:rPr>
              <a:t> reforms.</a:t>
            </a:r>
          </a:p>
          <a:p>
            <a:pPr algn="just"/>
            <a:endParaRPr lang="en-GB" sz="1400" b="0" dirty="0">
              <a:solidFill>
                <a:srgbClr val="000000"/>
              </a:solidFill>
            </a:endParaRPr>
          </a:p>
        </p:txBody>
      </p:sp>
      <p:sp>
        <p:nvSpPr>
          <p:cNvPr id="17" name="TextBox 16"/>
          <p:cNvSpPr txBox="1"/>
          <p:nvPr/>
        </p:nvSpPr>
        <p:spPr>
          <a:xfrm>
            <a:off x="324779" y="3267849"/>
            <a:ext cx="2303005" cy="3200876"/>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Context</a:t>
            </a:r>
          </a:p>
          <a:p>
            <a:endParaRPr lang="fr-BE" sz="1100" b="0" dirty="0" smtClean="0">
              <a:solidFill>
                <a:srgbClr val="000000"/>
              </a:solidFill>
            </a:endParaRPr>
          </a:p>
          <a:p>
            <a:r>
              <a:rPr lang="en-GB" sz="1100" b="0" dirty="0" smtClean="0">
                <a:solidFill>
                  <a:srgbClr val="000000"/>
                </a:solidFill>
              </a:rPr>
              <a:t>A favourable </a:t>
            </a:r>
            <a:r>
              <a:rPr lang="en-GB" sz="1100" b="0" dirty="0">
                <a:solidFill>
                  <a:srgbClr val="000000"/>
                </a:solidFill>
              </a:rPr>
              <a:t>environment for cooperation </a:t>
            </a:r>
            <a:r>
              <a:rPr lang="en-GB" sz="1100" b="0" dirty="0" smtClean="0">
                <a:solidFill>
                  <a:srgbClr val="000000"/>
                </a:solidFill>
              </a:rPr>
              <a:t>among industry</a:t>
            </a:r>
            <a:r>
              <a:rPr lang="en-GB" sz="1100" b="0" dirty="0">
                <a:solidFill>
                  <a:srgbClr val="000000"/>
                </a:solidFill>
              </a:rPr>
              <a:t>, </a:t>
            </a:r>
            <a:r>
              <a:rPr lang="en-GB" sz="1100" b="0" dirty="0" smtClean="0">
                <a:solidFill>
                  <a:srgbClr val="000000"/>
                </a:solidFill>
              </a:rPr>
              <a:t>business, </a:t>
            </a:r>
            <a:r>
              <a:rPr lang="en-GB" sz="1100" b="0" dirty="0">
                <a:solidFill>
                  <a:srgbClr val="000000"/>
                </a:solidFill>
              </a:rPr>
              <a:t>academia and public </a:t>
            </a:r>
            <a:r>
              <a:rPr lang="en-GB" sz="1100" b="0" dirty="0" smtClean="0">
                <a:solidFill>
                  <a:srgbClr val="000000"/>
                </a:solidFill>
              </a:rPr>
              <a:t>authorities is needed </a:t>
            </a:r>
            <a:r>
              <a:rPr lang="en-GB" sz="1100" b="0" dirty="0">
                <a:solidFill>
                  <a:srgbClr val="000000"/>
                </a:solidFill>
              </a:rPr>
              <a:t>to </a:t>
            </a:r>
            <a:r>
              <a:rPr lang="en-GB" sz="1100" b="1" dirty="0" smtClean="0">
                <a:solidFill>
                  <a:srgbClr val="000000"/>
                </a:solidFill>
              </a:rPr>
              <a:t>encourage the digitisation of industry</a:t>
            </a:r>
            <a:r>
              <a:rPr lang="en-GB" sz="1100" b="0" dirty="0" smtClean="0">
                <a:solidFill>
                  <a:srgbClr val="000000"/>
                </a:solidFill>
              </a:rPr>
              <a:t>. Digitisation will enable Lithuania's industry to </a:t>
            </a:r>
            <a:r>
              <a:rPr lang="en-GB" sz="1100" dirty="0" smtClean="0">
                <a:solidFill>
                  <a:srgbClr val="000000"/>
                </a:solidFill>
              </a:rPr>
              <a:t>remain competitive </a:t>
            </a:r>
            <a:r>
              <a:rPr lang="en-GB" sz="1100" b="0" dirty="0" smtClean="0">
                <a:solidFill>
                  <a:srgbClr val="000000"/>
                </a:solidFill>
              </a:rPr>
              <a:t>on the international stage </a:t>
            </a:r>
            <a:r>
              <a:rPr lang="en-GB" sz="1100" b="0" dirty="0">
                <a:solidFill>
                  <a:srgbClr val="000000"/>
                </a:solidFill>
              </a:rPr>
              <a:t>and </a:t>
            </a:r>
            <a:r>
              <a:rPr lang="en-GB" sz="1100" b="0" dirty="0" smtClean="0">
                <a:solidFill>
                  <a:srgbClr val="000000"/>
                </a:solidFill>
              </a:rPr>
              <a:t>to contribute </a:t>
            </a:r>
            <a:r>
              <a:rPr lang="en-GB" sz="1100" b="0" dirty="0">
                <a:solidFill>
                  <a:srgbClr val="000000"/>
                </a:solidFill>
              </a:rPr>
              <a:t>to </a:t>
            </a:r>
            <a:r>
              <a:rPr lang="en-GB" sz="1100" b="1" dirty="0" smtClean="0">
                <a:solidFill>
                  <a:srgbClr val="000000"/>
                </a:solidFill>
              </a:rPr>
              <a:t>more </a:t>
            </a:r>
            <a:r>
              <a:rPr lang="en-GB" sz="1100" b="1" dirty="0">
                <a:solidFill>
                  <a:srgbClr val="000000"/>
                </a:solidFill>
              </a:rPr>
              <a:t>rapid growth </a:t>
            </a:r>
            <a:r>
              <a:rPr lang="en-GB" sz="1100" b="1" dirty="0" smtClean="0">
                <a:solidFill>
                  <a:srgbClr val="000000"/>
                </a:solidFill>
              </a:rPr>
              <a:t>in Lithuania's </a:t>
            </a:r>
            <a:r>
              <a:rPr lang="en-GB" sz="1100" b="1" dirty="0">
                <a:solidFill>
                  <a:srgbClr val="000000"/>
                </a:solidFill>
              </a:rPr>
              <a:t>economy</a:t>
            </a:r>
            <a:r>
              <a:rPr lang="en-GB" sz="1100" dirty="0">
                <a:solidFill>
                  <a:srgbClr val="000000"/>
                </a:solidFill>
              </a:rPr>
              <a:t>.</a:t>
            </a:r>
            <a:r>
              <a:rPr lang="en-GB" sz="1100" b="0" dirty="0">
                <a:solidFill>
                  <a:srgbClr val="000000"/>
                </a:solidFill>
              </a:rPr>
              <a:t> </a:t>
            </a:r>
            <a:endParaRPr lang="en-GB" sz="1100" b="0" dirty="0" smtClean="0">
              <a:solidFill>
                <a:srgbClr val="000000"/>
              </a:solidFill>
            </a:endParaRPr>
          </a:p>
          <a:p>
            <a:endParaRPr lang="en-GB" sz="1100" b="0" dirty="0" smtClean="0">
              <a:solidFill>
                <a:srgbClr val="000000"/>
              </a:solidFill>
            </a:endParaRPr>
          </a:p>
          <a:p>
            <a:endParaRPr lang="en-GB" sz="1100" b="0" dirty="0">
              <a:solidFill>
                <a:srgbClr val="000000"/>
              </a:solidFill>
            </a:endParaRPr>
          </a:p>
          <a:p>
            <a:endParaRPr lang="en-GB" sz="1200" b="0" dirty="0" smtClean="0">
              <a:solidFill>
                <a:srgbClr val="000000"/>
              </a:solidFill>
            </a:endParaRPr>
          </a:p>
        </p:txBody>
      </p:sp>
      <p:sp>
        <p:nvSpPr>
          <p:cNvPr id="18" name="TextBox 17"/>
          <p:cNvSpPr txBox="1"/>
          <p:nvPr/>
        </p:nvSpPr>
        <p:spPr>
          <a:xfrm>
            <a:off x="2691936" y="3267849"/>
            <a:ext cx="3176208" cy="3185487"/>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Support to be delivered</a:t>
            </a:r>
          </a:p>
          <a:p>
            <a:endParaRPr lang="fr-BE" sz="1100" b="0" dirty="0" smtClean="0">
              <a:solidFill>
                <a:srgbClr val="000000"/>
              </a:solidFill>
            </a:endParaRPr>
          </a:p>
          <a:p>
            <a:r>
              <a:rPr lang="en-GB" sz="1100" b="0" dirty="0" smtClean="0">
                <a:solidFill>
                  <a:srgbClr val="000000"/>
                </a:solidFill>
              </a:rPr>
              <a:t>The SRSS provided support over a </a:t>
            </a:r>
            <a:r>
              <a:rPr lang="en-GB" sz="1100" dirty="0" smtClean="0">
                <a:solidFill>
                  <a:srgbClr val="000000"/>
                </a:solidFill>
              </a:rPr>
              <a:t>6-month period</a:t>
            </a:r>
            <a:r>
              <a:rPr lang="en-GB" sz="1100" b="0" dirty="0" smtClean="0">
                <a:solidFill>
                  <a:srgbClr val="000000"/>
                </a:solidFill>
              </a:rPr>
              <a:t> in the form of technical advisory services by entities with substantial experience in industry platforms for digitisation. </a:t>
            </a:r>
          </a:p>
          <a:p>
            <a:endParaRPr lang="en-GB" sz="1100" b="0" dirty="0" smtClean="0">
              <a:solidFill>
                <a:srgbClr val="000000"/>
              </a:solidFill>
            </a:endParaRPr>
          </a:p>
          <a:p>
            <a:r>
              <a:rPr lang="en-GB" sz="1100" b="0" dirty="0" smtClean="0">
                <a:solidFill>
                  <a:srgbClr val="000000"/>
                </a:solidFill>
              </a:rPr>
              <a:t>The support measures consisted of:</a:t>
            </a:r>
          </a:p>
          <a:p>
            <a:pPr marL="171450" indent="-171450">
              <a:buFont typeface="Arial" panose="020B0604020202020204" pitchFamily="34" charset="0"/>
              <a:buChar char="•"/>
            </a:pPr>
            <a:r>
              <a:rPr lang="en-GB" sz="1100" b="1" dirty="0">
                <a:solidFill>
                  <a:srgbClr val="000000"/>
                </a:solidFill>
              </a:rPr>
              <a:t>b</a:t>
            </a:r>
            <a:r>
              <a:rPr lang="en-GB" sz="1100" b="1" dirty="0" smtClean="0">
                <a:solidFill>
                  <a:srgbClr val="000000"/>
                </a:solidFill>
              </a:rPr>
              <a:t>enchmarking against best practices </a:t>
            </a:r>
            <a:r>
              <a:rPr lang="en-GB" sz="1100" b="0" dirty="0" smtClean="0">
                <a:solidFill>
                  <a:srgbClr val="000000"/>
                </a:solidFill>
              </a:rPr>
              <a:t>in other EU Member States and </a:t>
            </a:r>
            <a:r>
              <a:rPr lang="en-GB" sz="1100" dirty="0" smtClean="0">
                <a:solidFill>
                  <a:srgbClr val="000000"/>
                </a:solidFill>
              </a:rPr>
              <a:t>identifying challenges and opportunities </a:t>
            </a:r>
            <a:r>
              <a:rPr lang="en-GB" sz="1100" b="0" dirty="0" smtClean="0">
                <a:solidFill>
                  <a:srgbClr val="000000"/>
                </a:solidFill>
              </a:rPr>
              <a:t>for Lithuania;</a:t>
            </a:r>
          </a:p>
          <a:p>
            <a:pPr marL="171450" indent="-171450">
              <a:buFont typeface="Arial" panose="020B0604020202020204" pitchFamily="34" charset="0"/>
              <a:buChar char="•"/>
            </a:pPr>
            <a:r>
              <a:rPr lang="en-GB" sz="1100" b="1" dirty="0">
                <a:solidFill>
                  <a:srgbClr val="000000"/>
                </a:solidFill>
              </a:rPr>
              <a:t>f</a:t>
            </a:r>
            <a:r>
              <a:rPr lang="en-GB" sz="1100" b="1" dirty="0" smtClean="0">
                <a:solidFill>
                  <a:srgbClr val="000000"/>
                </a:solidFill>
              </a:rPr>
              <a:t>ormulating recommendations</a:t>
            </a:r>
            <a:r>
              <a:rPr lang="en-GB" sz="1100" b="0" dirty="0" smtClean="0">
                <a:solidFill>
                  <a:srgbClr val="000000"/>
                </a:solidFill>
              </a:rPr>
              <a:t>; and</a:t>
            </a:r>
          </a:p>
          <a:p>
            <a:pPr marL="171450" indent="-171450">
              <a:buFont typeface="Arial" panose="020B0604020202020204" pitchFamily="34" charset="0"/>
              <a:buChar char="•"/>
            </a:pPr>
            <a:r>
              <a:rPr lang="en-GB" sz="1100" b="1" dirty="0" smtClean="0">
                <a:solidFill>
                  <a:srgbClr val="000000"/>
                </a:solidFill>
              </a:rPr>
              <a:t>developing a strategic roadmap </a:t>
            </a:r>
            <a:r>
              <a:rPr lang="en-GB" sz="1100" b="0" dirty="0" smtClean="0">
                <a:solidFill>
                  <a:srgbClr val="000000"/>
                </a:solidFill>
              </a:rPr>
              <a:t>for the digitisation of industry in Lithuania.</a:t>
            </a:r>
          </a:p>
          <a:p>
            <a:pPr marL="171450" indent="-171450">
              <a:buFont typeface="Arial" panose="020B0604020202020204" pitchFamily="34" charset="0"/>
              <a:buChar char="•"/>
            </a:pPr>
            <a:endParaRPr lang="en-GB" sz="1100" b="0" dirty="0">
              <a:solidFill>
                <a:srgbClr val="000000"/>
              </a:solidFill>
            </a:endParaRPr>
          </a:p>
          <a:p>
            <a:pPr marL="171450" indent="-171450">
              <a:buFont typeface="Arial" panose="020B0604020202020204" pitchFamily="34" charset="0"/>
              <a:buChar char="•"/>
            </a:pPr>
            <a:endParaRPr lang="en-GB" sz="1100" b="0" dirty="0" smtClean="0">
              <a:solidFill>
                <a:srgbClr val="000000"/>
              </a:solidFill>
            </a:endParaRPr>
          </a:p>
        </p:txBody>
      </p:sp>
      <p:sp>
        <p:nvSpPr>
          <p:cNvPr id="19" name="TextBox 18"/>
          <p:cNvSpPr txBox="1"/>
          <p:nvPr/>
        </p:nvSpPr>
        <p:spPr>
          <a:xfrm>
            <a:off x="5895602" y="3267849"/>
            <a:ext cx="3197126" cy="3185487"/>
          </a:xfrm>
          <a:prstGeom prst="rect">
            <a:avLst/>
          </a:prstGeom>
          <a:noFill/>
          <a:ln>
            <a:solidFill>
              <a:schemeClr val="accent6">
                <a:lumMod val="75000"/>
              </a:schemeClr>
            </a:solidFill>
          </a:ln>
          <a:effectLst/>
        </p:spPr>
        <p:txBody>
          <a:bodyPr wrap="square" rtlCol="0">
            <a:spAutoFit/>
          </a:bodyPr>
          <a:lstStyle/>
          <a:p>
            <a:r>
              <a:rPr lang="en-GB" sz="1400" b="1" dirty="0" smtClean="0">
                <a:solidFill>
                  <a:srgbClr val="2D2D8A">
                    <a:lumMod val="75000"/>
                  </a:srgbClr>
                </a:solidFill>
              </a:rPr>
              <a:t>Results achieved</a:t>
            </a:r>
            <a:endParaRPr lang="en-GB" sz="1400" b="1" dirty="0">
              <a:solidFill>
                <a:srgbClr val="2D2D8A">
                  <a:lumMod val="75000"/>
                </a:srgbClr>
              </a:solidFill>
            </a:endParaRPr>
          </a:p>
          <a:p>
            <a:endParaRPr lang="fr-BE" sz="1100" b="0" dirty="0" smtClean="0">
              <a:solidFill>
                <a:srgbClr val="000000"/>
              </a:solidFill>
            </a:endParaRPr>
          </a:p>
          <a:p>
            <a:r>
              <a:rPr lang="en-US" sz="1100" b="0" dirty="0">
                <a:solidFill>
                  <a:srgbClr val="000000"/>
                </a:solidFill>
              </a:rPr>
              <a:t>The Ministry formally adopted the </a:t>
            </a:r>
            <a:r>
              <a:rPr lang="en-US" sz="1100" dirty="0">
                <a:solidFill>
                  <a:srgbClr val="000000"/>
                </a:solidFill>
              </a:rPr>
              <a:t>Lithuanian Industry </a:t>
            </a:r>
            <a:r>
              <a:rPr lang="en-US" sz="1100" dirty="0" err="1">
                <a:solidFill>
                  <a:srgbClr val="000000"/>
                </a:solidFill>
              </a:rPr>
              <a:t>Digitisation</a:t>
            </a:r>
            <a:r>
              <a:rPr lang="en-US" sz="1100" dirty="0">
                <a:solidFill>
                  <a:srgbClr val="000000"/>
                </a:solidFill>
              </a:rPr>
              <a:t> Roadmap 2019-2030</a:t>
            </a:r>
            <a:r>
              <a:rPr lang="en-US" sz="1100" b="0" dirty="0">
                <a:solidFill>
                  <a:srgbClr val="000000"/>
                </a:solidFill>
              </a:rPr>
              <a:t> in March 2019. </a:t>
            </a:r>
            <a:r>
              <a:rPr lang="en-GB" sz="1100" b="0" dirty="0" smtClean="0">
                <a:solidFill>
                  <a:srgbClr val="000000"/>
                </a:solidFill>
              </a:rPr>
              <a:t> </a:t>
            </a:r>
          </a:p>
          <a:p>
            <a:endParaRPr lang="en-GB" sz="1100" b="0" dirty="0" smtClean="0">
              <a:solidFill>
                <a:srgbClr val="000000"/>
              </a:solidFill>
            </a:endParaRPr>
          </a:p>
          <a:p>
            <a:r>
              <a:rPr lang="en-GB" sz="1100" b="0" dirty="0">
                <a:solidFill>
                  <a:srgbClr val="000000"/>
                </a:solidFill>
              </a:rPr>
              <a:t>Implementation </a:t>
            </a:r>
            <a:r>
              <a:rPr lang="en-GB" sz="1100" b="0" dirty="0" smtClean="0">
                <a:solidFill>
                  <a:srgbClr val="000000"/>
                </a:solidFill>
              </a:rPr>
              <a:t>of the roadmap is expected to have a </a:t>
            </a:r>
            <a:r>
              <a:rPr lang="en-GB" sz="1100" b="1" dirty="0" smtClean="0">
                <a:solidFill>
                  <a:srgbClr val="000000"/>
                </a:solidFill>
              </a:rPr>
              <a:t>major positive impact on the competitiveness and productivity </a:t>
            </a:r>
            <a:r>
              <a:rPr lang="en-GB" sz="1100" b="0" dirty="0" smtClean="0">
                <a:solidFill>
                  <a:srgbClr val="000000"/>
                </a:solidFill>
              </a:rPr>
              <a:t>of Lithuania's industry. </a:t>
            </a:r>
          </a:p>
          <a:p>
            <a:endParaRPr lang="en-GB" sz="1100" b="0" dirty="0" smtClean="0">
              <a:solidFill>
                <a:srgbClr val="000000"/>
              </a:solidFill>
            </a:endParaRPr>
          </a:p>
          <a:p>
            <a:r>
              <a:rPr lang="en-GB" sz="1100" b="0" dirty="0">
                <a:solidFill>
                  <a:srgbClr val="000000"/>
                </a:solidFill>
              </a:rPr>
              <a:t>The support from the SRSS helped the Ministry </a:t>
            </a:r>
            <a:r>
              <a:rPr lang="en-GB" sz="1100" b="1" dirty="0" smtClean="0">
                <a:solidFill>
                  <a:srgbClr val="000000"/>
                </a:solidFill>
              </a:rPr>
              <a:t>secure funding from the EU's structural and investment funds </a:t>
            </a:r>
            <a:r>
              <a:rPr lang="en-GB" sz="1100" b="0" dirty="0" smtClean="0">
                <a:solidFill>
                  <a:srgbClr val="000000"/>
                </a:solidFill>
              </a:rPr>
              <a:t>to implement the </a:t>
            </a:r>
            <a:r>
              <a:rPr lang="en-GB" sz="1100" b="0" dirty="0">
                <a:solidFill>
                  <a:srgbClr val="000000"/>
                </a:solidFill>
              </a:rPr>
              <a:t>strategic </a:t>
            </a:r>
            <a:r>
              <a:rPr lang="en-GB" sz="1100" b="0" dirty="0" smtClean="0">
                <a:solidFill>
                  <a:srgbClr val="000000"/>
                </a:solidFill>
              </a:rPr>
              <a:t>roadmap. Additional funding has been mobilised from Lithuania's private sector.</a:t>
            </a:r>
          </a:p>
          <a:p>
            <a:endParaRPr lang="en-GB" sz="1100" b="0" dirty="0">
              <a:solidFill>
                <a:srgbClr val="000000"/>
              </a:solidFill>
            </a:endParaRPr>
          </a:p>
        </p:txBody>
      </p:sp>
      <p:sp>
        <p:nvSpPr>
          <p:cNvPr id="20" name="TextBox 19"/>
          <p:cNvSpPr txBox="1"/>
          <p:nvPr/>
        </p:nvSpPr>
        <p:spPr>
          <a:xfrm>
            <a:off x="250603" y="1515573"/>
            <a:ext cx="5016028" cy="307777"/>
          </a:xfrm>
          <a:prstGeom prst="rect">
            <a:avLst/>
          </a:prstGeom>
          <a:noFill/>
        </p:spPr>
        <p:txBody>
          <a:bodyPr wrap="square" rtlCol="0">
            <a:spAutoFit/>
          </a:bodyPr>
          <a:lstStyle/>
          <a:p>
            <a:pPr algn="just"/>
            <a:r>
              <a:rPr lang="fr-BE" sz="1400" b="1" dirty="0">
                <a:solidFill>
                  <a:srgbClr val="2D2D8A">
                    <a:lumMod val="75000"/>
                  </a:srgbClr>
                </a:solidFill>
              </a:rPr>
              <a:t>for the </a:t>
            </a:r>
            <a:r>
              <a:rPr lang="en-GB" sz="1400" b="1" dirty="0">
                <a:solidFill>
                  <a:srgbClr val="2D2D8A">
                    <a:lumMod val="75000"/>
                  </a:srgbClr>
                </a:solidFill>
              </a:rPr>
              <a:t>Ministry</a:t>
            </a:r>
            <a:r>
              <a:rPr lang="fr-BE" sz="1400" b="1" dirty="0">
                <a:solidFill>
                  <a:srgbClr val="2D2D8A">
                    <a:lumMod val="75000"/>
                  </a:srgbClr>
                </a:solidFill>
              </a:rPr>
              <a:t> of </a:t>
            </a:r>
            <a:r>
              <a:rPr lang="fr-BE" sz="1400" b="1" dirty="0" err="1" smtClean="0">
                <a:solidFill>
                  <a:srgbClr val="2D2D8A">
                    <a:lumMod val="75000"/>
                  </a:srgbClr>
                </a:solidFill>
              </a:rPr>
              <a:t>Economy</a:t>
            </a:r>
            <a:r>
              <a:rPr lang="fr-BE" sz="1400" dirty="0">
                <a:solidFill>
                  <a:srgbClr val="2D2D8A">
                    <a:lumMod val="75000"/>
                  </a:srgbClr>
                </a:solidFill>
              </a:rPr>
              <a:t> and Innovation  </a:t>
            </a:r>
            <a:endParaRPr lang="en-GB" sz="1400" b="1" dirty="0">
              <a:solidFill>
                <a:srgbClr val="2D2D8A">
                  <a:lumMod val="75000"/>
                </a:srgbClr>
              </a:solidFill>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980728"/>
            <a:ext cx="3456384" cy="198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003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16" name="TextBox 15"/>
          <p:cNvSpPr txBox="1"/>
          <p:nvPr/>
        </p:nvSpPr>
        <p:spPr>
          <a:xfrm>
            <a:off x="340908" y="980728"/>
            <a:ext cx="9127636"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i="0" u="none" strike="noStrike" kern="0" cap="none" spc="0" normalizeH="0" baseline="0" noProof="0" dirty="0" smtClean="0">
                <a:ln>
                  <a:noFill/>
                </a:ln>
                <a:solidFill>
                  <a:prstClr val="black"/>
                </a:solidFill>
                <a:effectLst/>
                <a:uLnTx/>
                <a:uFillTx/>
              </a:rPr>
              <a:t>Strengthen the energy efficiency and </a:t>
            </a:r>
            <a:r>
              <a:rPr kumimoji="0" lang="en-GB" sz="2200" i="0" u="none" strike="noStrike" kern="0" cap="none" spc="0" normalizeH="0" baseline="0" noProof="0" dirty="0" err="1" smtClean="0">
                <a:ln>
                  <a:noFill/>
                </a:ln>
                <a:solidFill>
                  <a:prstClr val="black"/>
                </a:solidFill>
                <a:effectLst/>
                <a:uLnTx/>
                <a:uFillTx/>
              </a:rPr>
              <a:t>renewables</a:t>
            </a:r>
            <a:r>
              <a:rPr kumimoji="0" lang="en-GB" sz="2200" i="0" u="none" strike="noStrike" kern="0" cap="none" spc="0" normalizeH="0" baseline="0" noProof="0" dirty="0" smtClean="0">
                <a:ln>
                  <a:noFill/>
                </a:ln>
                <a:solidFill>
                  <a:prstClr val="black"/>
                </a:solidFill>
                <a:effectLst/>
                <a:uLnTx/>
                <a:uFillTx/>
              </a:rPr>
              <a:t> framework</a:t>
            </a:r>
          </a:p>
        </p:txBody>
      </p:sp>
      <p:sp>
        <p:nvSpPr>
          <p:cNvPr id="17" name="TextBox 16"/>
          <p:cNvSpPr txBox="1"/>
          <p:nvPr/>
        </p:nvSpPr>
        <p:spPr>
          <a:xfrm>
            <a:off x="264490" y="2079800"/>
            <a:ext cx="4880833" cy="116955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400" b="0" kern="0" dirty="0" smtClean="0">
                <a:solidFill>
                  <a:prstClr val="black"/>
                </a:solidFill>
              </a:rPr>
              <a:t>The Commission supported national authorities in their efforts to </a:t>
            </a:r>
            <a:r>
              <a:rPr lang="en-GB" sz="1400" kern="0" dirty="0" smtClean="0">
                <a:solidFill>
                  <a:prstClr val="black"/>
                </a:solidFill>
              </a:rPr>
              <a:t>improve the country’s framework for energy efficiency and renewables </a:t>
            </a:r>
            <a:r>
              <a:rPr lang="en-GB" sz="1400" b="0" kern="0" dirty="0" smtClean="0">
                <a:solidFill>
                  <a:prstClr val="black"/>
                </a:solidFill>
              </a:rPr>
              <a:t>and to meet the national targets for 2020.</a:t>
            </a:r>
            <a:endParaRPr kumimoji="0" lang="en-GB" sz="1400" b="0" i="0" u="none" strike="noStrike" kern="0" cap="none" spc="0" normalizeH="0" baseline="0" dirty="0" smtClean="0">
              <a:ln>
                <a:noFill/>
              </a:ln>
              <a:solidFill>
                <a:prstClr val="black"/>
              </a:solidFill>
              <a:effectLst/>
              <a:uLnTx/>
              <a:uFillTx/>
            </a:endParaRPr>
          </a:p>
        </p:txBody>
      </p:sp>
      <p:sp>
        <p:nvSpPr>
          <p:cNvPr id="18" name="TextBox 17"/>
          <p:cNvSpPr txBox="1"/>
          <p:nvPr/>
        </p:nvSpPr>
        <p:spPr>
          <a:xfrm>
            <a:off x="240622" y="3284984"/>
            <a:ext cx="2027122" cy="3477875"/>
          </a:xfrm>
          <a:prstGeom prst="rect">
            <a:avLst/>
          </a:prstGeom>
          <a:noFill/>
          <a:ln>
            <a:solidFill>
              <a:schemeClr val="accent2"/>
            </a:solidFill>
          </a:ln>
          <a:effectLst/>
        </p:spPr>
        <p:txBody>
          <a:bodyPr wrap="square" rtlCol="0">
            <a:spAutoFit/>
          </a:bodyPr>
          <a:lstStyle/>
          <a:p>
            <a:pPr marL="0" marR="0" lvl="0" indent="0" defTabSz="914400" eaLnBrk="1" latinLnBrk="0" hangingPunct="1">
              <a:lnSpc>
                <a:spcPct val="100000"/>
              </a:lnSpc>
              <a:buClrTx/>
              <a:buSzTx/>
              <a:buFontTx/>
              <a:buNone/>
              <a:tabLst/>
              <a:defRPr/>
            </a:pPr>
            <a:r>
              <a:rPr lang="en-GB" sz="1400" dirty="0">
                <a:solidFill>
                  <a:srgbClr val="2D2D8A">
                    <a:lumMod val="75000"/>
                  </a:srgbClr>
                </a:solidFill>
              </a:rPr>
              <a:t>Context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kern="0" dirty="0">
                <a:solidFill>
                  <a:prstClr val="black"/>
                </a:solidFill>
              </a:rPr>
              <a:t>The Ministry sought to </a:t>
            </a:r>
            <a:r>
              <a:rPr lang="en-US" sz="1200" kern="0" dirty="0">
                <a:solidFill>
                  <a:prstClr val="black"/>
                </a:solidFill>
              </a:rPr>
              <a:t>promote energy efficiency </a:t>
            </a:r>
            <a:r>
              <a:rPr lang="en-US" sz="1200" b="0" kern="0" dirty="0">
                <a:solidFill>
                  <a:prstClr val="black"/>
                </a:solidFill>
              </a:rPr>
              <a:t>and the </a:t>
            </a:r>
            <a:r>
              <a:rPr lang="en-US" sz="1200" kern="0" dirty="0">
                <a:solidFill>
                  <a:prstClr val="black"/>
                </a:solidFill>
              </a:rPr>
              <a:t>use of renewable energy,</a:t>
            </a:r>
            <a:r>
              <a:rPr lang="en-US" sz="1200" b="0" kern="0" dirty="0">
                <a:solidFill>
                  <a:prstClr val="black"/>
                </a:solidFill>
              </a:rPr>
              <a:t> in order to achieve the country’s potential in both areas. This required full implementation of relevant national and EU legislation, as well as improvements in the existing regulatory framework</a:t>
            </a:r>
            <a:r>
              <a:rPr lang="en-US" sz="1200" b="0" kern="0" dirty="0" smtClean="0">
                <a:solidFill>
                  <a:prstClr val="black"/>
                </a:solidFill>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sz="1200" b="0" kern="0" dirty="0" smtClean="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b="0" kern="0" dirty="0">
              <a:solidFill>
                <a:prstClr val="black"/>
              </a:solidFill>
            </a:endParaRPr>
          </a:p>
        </p:txBody>
      </p:sp>
      <p:sp>
        <p:nvSpPr>
          <p:cNvPr id="19" name="TextBox 18"/>
          <p:cNvSpPr txBox="1"/>
          <p:nvPr/>
        </p:nvSpPr>
        <p:spPr>
          <a:xfrm>
            <a:off x="2411760" y="3284984"/>
            <a:ext cx="3312368" cy="3447098"/>
          </a:xfrm>
          <a:prstGeom prst="rect">
            <a:avLst/>
          </a:prstGeom>
          <a:noFill/>
          <a:ln>
            <a:solidFill>
              <a:schemeClr val="accent2"/>
            </a:solidFill>
          </a:ln>
          <a:effectLst/>
        </p:spPr>
        <p:txBody>
          <a:bodyPr wrap="square" rtlCol="0">
            <a:spAutoFit/>
          </a:bodyPr>
          <a:lstStyle/>
          <a:p>
            <a:r>
              <a:rPr lang="en-GB" sz="1400" dirty="0">
                <a:solidFill>
                  <a:srgbClr val="2D2D8A">
                    <a:lumMod val="75000"/>
                  </a:srgbClr>
                </a:solidFill>
              </a:rPr>
              <a:t>Support delivered</a:t>
            </a:r>
            <a:endParaRPr lang="fr-BE" sz="1400" dirty="0">
              <a:solidFill>
                <a:srgbClr val="2D2D8A">
                  <a:lumMod val="75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rPr>
              <a:t>The SRSS mobilised experts from the German development agency, GIZ, who were based at the Ministry for a period of </a:t>
            </a:r>
            <a:r>
              <a:rPr kumimoji="0" lang="en-GB" sz="1200" i="0" u="none" strike="noStrike" kern="0" cap="none" spc="0" normalizeH="0" baseline="0" noProof="0" dirty="0" smtClean="0">
                <a:ln>
                  <a:noFill/>
                </a:ln>
                <a:solidFill>
                  <a:prstClr val="black"/>
                </a:solidFill>
                <a:effectLst/>
                <a:uLnTx/>
                <a:uFillTx/>
              </a:rPr>
              <a:t>22 months.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rPr>
              <a:t>The support measures consisted of:</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prstClr val="black"/>
                </a:solidFill>
                <a:effectLst/>
                <a:uLnTx/>
                <a:uFillTx/>
              </a:rPr>
              <a:t>identifying barriers </a:t>
            </a:r>
            <a:r>
              <a:rPr kumimoji="0" lang="en-GB" sz="1200" b="0" i="0" u="none" strike="noStrike" kern="0" cap="none" spc="0" normalizeH="0" baseline="0" noProof="0" dirty="0" smtClean="0">
                <a:ln>
                  <a:noFill/>
                </a:ln>
                <a:solidFill>
                  <a:prstClr val="black"/>
                </a:solidFill>
                <a:effectLst/>
                <a:uLnTx/>
                <a:uFillTx/>
              </a:rPr>
              <a:t>to investment, market integration of renewables, financing of energy efficiency, etc.;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prstClr val="black"/>
                </a:solidFill>
                <a:effectLst/>
                <a:uLnTx/>
                <a:uFillTx/>
              </a:rPr>
              <a:t>benchmarking against EU best practices</a:t>
            </a:r>
            <a:r>
              <a:rPr kumimoji="0" lang="en-GB" sz="1200" b="0" i="0" u="none" strike="noStrike" kern="0" cap="none" spc="0" normalizeH="0" baseline="0" noProof="0" dirty="0" smtClean="0">
                <a:ln>
                  <a:noFill/>
                </a:ln>
                <a:solidFill>
                  <a:prstClr val="black"/>
                </a:solidFill>
                <a:effectLst/>
                <a:uLnTx/>
                <a:uFillTx/>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prstClr val="black"/>
                </a:solidFill>
                <a:effectLst/>
                <a:uLnTx/>
                <a:uFillTx/>
              </a:rPr>
              <a:t>providing tailor-made recommendations </a:t>
            </a:r>
            <a:r>
              <a:rPr kumimoji="0" lang="en-GB" sz="1200" b="0" i="0" u="none" strike="noStrike" kern="0" cap="none" spc="0" normalizeH="0" baseline="0" noProof="0" dirty="0" smtClean="0">
                <a:ln>
                  <a:noFill/>
                </a:ln>
                <a:solidFill>
                  <a:prstClr val="black"/>
                </a:solidFill>
                <a:effectLst/>
                <a:uLnTx/>
                <a:uFillTx/>
              </a:rPr>
              <a:t>for changes in the national regulatory frameworks;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prstClr val="black"/>
                </a:solidFill>
                <a:effectLst/>
                <a:uLnTx/>
                <a:uFillTx/>
              </a:rPr>
              <a:t>targeted training</a:t>
            </a:r>
            <a:r>
              <a:rPr kumimoji="0" lang="en-GB" sz="1200" b="0" i="0" u="none" strike="noStrike" kern="0" cap="none" spc="0" normalizeH="0" baseline="0" noProof="0" dirty="0" smtClean="0">
                <a:ln>
                  <a:noFill/>
                </a:ln>
                <a:solidFill>
                  <a:prstClr val="black"/>
                </a:solidFill>
                <a:effectLst/>
                <a:uLnTx/>
                <a:uFillTx/>
              </a:rPr>
              <a:t> for energy managers and other stakeholders.</a:t>
            </a:r>
          </a:p>
        </p:txBody>
      </p:sp>
      <p:sp>
        <p:nvSpPr>
          <p:cNvPr id="20" name="TextBox 19"/>
          <p:cNvSpPr txBox="1"/>
          <p:nvPr/>
        </p:nvSpPr>
        <p:spPr>
          <a:xfrm>
            <a:off x="5868144" y="3298454"/>
            <a:ext cx="3168352" cy="3447098"/>
          </a:xfrm>
          <a:prstGeom prst="rect">
            <a:avLst/>
          </a:prstGeom>
          <a:noFill/>
          <a:ln>
            <a:solidFill>
              <a:schemeClr val="accent2"/>
            </a:solidFill>
          </a:ln>
          <a:effectLst/>
        </p:spPr>
        <p:txBody>
          <a:bodyPr wrap="square" rtlCol="0">
            <a:spAutoFit/>
          </a:bodyPr>
          <a:lstStyle/>
          <a:p>
            <a:r>
              <a:rPr lang="en-GB" sz="1400" dirty="0">
                <a:solidFill>
                  <a:srgbClr val="2D2D8A">
                    <a:lumMod val="75000"/>
                  </a:srgbClr>
                </a:solidFill>
              </a:rPr>
              <a:t>Results achieved</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rPr>
              <a:t>The SRSS support delivered the following results: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prstClr val="black"/>
                </a:solidFill>
                <a:effectLst/>
                <a:uLnTx/>
                <a:uFillTx/>
              </a:rPr>
              <a:t>a </a:t>
            </a:r>
            <a:r>
              <a:rPr kumimoji="0" lang="en-GB" sz="1200" i="0" u="none" strike="noStrike" kern="0" cap="none" spc="0" normalizeH="0" baseline="0" noProof="0" dirty="0" smtClean="0">
                <a:ln>
                  <a:noFill/>
                </a:ln>
                <a:solidFill>
                  <a:prstClr val="black"/>
                </a:solidFill>
                <a:effectLst/>
                <a:uLnTx/>
                <a:uFillTx/>
              </a:rPr>
              <a:t>new market-based support scheme </a:t>
            </a:r>
            <a:r>
              <a:rPr kumimoji="0" lang="en-GB" sz="1200" b="0" i="0" u="none" strike="noStrike" kern="0" cap="none" spc="0" normalizeH="0" baseline="0" noProof="0" dirty="0" smtClean="0">
                <a:ln>
                  <a:noFill/>
                </a:ln>
                <a:solidFill>
                  <a:prstClr val="black"/>
                </a:solidFill>
                <a:effectLst/>
                <a:uLnTx/>
                <a:uFillTx/>
              </a:rPr>
              <a:t>to incentivise use of renewable energy;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prstClr val="black"/>
                </a:solidFill>
                <a:effectLst/>
                <a:uLnTx/>
                <a:uFillTx/>
              </a:rPr>
              <a:t>a </a:t>
            </a:r>
            <a:r>
              <a:rPr kumimoji="0" lang="en-GB" sz="1200" i="0" u="none" strike="noStrike" kern="0" cap="none" spc="0" normalizeH="0" baseline="0" noProof="0" dirty="0" smtClean="0">
                <a:ln>
                  <a:noFill/>
                </a:ln>
                <a:solidFill>
                  <a:prstClr val="black"/>
                </a:solidFill>
                <a:effectLst/>
                <a:uLnTx/>
                <a:uFillTx/>
              </a:rPr>
              <a:t>new energy efficiency obligation scheme</a:t>
            </a:r>
            <a:r>
              <a:rPr kumimoji="0" lang="en-GB" sz="1200" b="0" i="0" u="none" strike="noStrike" kern="0" cap="none" spc="0" normalizeH="0" baseline="0" noProof="0" dirty="0" smtClean="0">
                <a:ln>
                  <a:noFill/>
                </a:ln>
                <a:solidFill>
                  <a:prstClr val="black"/>
                </a:solidFill>
                <a:effectLst/>
                <a:uLnTx/>
                <a:uFillTx/>
              </a:rPr>
              <a:t>; and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prstClr val="black"/>
                </a:solidFill>
                <a:effectLst/>
                <a:uLnTx/>
                <a:uFillTx/>
              </a:rPr>
              <a:t>new energy audit scheme</a:t>
            </a:r>
            <a:r>
              <a:rPr kumimoji="0" lang="en-GB" sz="1200" b="0" i="0" u="none" strike="noStrike" kern="0" cap="none" spc="0" normalizeH="0" baseline="0" noProof="0" dirty="0" smtClean="0">
                <a:ln>
                  <a:noFill/>
                </a:ln>
                <a:solidFill>
                  <a:prstClr val="black"/>
                </a:solidFill>
                <a:effectLst/>
                <a:uLnTx/>
                <a:uFillTx/>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prstClr val="black"/>
                </a:solidFill>
                <a:effectLst/>
                <a:uLnTx/>
                <a:uFillTx/>
              </a:rPr>
              <a:t>And had the following impact: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prstClr val="black"/>
                </a:solidFill>
                <a:effectLst/>
                <a:uLnTx/>
                <a:uFillTx/>
              </a:rPr>
              <a:t>a </a:t>
            </a:r>
            <a:r>
              <a:rPr kumimoji="0" lang="en-GB" sz="1200" i="0" u="none" strike="noStrike" kern="0" cap="none" spc="0" normalizeH="0" baseline="0" noProof="0" dirty="0" smtClean="0">
                <a:ln>
                  <a:noFill/>
                </a:ln>
                <a:solidFill>
                  <a:prstClr val="black"/>
                </a:solidFill>
                <a:effectLst/>
                <a:uLnTx/>
                <a:uFillTx/>
              </a:rPr>
              <a:t>more robust energy </a:t>
            </a:r>
            <a:r>
              <a:rPr kumimoji="0" lang="en-GB" sz="1200" b="0" i="0" u="none" strike="noStrike" kern="0" cap="none" spc="0" normalizeH="0" baseline="0" noProof="0" dirty="0" smtClean="0">
                <a:ln>
                  <a:noFill/>
                </a:ln>
                <a:solidFill>
                  <a:prstClr val="black"/>
                </a:solidFill>
                <a:effectLst/>
                <a:uLnTx/>
                <a:uFillTx/>
              </a:rPr>
              <a:t>efficiency and renewables’ framework;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prstClr val="black"/>
                </a:solidFill>
                <a:effectLst/>
                <a:uLnTx/>
                <a:uFillTx/>
              </a:rPr>
              <a:t>new competences </a:t>
            </a:r>
            <a:r>
              <a:rPr kumimoji="0" lang="en-GB" sz="1200" b="0" i="0" u="none" strike="noStrike" kern="0" cap="none" spc="0" normalizeH="0" baseline="0" noProof="0" dirty="0" smtClean="0">
                <a:ln>
                  <a:noFill/>
                </a:ln>
                <a:solidFill>
                  <a:prstClr val="black"/>
                </a:solidFill>
                <a:effectLst/>
                <a:uLnTx/>
                <a:uFillTx/>
              </a:rPr>
              <a:t>for public energy managers and other stakeholders in the field of energy efficiency and </a:t>
            </a:r>
            <a:r>
              <a:rPr kumimoji="0" lang="en-GB" sz="1200" b="0" i="0" u="none" strike="noStrike" kern="0" cap="none" spc="0" normalizeH="0" baseline="0" dirty="0" smtClean="0">
                <a:ln>
                  <a:noFill/>
                </a:ln>
                <a:solidFill>
                  <a:prstClr val="black"/>
                </a:solidFill>
                <a:effectLst/>
                <a:uLnTx/>
                <a:uFillTx/>
              </a:rPr>
              <a:t>renewables</a:t>
            </a:r>
            <a:r>
              <a:rPr kumimoji="0" lang="en-GB" sz="1200" b="0" i="0" u="none" strike="noStrike" kern="0" cap="none" spc="0" normalizeH="0" baseline="0" noProof="0" dirty="0" smtClean="0">
                <a:ln>
                  <a:noFill/>
                </a:ln>
                <a:solidFill>
                  <a:prstClr val="black"/>
                </a:solidFill>
                <a:effectLst/>
                <a:uLnTx/>
                <a:uFillTx/>
              </a:rPr>
              <a:t>.</a:t>
            </a:r>
          </a:p>
        </p:txBody>
      </p:sp>
      <p:sp>
        <p:nvSpPr>
          <p:cNvPr id="21" name="TextBox 20"/>
          <p:cNvSpPr txBox="1"/>
          <p:nvPr/>
        </p:nvSpPr>
        <p:spPr>
          <a:xfrm>
            <a:off x="276052" y="1753071"/>
            <a:ext cx="5016028" cy="30777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400" dirty="0">
                <a:solidFill>
                  <a:srgbClr val="2D2D8A">
                    <a:lumMod val="75000"/>
                  </a:srgbClr>
                </a:solidFill>
              </a:rPr>
              <a:t>for the Ministry of Environment and Energy</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916" y="1450238"/>
            <a:ext cx="3387503" cy="174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602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5496" y="116632"/>
            <a:ext cx="910850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endParaRPr lang="en-GB" sz="2800" kern="0" dirty="0">
              <a:solidFill>
                <a:schemeClr val="bg1"/>
              </a:solidFill>
            </a:endParaRPr>
          </a:p>
        </p:txBody>
      </p:sp>
      <p:sp>
        <p:nvSpPr>
          <p:cNvPr id="8" name="Slide Number Placeholder 5"/>
          <p:cNvSpPr txBox="1">
            <a:spLocks/>
          </p:cNvSpPr>
          <p:nvPr/>
        </p:nvSpPr>
        <p:spPr>
          <a:xfrm>
            <a:off x="467544" y="6297439"/>
            <a:ext cx="2133600" cy="476250"/>
          </a:xfrm>
          <a:prstGeom prst="rect">
            <a:avLst/>
          </a:prstGeo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altLang="en-US" dirty="0" smtClean="0">
              <a:solidFill>
                <a:srgbClr val="000000"/>
              </a:solidFill>
            </a:endParaRPr>
          </a:p>
          <a:p>
            <a:endParaRPr lang="en-GB" altLang="en-US" b="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59" y="1258788"/>
            <a:ext cx="3795785" cy="382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067944" y="1124744"/>
            <a:ext cx="5184576" cy="3888432"/>
          </a:xfrm>
        </p:spPr>
        <p:txBody>
          <a:bodyPr/>
          <a:lstStyle/>
          <a:p>
            <a:pPr marL="441325" indent="-349250">
              <a:lnSpc>
                <a:spcPct val="125000"/>
              </a:lnSpc>
              <a:spcBef>
                <a:spcPts val="600"/>
              </a:spcBef>
              <a:spcAft>
                <a:spcPts val="1200"/>
              </a:spcAft>
              <a:buClr>
                <a:schemeClr val="accent2">
                  <a:lumMod val="75000"/>
                </a:schemeClr>
              </a:buClr>
              <a:buSzPct val="110000"/>
            </a:pPr>
            <a:r>
              <a:rPr lang="en-GB" i="0" dirty="0" smtClean="0">
                <a:solidFill>
                  <a:schemeClr val="accent2">
                    <a:lumMod val="75000"/>
                  </a:schemeClr>
                </a:solidFill>
              </a:rPr>
              <a:t>Offers technical support for </a:t>
            </a:r>
            <a:r>
              <a:rPr lang="en-GB" b="1" i="0" dirty="0" smtClean="0">
                <a:solidFill>
                  <a:schemeClr val="accent2">
                    <a:lumMod val="75000"/>
                  </a:schemeClr>
                </a:solidFill>
              </a:rPr>
              <a:t>design and implementation of structural reforms</a:t>
            </a:r>
            <a:endParaRPr lang="en-GB" b="1" i="0" dirty="0">
              <a:solidFill>
                <a:schemeClr val="accent2">
                  <a:lumMod val="75000"/>
                </a:schemeClr>
              </a:solidFill>
            </a:endParaRPr>
          </a:p>
          <a:p>
            <a:pPr marL="441325" indent="-349250">
              <a:lnSpc>
                <a:spcPct val="125000"/>
              </a:lnSpc>
              <a:spcBef>
                <a:spcPts val="600"/>
              </a:spcBef>
              <a:spcAft>
                <a:spcPts val="1200"/>
              </a:spcAft>
              <a:buClr>
                <a:schemeClr val="accent2">
                  <a:lumMod val="75000"/>
                </a:schemeClr>
              </a:buClr>
              <a:buSzPct val="110000"/>
            </a:pPr>
            <a:r>
              <a:rPr lang="en-GB" i="0" dirty="0" smtClean="0">
                <a:solidFill>
                  <a:schemeClr val="accent2">
                    <a:lumMod val="75000"/>
                  </a:schemeClr>
                </a:solidFill>
              </a:rPr>
              <a:t>Over </a:t>
            </a:r>
            <a:r>
              <a:rPr lang="en-GB" b="1" i="0" dirty="0" smtClean="0">
                <a:solidFill>
                  <a:schemeClr val="accent2">
                    <a:lumMod val="75000"/>
                  </a:schemeClr>
                </a:solidFill>
              </a:rPr>
              <a:t>760</a:t>
            </a:r>
            <a:r>
              <a:rPr lang="en-GB" i="0" dirty="0" smtClean="0">
                <a:solidFill>
                  <a:schemeClr val="accent2">
                    <a:lumMod val="75000"/>
                  </a:schemeClr>
                </a:solidFill>
              </a:rPr>
              <a:t> technical support projects in </a:t>
            </a:r>
            <a:r>
              <a:rPr lang="en-GB" b="1" i="0" dirty="0" smtClean="0">
                <a:solidFill>
                  <a:schemeClr val="accent2">
                    <a:lumMod val="75000"/>
                  </a:schemeClr>
                </a:solidFill>
              </a:rPr>
              <a:t>26 Member States</a:t>
            </a:r>
          </a:p>
          <a:p>
            <a:pPr marL="441325" indent="-349250">
              <a:spcBef>
                <a:spcPts val="600"/>
              </a:spcBef>
              <a:spcAft>
                <a:spcPts val="1200"/>
              </a:spcAft>
              <a:buClr>
                <a:schemeClr val="accent2">
                  <a:lumMod val="75000"/>
                </a:schemeClr>
              </a:buClr>
              <a:buSzPct val="110000"/>
            </a:pPr>
            <a:endParaRPr lang="en-GB" i="0" dirty="0">
              <a:solidFill>
                <a:schemeClr val="accent2">
                  <a:lumMod val="75000"/>
                </a:schemeClr>
              </a:solidFill>
            </a:endParaRPr>
          </a:p>
        </p:txBody>
      </p:sp>
      <p:sp>
        <p:nvSpPr>
          <p:cNvPr id="7" name="Title 1"/>
          <p:cNvSpPr txBox="1">
            <a:spLocks/>
          </p:cNvSpPr>
          <p:nvPr/>
        </p:nvSpPr>
        <p:spPr bwMode="auto">
          <a:xfrm>
            <a:off x="374848" y="129997"/>
            <a:ext cx="8229600" cy="778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Structural Reform Support Service</a:t>
            </a:r>
            <a:endParaRPr lang="en-GB" sz="2800" kern="0" dirty="0">
              <a:solidFill>
                <a:schemeClr val="bg1"/>
              </a:solidFill>
            </a:endParaRPr>
          </a:p>
        </p:txBody>
      </p:sp>
      <p:sp>
        <p:nvSpPr>
          <p:cNvPr id="2" name="TextBox 1"/>
          <p:cNvSpPr txBox="1"/>
          <p:nvPr/>
        </p:nvSpPr>
        <p:spPr>
          <a:xfrm>
            <a:off x="272159" y="6043523"/>
            <a:ext cx="5905784" cy="253916"/>
          </a:xfrm>
          <a:prstGeom prst="rect">
            <a:avLst/>
          </a:prstGeom>
          <a:noFill/>
        </p:spPr>
        <p:txBody>
          <a:bodyPr wrap="none" rtlCol="0">
            <a:spAutoFit/>
          </a:bodyPr>
          <a:lstStyle/>
          <a:p>
            <a:r>
              <a:rPr lang="en-GB" sz="1050" b="0" dirty="0">
                <a:solidFill>
                  <a:srgbClr val="0F5494"/>
                </a:solidFill>
                <a:hlinkClick r:id="rId4"/>
              </a:rPr>
              <a:t>https://ec.europa.eu/info/sites/info/files/report-on-the_3-years-of-the-srss_en_.</a:t>
            </a:r>
            <a:r>
              <a:rPr lang="en-GB" sz="1050" b="0" dirty="0" smtClean="0">
                <a:solidFill>
                  <a:srgbClr val="0F5494"/>
                </a:solidFill>
                <a:hlinkClick r:id="rId4"/>
              </a:rPr>
              <a:t>pdf</a:t>
            </a:r>
            <a:r>
              <a:rPr lang="en-GB" sz="1050" b="0" dirty="0" smtClean="0">
                <a:solidFill>
                  <a:srgbClr val="0F5494"/>
                </a:solidFill>
              </a:rPr>
              <a:t> </a:t>
            </a:r>
          </a:p>
        </p:txBody>
      </p:sp>
    </p:spTree>
    <p:extLst>
      <p:ext uri="{BB962C8B-B14F-4D97-AF65-F5344CB8AC3E}">
        <p14:creationId xmlns:p14="http://schemas.microsoft.com/office/powerpoint/2010/main" val="2405545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3" name="TextBox 2"/>
          <p:cNvSpPr txBox="1"/>
          <p:nvPr/>
        </p:nvSpPr>
        <p:spPr>
          <a:xfrm>
            <a:off x="94994" y="1023120"/>
            <a:ext cx="5197086" cy="707886"/>
          </a:xfrm>
          <a:prstGeom prst="rect">
            <a:avLst/>
          </a:prstGeom>
          <a:noFill/>
        </p:spPr>
        <p:txBody>
          <a:bodyPr wrap="square" rtlCol="0">
            <a:spAutoFit/>
          </a:bodyPr>
          <a:lstStyle/>
          <a:p>
            <a:r>
              <a:rPr lang="en-GB" sz="2000" b="1" dirty="0">
                <a:solidFill>
                  <a:schemeClr val="tx1"/>
                </a:solidFill>
              </a:rPr>
              <a:t>Setting up a Guaranteed Minimum Income scheme in Greece</a:t>
            </a:r>
          </a:p>
        </p:txBody>
      </p:sp>
      <p:sp>
        <p:nvSpPr>
          <p:cNvPr id="4" name="TextBox 3"/>
          <p:cNvSpPr txBox="1"/>
          <p:nvPr/>
        </p:nvSpPr>
        <p:spPr>
          <a:xfrm>
            <a:off x="107505" y="2084656"/>
            <a:ext cx="4880833" cy="1169551"/>
          </a:xfrm>
          <a:prstGeom prst="rect">
            <a:avLst/>
          </a:prstGeom>
          <a:noFill/>
        </p:spPr>
        <p:txBody>
          <a:bodyPr wrap="square" rtlCol="0">
            <a:spAutoFit/>
          </a:bodyPr>
          <a:lstStyle/>
          <a:p>
            <a:pPr algn="just"/>
            <a:r>
              <a:rPr lang="en-US" sz="1400" b="0" dirty="0">
                <a:solidFill>
                  <a:srgbClr val="000000"/>
                </a:solidFill>
              </a:rPr>
              <a:t>The Commission supported national authorities in their efforts to </a:t>
            </a:r>
            <a:r>
              <a:rPr lang="en-US" sz="1400" dirty="0">
                <a:solidFill>
                  <a:srgbClr val="000000"/>
                </a:solidFill>
              </a:rPr>
              <a:t>set up a guaranteed minimum income scheme </a:t>
            </a:r>
            <a:r>
              <a:rPr lang="en-US" sz="1400" b="0" dirty="0">
                <a:solidFill>
                  <a:srgbClr val="000000"/>
                </a:solidFill>
              </a:rPr>
              <a:t>designed to provide a last resort </a:t>
            </a:r>
            <a:r>
              <a:rPr lang="en-US" sz="1400" dirty="0">
                <a:solidFill>
                  <a:srgbClr val="000000"/>
                </a:solidFill>
              </a:rPr>
              <a:t>safety net for disadvantaged groups, reduce poverty and increase social inclusion</a:t>
            </a:r>
            <a:r>
              <a:rPr lang="en-US" sz="1400" b="0" dirty="0">
                <a:solidFill>
                  <a:srgbClr val="000000"/>
                </a:solidFill>
              </a:rPr>
              <a:t>. </a:t>
            </a:r>
          </a:p>
        </p:txBody>
      </p:sp>
      <p:sp>
        <p:nvSpPr>
          <p:cNvPr id="5" name="TextBox 4"/>
          <p:cNvSpPr txBox="1"/>
          <p:nvPr/>
        </p:nvSpPr>
        <p:spPr>
          <a:xfrm>
            <a:off x="107504" y="3534395"/>
            <a:ext cx="2736304" cy="2846933"/>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Context</a:t>
            </a:r>
          </a:p>
          <a:p>
            <a:endParaRPr lang="fr-BE" sz="1100" b="0" dirty="0">
              <a:solidFill>
                <a:srgbClr val="000000"/>
              </a:solidFill>
            </a:endParaRPr>
          </a:p>
          <a:p>
            <a:pPr lvl="0"/>
            <a:r>
              <a:rPr lang="en-GB" sz="1100" b="0" dirty="0" smtClean="0">
                <a:solidFill>
                  <a:schemeClr val="tx1"/>
                </a:solidFill>
              </a:rPr>
              <a:t>Before the introduction of a guaranteed minimum income scheme, much of the poorest section of the population received either no benefits or benefits provided on an ad-hoc basis. The </a:t>
            </a:r>
            <a:r>
              <a:rPr lang="en-GB" sz="1100" b="1" dirty="0" smtClean="0">
                <a:solidFill>
                  <a:schemeClr val="tx1"/>
                </a:solidFill>
              </a:rPr>
              <a:t>guaranteed minimum income scheme now provides financial support for disadvantaged groups </a:t>
            </a:r>
            <a:r>
              <a:rPr lang="en-GB" sz="1100" b="0" dirty="0" smtClean="0">
                <a:solidFill>
                  <a:schemeClr val="tx1"/>
                </a:solidFill>
              </a:rPr>
              <a:t>that meet the eligibility conditions, while  </a:t>
            </a:r>
            <a:r>
              <a:rPr lang="en-GB" sz="1100" dirty="0" smtClean="0">
                <a:solidFill>
                  <a:schemeClr val="tx1"/>
                </a:solidFill>
              </a:rPr>
              <a:t>promoting quality access to social services</a:t>
            </a:r>
            <a:r>
              <a:rPr lang="en-GB" sz="1100" b="0" dirty="0" smtClean="0">
                <a:solidFill>
                  <a:schemeClr val="tx1"/>
                </a:solidFill>
              </a:rPr>
              <a:t> and creating </a:t>
            </a:r>
            <a:r>
              <a:rPr lang="en-GB" sz="1100" dirty="0" smtClean="0">
                <a:solidFill>
                  <a:schemeClr val="tx1"/>
                </a:solidFill>
              </a:rPr>
              <a:t>incentives to seek work</a:t>
            </a:r>
            <a:r>
              <a:rPr lang="en-GB" sz="1100" b="0" dirty="0" smtClean="0">
                <a:solidFill>
                  <a:schemeClr val="tx1"/>
                </a:solidFill>
              </a:rPr>
              <a:t>.</a:t>
            </a:r>
          </a:p>
          <a:p>
            <a:pPr lvl="0"/>
            <a:endParaRPr lang="en-GB" sz="1100" b="0" dirty="0" smtClean="0">
              <a:solidFill>
                <a:schemeClr val="tx1"/>
              </a:solidFill>
            </a:endParaRPr>
          </a:p>
        </p:txBody>
      </p:sp>
      <p:sp>
        <p:nvSpPr>
          <p:cNvPr id="6" name="TextBox 5"/>
          <p:cNvSpPr txBox="1"/>
          <p:nvPr/>
        </p:nvSpPr>
        <p:spPr>
          <a:xfrm>
            <a:off x="2915817" y="3534395"/>
            <a:ext cx="3168351" cy="2846933"/>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Support delivered</a:t>
            </a:r>
          </a:p>
          <a:p>
            <a:endParaRPr lang="fr-BE" sz="1100" b="0" dirty="0">
              <a:solidFill>
                <a:srgbClr val="000000"/>
              </a:solidFill>
            </a:endParaRPr>
          </a:p>
          <a:p>
            <a:r>
              <a:rPr lang="en-GB" sz="1100" b="0" dirty="0">
                <a:solidFill>
                  <a:schemeClr val="tx1"/>
                </a:solidFill>
              </a:rPr>
              <a:t>The support provided by the SRSS and the World Bank was delivered </a:t>
            </a:r>
            <a:r>
              <a:rPr lang="en-GB" sz="1100" dirty="0">
                <a:solidFill>
                  <a:schemeClr val="tx1"/>
                </a:solidFill>
              </a:rPr>
              <a:t>over 2 years </a:t>
            </a:r>
            <a:r>
              <a:rPr lang="en-GB" sz="1100" b="0" dirty="0">
                <a:solidFill>
                  <a:schemeClr val="tx1"/>
                </a:solidFill>
              </a:rPr>
              <a:t>in the form of short-term expert missions and long-term presence of experts on the ground. </a:t>
            </a:r>
          </a:p>
          <a:p>
            <a:endParaRPr lang="en-GB" sz="1100" b="0" dirty="0">
              <a:solidFill>
                <a:schemeClr val="tx1"/>
              </a:solidFill>
            </a:endParaRPr>
          </a:p>
          <a:p>
            <a:pPr lvl="0"/>
            <a:r>
              <a:rPr lang="en-GB" sz="1100" b="0" dirty="0">
                <a:solidFill>
                  <a:schemeClr val="tx1"/>
                </a:solidFill>
              </a:rPr>
              <a:t>The support measures consisted of:</a:t>
            </a:r>
          </a:p>
          <a:p>
            <a:pPr marL="171450" lvl="0" indent="-171450">
              <a:buFont typeface="Arial" panose="020B0604020202020204" pitchFamily="34" charset="0"/>
              <a:buChar char="•"/>
            </a:pPr>
            <a:r>
              <a:rPr lang="en-GB" sz="1100" b="1" dirty="0">
                <a:solidFill>
                  <a:schemeClr val="tx1"/>
                </a:solidFill>
              </a:rPr>
              <a:t>preparing the legislation </a:t>
            </a:r>
            <a:r>
              <a:rPr lang="en-GB" sz="1100" dirty="0">
                <a:solidFill>
                  <a:schemeClr val="tx1"/>
                </a:solidFill>
              </a:rPr>
              <a:t>setting up the guaranteed minimum income</a:t>
            </a:r>
            <a:r>
              <a:rPr lang="en-GB" sz="1100" b="0" dirty="0">
                <a:solidFill>
                  <a:schemeClr val="tx1"/>
                </a:solidFill>
              </a:rPr>
              <a:t>;</a:t>
            </a:r>
          </a:p>
          <a:p>
            <a:pPr marL="171450" lvl="0" indent="-171450">
              <a:buFont typeface="Arial" panose="020B0604020202020204" pitchFamily="34" charset="0"/>
              <a:buChar char="•"/>
            </a:pPr>
            <a:r>
              <a:rPr lang="en-GB" sz="1100" b="1" dirty="0">
                <a:solidFill>
                  <a:schemeClr val="tx1"/>
                </a:solidFill>
              </a:rPr>
              <a:t>implementing, monitoring and evaluating </a:t>
            </a:r>
            <a:r>
              <a:rPr lang="en-GB" sz="1100" b="0" dirty="0">
                <a:solidFill>
                  <a:schemeClr val="tx1"/>
                </a:solidFill>
              </a:rPr>
              <a:t>the guaranteed minimum income scheme; and</a:t>
            </a:r>
          </a:p>
          <a:p>
            <a:pPr marL="171450" lvl="0" indent="-171450">
              <a:buFont typeface="Arial" panose="020B0604020202020204" pitchFamily="34" charset="0"/>
              <a:buChar char="•"/>
            </a:pPr>
            <a:r>
              <a:rPr lang="en-GB" sz="1100" b="1" dirty="0">
                <a:solidFill>
                  <a:schemeClr val="tx1"/>
                </a:solidFill>
              </a:rPr>
              <a:t>training officials </a:t>
            </a:r>
            <a:r>
              <a:rPr lang="en-GB" sz="1100" b="0" dirty="0">
                <a:solidFill>
                  <a:schemeClr val="tx1"/>
                </a:solidFill>
              </a:rPr>
              <a:t>responsible for the implementation of the scheme.</a:t>
            </a:r>
          </a:p>
        </p:txBody>
      </p:sp>
      <p:sp>
        <p:nvSpPr>
          <p:cNvPr id="7" name="TextBox 6"/>
          <p:cNvSpPr txBox="1"/>
          <p:nvPr/>
        </p:nvSpPr>
        <p:spPr>
          <a:xfrm>
            <a:off x="6156176" y="3534395"/>
            <a:ext cx="2880320" cy="2846933"/>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Results achieved</a:t>
            </a:r>
          </a:p>
          <a:p>
            <a:endParaRPr lang="en-GB" sz="1100" b="0" dirty="0" smtClean="0">
              <a:solidFill>
                <a:srgbClr val="000000"/>
              </a:solidFill>
            </a:endParaRPr>
          </a:p>
          <a:p>
            <a:r>
              <a:rPr lang="en-GB" sz="1100" b="0" dirty="0">
                <a:solidFill>
                  <a:schemeClr val="tx1"/>
                </a:solidFill>
              </a:rPr>
              <a:t>Support from the SRSS delivered the following results:</a:t>
            </a:r>
          </a:p>
          <a:p>
            <a:pPr marL="171450" lvl="0" indent="-171450">
              <a:buFont typeface="Arial" panose="020B0604020202020204" pitchFamily="34" charset="0"/>
              <a:buChar char="•"/>
            </a:pPr>
            <a:r>
              <a:rPr lang="en-GB" sz="1100" b="1" dirty="0">
                <a:solidFill>
                  <a:schemeClr val="tx1"/>
                </a:solidFill>
              </a:rPr>
              <a:t>roll-out of the national guaranteed minimum income scheme</a:t>
            </a:r>
            <a:r>
              <a:rPr lang="en-GB" sz="1100" b="0" dirty="0">
                <a:solidFill>
                  <a:schemeClr val="tx1"/>
                </a:solidFill>
              </a:rPr>
              <a:t>; and </a:t>
            </a:r>
          </a:p>
          <a:p>
            <a:pPr marL="171450" indent="-171450">
              <a:buFont typeface="Arial" panose="020B0604020202020204" pitchFamily="34" charset="0"/>
              <a:buChar char="•"/>
            </a:pPr>
            <a:r>
              <a:rPr lang="en-GB" sz="1100" b="0" dirty="0">
                <a:solidFill>
                  <a:schemeClr val="tx1"/>
                </a:solidFill>
              </a:rPr>
              <a:t>better </a:t>
            </a:r>
            <a:r>
              <a:rPr lang="en-GB" sz="1100" dirty="0">
                <a:solidFill>
                  <a:schemeClr val="tx1"/>
                </a:solidFill>
              </a:rPr>
              <a:t>monitoring and assessment </a:t>
            </a:r>
            <a:r>
              <a:rPr lang="en-GB" sz="1100" b="0" dirty="0">
                <a:solidFill>
                  <a:schemeClr val="tx1"/>
                </a:solidFill>
              </a:rPr>
              <a:t>of welfare benefits</a:t>
            </a:r>
            <a:r>
              <a:rPr lang="en-GB" sz="1100" b="0" dirty="0" smtClean="0">
                <a:solidFill>
                  <a:schemeClr val="tx1"/>
                </a:solidFill>
              </a:rPr>
              <a:t>.</a:t>
            </a:r>
          </a:p>
          <a:p>
            <a:pPr marL="171450" indent="-171450">
              <a:buFont typeface="Arial" panose="020B0604020202020204" pitchFamily="34" charset="0"/>
              <a:buChar char="•"/>
            </a:pPr>
            <a:endParaRPr lang="en-GB" sz="1100" b="0" dirty="0">
              <a:solidFill>
                <a:schemeClr val="tx1"/>
              </a:solidFill>
            </a:endParaRPr>
          </a:p>
          <a:p>
            <a:r>
              <a:rPr lang="en-GB" sz="1100" b="0" dirty="0">
                <a:solidFill>
                  <a:schemeClr val="tx1"/>
                </a:solidFill>
              </a:rPr>
              <a:t>And had the following impact:</a:t>
            </a:r>
          </a:p>
          <a:p>
            <a:pPr marL="171450" lvl="0" indent="-171450">
              <a:buFont typeface="Arial" panose="020B0604020202020204" pitchFamily="34" charset="0"/>
              <a:buChar char="•"/>
            </a:pPr>
            <a:r>
              <a:rPr lang="en-GB" sz="1100" b="1" dirty="0">
                <a:solidFill>
                  <a:schemeClr val="tx1"/>
                </a:solidFill>
              </a:rPr>
              <a:t>reduction in poverty </a:t>
            </a:r>
            <a:r>
              <a:rPr lang="en-GB" sz="1100" b="0" dirty="0">
                <a:solidFill>
                  <a:schemeClr val="tx1"/>
                </a:solidFill>
              </a:rPr>
              <a:t>and better access to </a:t>
            </a:r>
            <a:r>
              <a:rPr lang="en-GB" sz="1100" dirty="0">
                <a:solidFill>
                  <a:schemeClr val="tx1"/>
                </a:solidFill>
              </a:rPr>
              <a:t>social services</a:t>
            </a:r>
            <a:r>
              <a:rPr lang="en-GB" sz="1100" b="0" dirty="0">
                <a:solidFill>
                  <a:schemeClr val="tx1"/>
                </a:solidFill>
              </a:rPr>
              <a:t>; and </a:t>
            </a:r>
          </a:p>
          <a:p>
            <a:pPr marL="171450" indent="-171450">
              <a:buFont typeface="Arial" panose="020B0604020202020204" pitchFamily="34" charset="0"/>
              <a:buChar char="•"/>
            </a:pPr>
            <a:r>
              <a:rPr lang="en-GB" sz="1100" b="1" dirty="0">
                <a:solidFill>
                  <a:schemeClr val="tx1"/>
                </a:solidFill>
              </a:rPr>
              <a:t>improved administrative capacity </a:t>
            </a:r>
            <a:r>
              <a:rPr lang="en-GB" sz="1100" b="0" dirty="0">
                <a:solidFill>
                  <a:schemeClr val="tx1"/>
                </a:solidFill>
              </a:rPr>
              <a:t>of the Ministry in charge of the scheme</a:t>
            </a:r>
            <a:r>
              <a:rPr lang="en-GB" sz="1100" b="0" dirty="0" smtClean="0">
                <a:solidFill>
                  <a:schemeClr val="tx1"/>
                </a:solidFill>
              </a:rPr>
              <a:t>.</a:t>
            </a:r>
          </a:p>
        </p:txBody>
      </p:sp>
      <p:sp>
        <p:nvSpPr>
          <p:cNvPr id="8" name="TextBox 7"/>
          <p:cNvSpPr txBox="1"/>
          <p:nvPr/>
        </p:nvSpPr>
        <p:spPr>
          <a:xfrm>
            <a:off x="107504" y="1722294"/>
            <a:ext cx="5016028" cy="307777"/>
          </a:xfrm>
          <a:prstGeom prst="rect">
            <a:avLst/>
          </a:prstGeom>
          <a:noFill/>
        </p:spPr>
        <p:txBody>
          <a:bodyPr wrap="square" rtlCol="0">
            <a:spAutoFit/>
          </a:bodyPr>
          <a:lstStyle/>
          <a:p>
            <a:pPr algn="just"/>
            <a:r>
              <a:rPr lang="en-GB" sz="1400" b="1" dirty="0" smtClean="0">
                <a:solidFill>
                  <a:srgbClr val="2D2D8A">
                    <a:lumMod val="75000"/>
                  </a:srgbClr>
                </a:solidFill>
              </a:rPr>
              <a:t>for the Ministry of Labour and Social Protection</a:t>
            </a:r>
            <a:endParaRPr lang="en-GB" sz="1400" b="1" dirty="0">
              <a:solidFill>
                <a:srgbClr val="2D2D8A">
                  <a:lumMod val="75000"/>
                </a:srgbClr>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093967"/>
            <a:ext cx="3600399" cy="186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433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3" name="TextBox 2"/>
          <p:cNvSpPr txBox="1"/>
          <p:nvPr/>
        </p:nvSpPr>
        <p:spPr>
          <a:xfrm>
            <a:off x="94994" y="836712"/>
            <a:ext cx="5616624" cy="677108"/>
          </a:xfrm>
          <a:prstGeom prst="rect">
            <a:avLst/>
          </a:prstGeom>
          <a:noFill/>
        </p:spPr>
        <p:txBody>
          <a:bodyPr wrap="square" rtlCol="0">
            <a:spAutoFit/>
          </a:bodyPr>
          <a:lstStyle/>
          <a:p>
            <a:r>
              <a:rPr lang="en-GB" sz="1900" b="1" dirty="0" smtClean="0">
                <a:solidFill>
                  <a:srgbClr val="000000"/>
                </a:solidFill>
                <a:latin typeface="Verdana"/>
              </a:rPr>
              <a:t>Assessing </a:t>
            </a:r>
            <a:r>
              <a:rPr lang="en-GB" sz="1900" b="1" dirty="0">
                <a:solidFill>
                  <a:srgbClr val="000000"/>
                </a:solidFill>
                <a:latin typeface="Verdana"/>
              </a:rPr>
              <a:t>health system </a:t>
            </a:r>
            <a:r>
              <a:rPr lang="en-GB" sz="1900" b="1" dirty="0" smtClean="0">
                <a:solidFill>
                  <a:srgbClr val="000000"/>
                </a:solidFill>
                <a:latin typeface="Verdana"/>
              </a:rPr>
              <a:t>performance in Latvia and Slovenia</a:t>
            </a:r>
            <a:endParaRPr lang="en-GB" sz="1900" b="1" dirty="0">
              <a:solidFill>
                <a:srgbClr val="000000"/>
              </a:solidFill>
              <a:latin typeface="Verdana"/>
            </a:endParaRPr>
          </a:p>
        </p:txBody>
      </p:sp>
      <p:sp>
        <p:nvSpPr>
          <p:cNvPr id="4" name="TextBox 3"/>
          <p:cNvSpPr txBox="1"/>
          <p:nvPr/>
        </p:nvSpPr>
        <p:spPr>
          <a:xfrm>
            <a:off x="107505" y="1826821"/>
            <a:ext cx="4880833" cy="954107"/>
          </a:xfrm>
          <a:prstGeom prst="rect">
            <a:avLst/>
          </a:prstGeom>
          <a:noFill/>
        </p:spPr>
        <p:txBody>
          <a:bodyPr wrap="square" rtlCol="0">
            <a:spAutoFit/>
          </a:bodyPr>
          <a:lstStyle/>
          <a:p>
            <a:pPr algn="just"/>
            <a:r>
              <a:rPr lang="en-GB" sz="1400" b="0" dirty="0">
                <a:solidFill>
                  <a:srgbClr val="000000"/>
                </a:solidFill>
              </a:rPr>
              <a:t>The Commission </a:t>
            </a:r>
            <a:r>
              <a:rPr lang="en-GB" sz="1400" b="0" dirty="0" smtClean="0">
                <a:solidFill>
                  <a:srgbClr val="000000"/>
                </a:solidFill>
              </a:rPr>
              <a:t>is supporting national </a:t>
            </a:r>
            <a:r>
              <a:rPr lang="en-GB" sz="1400" b="0" dirty="0">
                <a:solidFill>
                  <a:srgbClr val="000000"/>
                </a:solidFill>
              </a:rPr>
              <a:t>authorities in their efforts to </a:t>
            </a:r>
            <a:r>
              <a:rPr lang="en-GB" sz="1400" dirty="0">
                <a:solidFill>
                  <a:srgbClr val="000000"/>
                </a:solidFill>
              </a:rPr>
              <a:t>develop and implement frameworks for assessing the performance of their health systems. </a:t>
            </a:r>
          </a:p>
        </p:txBody>
      </p:sp>
      <p:sp>
        <p:nvSpPr>
          <p:cNvPr id="5" name="TextBox 4"/>
          <p:cNvSpPr txBox="1"/>
          <p:nvPr/>
        </p:nvSpPr>
        <p:spPr>
          <a:xfrm>
            <a:off x="35496" y="3068960"/>
            <a:ext cx="1944216" cy="3262432"/>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Context</a:t>
            </a:r>
          </a:p>
          <a:p>
            <a:endParaRPr lang="fr-BE" sz="1200" b="0" dirty="0">
              <a:solidFill>
                <a:srgbClr val="000000"/>
              </a:solidFill>
            </a:endParaRPr>
          </a:p>
          <a:p>
            <a:r>
              <a:rPr lang="en-GB" sz="1200" b="0" dirty="0">
                <a:solidFill>
                  <a:srgbClr val="000000"/>
                </a:solidFill>
              </a:rPr>
              <a:t>National health authorities intend to develop </a:t>
            </a:r>
            <a:r>
              <a:rPr lang="en-GB" sz="1200" b="0" dirty="0" smtClean="0">
                <a:solidFill>
                  <a:srgbClr val="000000"/>
                </a:solidFill>
              </a:rPr>
              <a:t>tailored frameworks </a:t>
            </a:r>
            <a:r>
              <a:rPr lang="en-GB" sz="1200" b="0" dirty="0">
                <a:solidFill>
                  <a:srgbClr val="000000"/>
                </a:solidFill>
              </a:rPr>
              <a:t>to </a:t>
            </a:r>
            <a:r>
              <a:rPr lang="en-GB" sz="1200" b="1" dirty="0">
                <a:solidFill>
                  <a:srgbClr val="000000"/>
                </a:solidFill>
              </a:rPr>
              <a:t>assess the performance of their health systems </a:t>
            </a:r>
            <a:r>
              <a:rPr lang="en-GB" sz="1200" b="0" dirty="0">
                <a:solidFill>
                  <a:srgbClr val="000000"/>
                </a:solidFill>
              </a:rPr>
              <a:t>and to apply them to </a:t>
            </a:r>
            <a:r>
              <a:rPr lang="en-GB" sz="1200" dirty="0">
                <a:solidFill>
                  <a:srgbClr val="000000"/>
                </a:solidFill>
              </a:rPr>
              <a:t>monitor and </a:t>
            </a:r>
            <a:r>
              <a:rPr lang="en-GB" sz="1200" b="1" dirty="0">
                <a:solidFill>
                  <a:srgbClr val="000000"/>
                </a:solidFill>
              </a:rPr>
              <a:t>evaluate upcoming health </a:t>
            </a:r>
            <a:r>
              <a:rPr lang="en-GB" sz="1200" b="1" dirty="0" smtClean="0">
                <a:solidFill>
                  <a:srgbClr val="000000"/>
                </a:solidFill>
              </a:rPr>
              <a:t>reforms</a:t>
            </a:r>
            <a:r>
              <a:rPr lang="en-GB" sz="1200" dirty="0" smtClean="0">
                <a:solidFill>
                  <a:srgbClr val="000000"/>
                </a:solidFill>
              </a:rPr>
              <a:t>.</a:t>
            </a:r>
          </a:p>
          <a:p>
            <a:endParaRPr lang="en-GB" sz="1200" b="0" dirty="0" smtClean="0">
              <a:solidFill>
                <a:srgbClr val="3166CF"/>
              </a:solidFill>
            </a:endParaRPr>
          </a:p>
          <a:p>
            <a:endParaRPr lang="en-GB" sz="1200" b="0" dirty="0" smtClean="0">
              <a:solidFill>
                <a:srgbClr val="3166CF"/>
              </a:solidFill>
            </a:endParaRPr>
          </a:p>
          <a:p>
            <a:endParaRPr lang="en-GB" sz="1200" b="0" dirty="0">
              <a:solidFill>
                <a:srgbClr val="3166CF"/>
              </a:solidFill>
            </a:endParaRPr>
          </a:p>
          <a:p>
            <a:endParaRPr lang="en-GB" sz="1200" b="0" dirty="0" smtClean="0">
              <a:solidFill>
                <a:srgbClr val="3166CF"/>
              </a:solidFill>
            </a:endParaRPr>
          </a:p>
          <a:p>
            <a:endParaRPr lang="en-GB" sz="1200" b="0" dirty="0">
              <a:solidFill>
                <a:srgbClr val="3166CF"/>
              </a:solidFill>
            </a:endParaRPr>
          </a:p>
        </p:txBody>
      </p:sp>
      <p:sp>
        <p:nvSpPr>
          <p:cNvPr id="6" name="TextBox 5"/>
          <p:cNvSpPr txBox="1"/>
          <p:nvPr/>
        </p:nvSpPr>
        <p:spPr>
          <a:xfrm>
            <a:off x="2051720" y="3068960"/>
            <a:ext cx="3600400" cy="3262432"/>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Support delivered</a:t>
            </a:r>
          </a:p>
          <a:p>
            <a:endParaRPr lang="fr-BE" sz="1200" b="0" dirty="0">
              <a:solidFill>
                <a:srgbClr val="000000"/>
              </a:solidFill>
            </a:endParaRPr>
          </a:p>
          <a:p>
            <a:r>
              <a:rPr lang="en-GB" sz="1200" b="0" dirty="0">
                <a:solidFill>
                  <a:srgbClr val="000000"/>
                </a:solidFill>
              </a:rPr>
              <a:t>The support provided by the SRSS </a:t>
            </a:r>
            <a:r>
              <a:rPr lang="en-GB" sz="1200" b="0" dirty="0" smtClean="0">
                <a:solidFill>
                  <a:srgbClr val="000000"/>
                </a:solidFill>
              </a:rPr>
              <a:t>is </a:t>
            </a:r>
            <a:r>
              <a:rPr lang="en-GB" sz="1200" b="0" dirty="0">
                <a:solidFill>
                  <a:srgbClr val="000000"/>
                </a:solidFill>
              </a:rPr>
              <a:t>delivered </a:t>
            </a:r>
            <a:r>
              <a:rPr lang="en-GB" sz="1200" dirty="0">
                <a:solidFill>
                  <a:srgbClr val="000000"/>
                </a:solidFill>
              </a:rPr>
              <a:t>jointly to </a:t>
            </a:r>
            <a:r>
              <a:rPr lang="en-GB" sz="1200" b="1" dirty="0" smtClean="0">
                <a:solidFill>
                  <a:srgbClr val="000000"/>
                </a:solidFill>
              </a:rPr>
              <a:t>Latvia and Slovenia </a:t>
            </a:r>
            <a:r>
              <a:rPr lang="en-GB" sz="1200" dirty="0" smtClean="0">
                <a:solidFill>
                  <a:srgbClr val="000000"/>
                </a:solidFill>
              </a:rPr>
              <a:t>over </a:t>
            </a:r>
            <a:r>
              <a:rPr lang="en-GB" sz="1200" dirty="0">
                <a:solidFill>
                  <a:srgbClr val="000000"/>
                </a:solidFill>
              </a:rPr>
              <a:t>24 months</a:t>
            </a:r>
            <a:r>
              <a:rPr lang="en-GB" sz="1200" b="0" dirty="0">
                <a:solidFill>
                  <a:srgbClr val="000000"/>
                </a:solidFill>
              </a:rPr>
              <a:t> in the form of continuous technical </a:t>
            </a:r>
            <a:r>
              <a:rPr lang="en-GB" sz="1200" b="0" dirty="0" smtClean="0">
                <a:solidFill>
                  <a:srgbClr val="000000"/>
                </a:solidFill>
              </a:rPr>
              <a:t>advice. </a:t>
            </a:r>
            <a:endParaRPr lang="en-GB" sz="1200" b="0" dirty="0">
              <a:solidFill>
                <a:srgbClr val="000000"/>
              </a:solidFill>
            </a:endParaRPr>
          </a:p>
          <a:p>
            <a:endParaRPr lang="en-GB" sz="1200" b="0" dirty="0">
              <a:solidFill>
                <a:srgbClr val="000000"/>
              </a:solidFill>
            </a:endParaRPr>
          </a:p>
          <a:p>
            <a:r>
              <a:rPr lang="en-GB" sz="1200" b="0" dirty="0">
                <a:solidFill>
                  <a:srgbClr val="000000"/>
                </a:solidFill>
              </a:rPr>
              <a:t>The support measures consist of:</a:t>
            </a:r>
          </a:p>
          <a:p>
            <a:pPr marL="171450" indent="-171450">
              <a:buFont typeface="Arial" panose="020B0604020202020204" pitchFamily="34" charset="0"/>
              <a:buChar char="•"/>
            </a:pPr>
            <a:r>
              <a:rPr lang="en-GB" sz="1200" b="1" dirty="0" smtClean="0">
                <a:solidFill>
                  <a:srgbClr val="000000"/>
                </a:solidFill>
              </a:rPr>
              <a:t>organising trainings </a:t>
            </a:r>
            <a:r>
              <a:rPr lang="en-GB" sz="1200" b="0" dirty="0">
                <a:solidFill>
                  <a:srgbClr val="000000"/>
                </a:solidFill>
              </a:rPr>
              <a:t>and country visits;</a:t>
            </a:r>
          </a:p>
          <a:p>
            <a:pPr marL="171450" indent="-171450">
              <a:buFont typeface="Arial" panose="020B0604020202020204" pitchFamily="34" charset="0"/>
              <a:buChar char="•"/>
            </a:pPr>
            <a:r>
              <a:rPr lang="en-GB" sz="1200" b="1" dirty="0" smtClean="0">
                <a:solidFill>
                  <a:srgbClr val="000000"/>
                </a:solidFill>
              </a:rPr>
              <a:t>identifying key </a:t>
            </a:r>
            <a:r>
              <a:rPr lang="en-GB" sz="1200" b="1" dirty="0">
                <a:solidFill>
                  <a:srgbClr val="000000"/>
                </a:solidFill>
              </a:rPr>
              <a:t>dimensions </a:t>
            </a:r>
            <a:r>
              <a:rPr lang="en-GB" sz="1200" b="0" dirty="0" smtClean="0">
                <a:solidFill>
                  <a:srgbClr val="000000"/>
                </a:solidFill>
              </a:rPr>
              <a:t>to be targeted by the assessment </a:t>
            </a:r>
            <a:r>
              <a:rPr lang="en-GB" sz="1200" b="0" dirty="0">
                <a:solidFill>
                  <a:srgbClr val="000000"/>
                </a:solidFill>
              </a:rPr>
              <a:t>(e.g. efficiency, access, quality of care);</a:t>
            </a:r>
          </a:p>
          <a:p>
            <a:pPr marL="171450" indent="-171450">
              <a:buFont typeface="Arial" panose="020B0604020202020204" pitchFamily="34" charset="0"/>
              <a:buChar char="•"/>
            </a:pPr>
            <a:r>
              <a:rPr lang="en-GB" sz="1200" b="1" dirty="0" smtClean="0">
                <a:solidFill>
                  <a:srgbClr val="000000"/>
                </a:solidFill>
              </a:rPr>
              <a:t>identifying </a:t>
            </a:r>
            <a:r>
              <a:rPr lang="en-GB" sz="1200" b="1" dirty="0">
                <a:solidFill>
                  <a:srgbClr val="000000"/>
                </a:solidFill>
              </a:rPr>
              <a:t>and </a:t>
            </a:r>
            <a:r>
              <a:rPr lang="en-GB" sz="1200" b="1" dirty="0" smtClean="0">
                <a:solidFill>
                  <a:srgbClr val="000000"/>
                </a:solidFill>
              </a:rPr>
              <a:t>developing </a:t>
            </a:r>
            <a:r>
              <a:rPr lang="en-GB" sz="1200" b="0" dirty="0" smtClean="0">
                <a:solidFill>
                  <a:srgbClr val="000000"/>
                </a:solidFill>
              </a:rPr>
              <a:t>explanatory </a:t>
            </a:r>
            <a:r>
              <a:rPr lang="en-GB" sz="1200" b="0" dirty="0">
                <a:solidFill>
                  <a:srgbClr val="000000"/>
                </a:solidFill>
              </a:rPr>
              <a:t>indicators for each dimension</a:t>
            </a:r>
            <a:r>
              <a:rPr lang="en-GB" sz="1200" b="0" dirty="0" smtClean="0">
                <a:solidFill>
                  <a:srgbClr val="000000"/>
                </a:solidFill>
              </a:rPr>
              <a:t>; and</a:t>
            </a:r>
            <a:endParaRPr lang="en-GB" sz="1200" b="0" dirty="0">
              <a:solidFill>
                <a:srgbClr val="000000"/>
              </a:solidFill>
            </a:endParaRPr>
          </a:p>
          <a:p>
            <a:pPr marL="171450" indent="-171450">
              <a:buFont typeface="Arial" panose="020B0604020202020204" pitchFamily="34" charset="0"/>
              <a:buChar char="•"/>
            </a:pPr>
            <a:r>
              <a:rPr lang="en-GB" sz="1200" b="1" dirty="0" smtClean="0">
                <a:solidFill>
                  <a:srgbClr val="000000"/>
                </a:solidFill>
              </a:rPr>
              <a:t>involvement</a:t>
            </a:r>
            <a:r>
              <a:rPr lang="en-GB" sz="1200" dirty="0" smtClean="0">
                <a:solidFill>
                  <a:srgbClr val="000000"/>
                </a:solidFill>
              </a:rPr>
              <a:t> of </a:t>
            </a:r>
            <a:r>
              <a:rPr lang="en-GB" sz="1200" dirty="0">
                <a:solidFill>
                  <a:srgbClr val="000000"/>
                </a:solidFill>
              </a:rPr>
              <a:t>relevant stakeholders</a:t>
            </a:r>
            <a:r>
              <a:rPr lang="en-GB" sz="1200" b="0" dirty="0">
                <a:solidFill>
                  <a:srgbClr val="000000"/>
                </a:solidFill>
              </a:rPr>
              <a:t> in the implementation of the </a:t>
            </a:r>
            <a:r>
              <a:rPr lang="en-GB" sz="1200" b="0" dirty="0" smtClean="0">
                <a:solidFill>
                  <a:srgbClr val="000000"/>
                </a:solidFill>
              </a:rPr>
              <a:t>assessments</a:t>
            </a:r>
            <a:r>
              <a:rPr lang="en-GB" sz="1200" b="0" dirty="0">
                <a:solidFill>
                  <a:srgbClr val="000000"/>
                </a:solidFill>
              </a:rPr>
              <a:t>.</a:t>
            </a:r>
          </a:p>
        </p:txBody>
      </p:sp>
      <p:sp>
        <p:nvSpPr>
          <p:cNvPr id="7" name="TextBox 6"/>
          <p:cNvSpPr txBox="1"/>
          <p:nvPr/>
        </p:nvSpPr>
        <p:spPr>
          <a:xfrm>
            <a:off x="5711618" y="3068960"/>
            <a:ext cx="3324878" cy="3262432"/>
          </a:xfrm>
          <a:prstGeom prst="rect">
            <a:avLst/>
          </a:prstGeom>
          <a:noFill/>
          <a:ln>
            <a:solidFill>
              <a:schemeClr val="accent6">
                <a:lumMod val="75000"/>
              </a:schemeClr>
            </a:solidFill>
          </a:ln>
          <a:effectLst/>
        </p:spPr>
        <p:txBody>
          <a:bodyPr wrap="square" rtlCol="0">
            <a:spAutoFit/>
          </a:bodyPr>
          <a:lstStyle/>
          <a:p>
            <a:r>
              <a:rPr lang="en-GB" sz="1400" b="1" dirty="0">
                <a:solidFill>
                  <a:srgbClr val="2D2D8A">
                    <a:lumMod val="75000"/>
                  </a:srgbClr>
                </a:solidFill>
              </a:rPr>
              <a:t>Expected results</a:t>
            </a:r>
          </a:p>
          <a:p>
            <a:endParaRPr lang="fr-BE" sz="1200" b="0" dirty="0">
              <a:solidFill>
                <a:srgbClr val="000000"/>
              </a:solidFill>
            </a:endParaRPr>
          </a:p>
          <a:p>
            <a:r>
              <a:rPr lang="en-GB" sz="1200" b="0" dirty="0">
                <a:solidFill>
                  <a:srgbClr val="000000"/>
                </a:solidFill>
              </a:rPr>
              <a:t>Support from the SRSS aims at the following results:</a:t>
            </a:r>
          </a:p>
          <a:p>
            <a:pPr marL="171450" indent="-171450">
              <a:buFont typeface="Arial" panose="020B0604020202020204" pitchFamily="34" charset="0"/>
              <a:buChar char="•"/>
            </a:pPr>
            <a:r>
              <a:rPr lang="en-GB" sz="1200" b="0" dirty="0" smtClean="0">
                <a:solidFill>
                  <a:srgbClr val="000000"/>
                </a:solidFill>
              </a:rPr>
              <a:t>develop </a:t>
            </a:r>
            <a:r>
              <a:rPr lang="en-GB" sz="1200" b="1" dirty="0" smtClean="0">
                <a:solidFill>
                  <a:srgbClr val="000000"/>
                </a:solidFill>
              </a:rPr>
              <a:t>tailored </a:t>
            </a:r>
            <a:r>
              <a:rPr lang="en-GB" sz="1200" b="1" dirty="0">
                <a:solidFill>
                  <a:srgbClr val="000000"/>
                </a:solidFill>
              </a:rPr>
              <a:t>frameworks </a:t>
            </a:r>
            <a:r>
              <a:rPr lang="en-GB" sz="1200" dirty="0">
                <a:solidFill>
                  <a:srgbClr val="000000"/>
                </a:solidFill>
              </a:rPr>
              <a:t>for </a:t>
            </a:r>
            <a:r>
              <a:rPr lang="en-GB" sz="1200" dirty="0" smtClean="0">
                <a:solidFill>
                  <a:srgbClr val="000000"/>
                </a:solidFill>
              </a:rPr>
              <a:t>the assessment of </a:t>
            </a:r>
            <a:r>
              <a:rPr lang="en-GB" sz="1200" b="1" dirty="0" smtClean="0">
                <a:solidFill>
                  <a:srgbClr val="000000"/>
                </a:solidFill>
              </a:rPr>
              <a:t>health </a:t>
            </a:r>
            <a:r>
              <a:rPr lang="en-GB" sz="1200" b="1" dirty="0">
                <a:solidFill>
                  <a:srgbClr val="000000"/>
                </a:solidFill>
              </a:rPr>
              <a:t>system </a:t>
            </a:r>
            <a:r>
              <a:rPr lang="en-GB" sz="1200" b="1" dirty="0" smtClean="0">
                <a:solidFill>
                  <a:srgbClr val="000000"/>
                </a:solidFill>
              </a:rPr>
              <a:t>performance</a:t>
            </a:r>
            <a:r>
              <a:rPr lang="en-GB" sz="1200" b="0" dirty="0" smtClean="0">
                <a:solidFill>
                  <a:srgbClr val="000000"/>
                </a:solidFill>
              </a:rPr>
              <a:t>; and</a:t>
            </a:r>
            <a:endParaRPr lang="en-GB" sz="1200" b="0" dirty="0">
              <a:solidFill>
                <a:srgbClr val="000000"/>
              </a:solidFill>
            </a:endParaRPr>
          </a:p>
          <a:p>
            <a:pPr marL="171450" indent="-171450">
              <a:buFont typeface="Arial" panose="020B0604020202020204" pitchFamily="34" charset="0"/>
              <a:buChar char="•"/>
            </a:pPr>
            <a:r>
              <a:rPr lang="en-GB" sz="1200" b="0" dirty="0">
                <a:solidFill>
                  <a:srgbClr val="000000"/>
                </a:solidFill>
              </a:rPr>
              <a:t>u</a:t>
            </a:r>
            <a:r>
              <a:rPr lang="en-GB" sz="1200" b="0" dirty="0" smtClean="0">
                <a:solidFill>
                  <a:srgbClr val="000000"/>
                </a:solidFill>
              </a:rPr>
              <a:t>se those </a:t>
            </a:r>
            <a:r>
              <a:rPr lang="en-GB" sz="1200" b="1" dirty="0">
                <a:solidFill>
                  <a:srgbClr val="000000"/>
                </a:solidFill>
              </a:rPr>
              <a:t>frameworks to assess health sector</a:t>
            </a:r>
            <a:r>
              <a:rPr lang="en-GB" sz="1200" dirty="0">
                <a:solidFill>
                  <a:srgbClr val="000000"/>
                </a:solidFill>
              </a:rPr>
              <a:t> </a:t>
            </a:r>
            <a:r>
              <a:rPr lang="en-GB" sz="1200" dirty="0" smtClean="0">
                <a:solidFill>
                  <a:srgbClr val="000000"/>
                </a:solidFill>
              </a:rPr>
              <a:t>reforms</a:t>
            </a:r>
            <a:r>
              <a:rPr lang="en-GB" sz="1200" b="0" dirty="0" smtClean="0">
                <a:solidFill>
                  <a:srgbClr val="000000"/>
                </a:solidFill>
              </a:rPr>
              <a:t>.</a:t>
            </a:r>
            <a:endParaRPr lang="en-GB" sz="1200" b="0" dirty="0">
              <a:solidFill>
                <a:srgbClr val="000000"/>
              </a:solidFill>
            </a:endParaRPr>
          </a:p>
          <a:p>
            <a:pPr marL="171450" indent="-171450">
              <a:buFont typeface="Arial" panose="020B0604020202020204" pitchFamily="34" charset="0"/>
              <a:buChar char="•"/>
            </a:pPr>
            <a:endParaRPr lang="en-GB" sz="1200" b="0" dirty="0">
              <a:solidFill>
                <a:srgbClr val="000000"/>
              </a:solidFill>
            </a:endParaRPr>
          </a:p>
          <a:p>
            <a:r>
              <a:rPr lang="en-GB" sz="1200" b="0" dirty="0">
                <a:solidFill>
                  <a:srgbClr val="000000"/>
                </a:solidFill>
              </a:rPr>
              <a:t>And will have the following </a:t>
            </a:r>
            <a:r>
              <a:rPr lang="en-GB" sz="1200" b="0" dirty="0" smtClean="0">
                <a:solidFill>
                  <a:srgbClr val="000000"/>
                </a:solidFill>
              </a:rPr>
              <a:t>impact:</a:t>
            </a:r>
            <a:endParaRPr lang="en-GB" sz="1200" b="0" dirty="0">
              <a:solidFill>
                <a:srgbClr val="000000"/>
              </a:solidFill>
            </a:endParaRPr>
          </a:p>
          <a:p>
            <a:pPr marL="171450" indent="-171450">
              <a:buFont typeface="Arial" panose="020B0604020202020204" pitchFamily="34" charset="0"/>
              <a:buChar char="•"/>
            </a:pPr>
            <a:r>
              <a:rPr lang="en-GB" sz="1200" b="1" dirty="0">
                <a:solidFill>
                  <a:srgbClr val="000000"/>
                </a:solidFill>
              </a:rPr>
              <a:t>i</a:t>
            </a:r>
            <a:r>
              <a:rPr lang="en-GB" sz="1200" b="1" dirty="0" smtClean="0">
                <a:solidFill>
                  <a:srgbClr val="000000"/>
                </a:solidFill>
              </a:rPr>
              <a:t>mproved </a:t>
            </a:r>
            <a:r>
              <a:rPr lang="en-GB" sz="1200" b="1" dirty="0">
                <a:solidFill>
                  <a:srgbClr val="000000"/>
                </a:solidFill>
              </a:rPr>
              <a:t>performance</a:t>
            </a:r>
            <a:r>
              <a:rPr lang="en-GB" sz="1200" dirty="0">
                <a:solidFill>
                  <a:srgbClr val="000000"/>
                </a:solidFill>
              </a:rPr>
              <a:t> </a:t>
            </a:r>
            <a:r>
              <a:rPr lang="en-GB" sz="1200" b="0" dirty="0">
                <a:solidFill>
                  <a:srgbClr val="000000"/>
                </a:solidFill>
              </a:rPr>
              <a:t>of the health systems;</a:t>
            </a:r>
          </a:p>
          <a:p>
            <a:pPr marL="171450" indent="-171450">
              <a:buFont typeface="Arial" panose="020B0604020202020204" pitchFamily="34" charset="0"/>
              <a:buChar char="•"/>
            </a:pPr>
            <a:r>
              <a:rPr lang="en-GB" sz="1200" dirty="0" smtClean="0">
                <a:solidFill>
                  <a:srgbClr val="000000"/>
                </a:solidFill>
              </a:rPr>
              <a:t>increased </a:t>
            </a:r>
            <a:r>
              <a:rPr lang="en-GB" sz="1200" dirty="0">
                <a:solidFill>
                  <a:srgbClr val="000000"/>
                </a:solidFill>
              </a:rPr>
              <a:t>local capacity of assessing the performance </a:t>
            </a:r>
            <a:r>
              <a:rPr lang="en-GB" sz="1200" b="0" dirty="0">
                <a:solidFill>
                  <a:srgbClr val="000000"/>
                </a:solidFill>
              </a:rPr>
              <a:t>of the system</a:t>
            </a:r>
            <a:r>
              <a:rPr lang="en-GB" sz="1200" b="0" dirty="0" smtClean="0">
                <a:solidFill>
                  <a:srgbClr val="000000"/>
                </a:solidFill>
              </a:rPr>
              <a:t>; and</a:t>
            </a:r>
            <a:endParaRPr lang="en-GB" sz="1200" b="0" dirty="0">
              <a:solidFill>
                <a:srgbClr val="000000"/>
              </a:solidFill>
            </a:endParaRPr>
          </a:p>
          <a:p>
            <a:pPr marL="171450" indent="-171450">
              <a:buFont typeface="Arial" panose="020B0604020202020204" pitchFamily="34" charset="0"/>
              <a:buChar char="•"/>
            </a:pPr>
            <a:r>
              <a:rPr lang="en-GB" sz="1200" b="1" dirty="0">
                <a:solidFill>
                  <a:srgbClr val="000000"/>
                </a:solidFill>
              </a:rPr>
              <a:t>b</a:t>
            </a:r>
            <a:r>
              <a:rPr lang="en-GB" sz="1200" b="1" dirty="0" smtClean="0">
                <a:solidFill>
                  <a:srgbClr val="000000"/>
                </a:solidFill>
              </a:rPr>
              <a:t>etter health of the population</a:t>
            </a:r>
            <a:r>
              <a:rPr lang="en-GB" sz="1200" b="0" dirty="0" smtClean="0">
                <a:solidFill>
                  <a:srgbClr val="000000"/>
                </a:solidFill>
              </a:rPr>
              <a:t>.</a:t>
            </a:r>
          </a:p>
        </p:txBody>
      </p:sp>
      <p:sp>
        <p:nvSpPr>
          <p:cNvPr id="8" name="TextBox 7"/>
          <p:cNvSpPr txBox="1"/>
          <p:nvPr/>
        </p:nvSpPr>
        <p:spPr>
          <a:xfrm>
            <a:off x="107504" y="1537047"/>
            <a:ext cx="5016028" cy="307777"/>
          </a:xfrm>
          <a:prstGeom prst="rect">
            <a:avLst/>
          </a:prstGeom>
          <a:noFill/>
        </p:spPr>
        <p:txBody>
          <a:bodyPr wrap="square" rtlCol="0">
            <a:spAutoFit/>
          </a:bodyPr>
          <a:lstStyle/>
          <a:p>
            <a:pPr algn="just"/>
            <a:r>
              <a:rPr lang="en-GB" sz="1400" b="1" dirty="0" smtClean="0">
                <a:solidFill>
                  <a:srgbClr val="2D2D8A">
                    <a:lumMod val="75000"/>
                  </a:srgbClr>
                </a:solidFill>
              </a:rPr>
              <a:t>for the Ministries of Health</a:t>
            </a:r>
            <a:endParaRPr lang="en-GB" sz="1400" b="1" dirty="0">
              <a:solidFill>
                <a:srgbClr val="2D2D8A">
                  <a:lumMod val="75000"/>
                </a:srgbClr>
              </a:solidFill>
            </a:endParaRPr>
          </a:p>
        </p:txBody>
      </p:sp>
      <p:pic>
        <p:nvPicPr>
          <p:cNvPr id="10" name="Picture 3"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298" y="980728"/>
            <a:ext cx="3610197" cy="187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324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17" name="TextBox 16"/>
          <p:cNvSpPr txBox="1"/>
          <p:nvPr/>
        </p:nvSpPr>
        <p:spPr>
          <a:xfrm>
            <a:off x="107505" y="980728"/>
            <a:ext cx="5400599"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smtClean="0">
                <a:ln>
                  <a:noFill/>
                </a:ln>
                <a:solidFill>
                  <a:srgbClr val="000000"/>
                </a:solidFill>
                <a:effectLst/>
                <a:uLnTx/>
                <a:uFillTx/>
              </a:rPr>
              <a:t>Implementation of the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smtClean="0">
                <a:ln>
                  <a:noFill/>
                </a:ln>
                <a:solidFill>
                  <a:srgbClr val="000000"/>
                </a:solidFill>
                <a:effectLst/>
                <a:uLnTx/>
                <a:uFillTx/>
              </a:rPr>
              <a:t>curricular reform in Croatia</a:t>
            </a:r>
          </a:p>
        </p:txBody>
      </p:sp>
      <p:sp>
        <p:nvSpPr>
          <p:cNvPr id="18" name="TextBox 17"/>
          <p:cNvSpPr txBox="1"/>
          <p:nvPr/>
        </p:nvSpPr>
        <p:spPr>
          <a:xfrm>
            <a:off x="125506" y="2056296"/>
            <a:ext cx="4880833"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rPr>
              <a:t>The Commission is supporting national authorities in their efforts to achieve a successful implementation of  a </a:t>
            </a:r>
            <a:r>
              <a:rPr kumimoji="0" lang="en-GB" sz="1400" i="0" u="none" strike="noStrike" kern="0" cap="none" spc="0" normalizeH="0" baseline="0" noProof="0" dirty="0" smtClean="0">
                <a:ln>
                  <a:noFill/>
                </a:ln>
                <a:solidFill>
                  <a:srgbClr val="000000"/>
                </a:solidFill>
                <a:effectLst/>
                <a:uLnTx/>
                <a:uFillTx/>
              </a:rPr>
              <a:t>comprehensive reform of the curriculum. </a:t>
            </a:r>
          </a:p>
        </p:txBody>
      </p:sp>
      <p:sp>
        <p:nvSpPr>
          <p:cNvPr id="19" name="TextBox 18"/>
          <p:cNvSpPr txBox="1"/>
          <p:nvPr/>
        </p:nvSpPr>
        <p:spPr>
          <a:xfrm>
            <a:off x="54783" y="3288250"/>
            <a:ext cx="2543193" cy="3539430"/>
          </a:xfrm>
          <a:prstGeom prst="rect">
            <a:avLst/>
          </a:prstGeom>
          <a:noFill/>
          <a:ln>
            <a:solidFill>
              <a:srgbClr val="2D2D8A">
                <a:lumMod val="75000"/>
              </a:srgb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srgbClr val="2D2D8A">
                    <a:lumMod val="75000"/>
                  </a:srgbClr>
                </a:solidFill>
                <a:effectLst/>
                <a:uLnTx/>
                <a:uFillTx/>
              </a:rPr>
              <a:t>Context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100" b="0" kern="0" dirty="0">
                <a:solidFill>
                  <a:prstClr val="black"/>
                </a:solidFill>
              </a:rPr>
              <a:t>As the newest member of the EU, Croatia seeks to </a:t>
            </a:r>
            <a:r>
              <a:rPr lang="en-US" sz="1100" kern="0" dirty="0">
                <a:solidFill>
                  <a:prstClr val="black"/>
                </a:solidFill>
              </a:rPr>
              <a:t>improve its educational system</a:t>
            </a:r>
            <a:r>
              <a:rPr lang="en-US" sz="1100" b="0" kern="0" dirty="0">
                <a:solidFill>
                  <a:prstClr val="black"/>
                </a:solidFill>
              </a:rPr>
              <a:t> to </a:t>
            </a:r>
            <a:r>
              <a:rPr lang="en-US" sz="1100" kern="0" dirty="0">
                <a:solidFill>
                  <a:prstClr val="black"/>
                </a:solidFill>
              </a:rPr>
              <a:t>reach the standards</a:t>
            </a:r>
            <a:r>
              <a:rPr lang="en-US" sz="1100" b="0" kern="0" dirty="0">
                <a:solidFill>
                  <a:prstClr val="black"/>
                </a:solidFill>
              </a:rPr>
              <a:t> of some of its European partners. </a:t>
            </a:r>
            <a:endParaRPr lang="en-US" sz="1100" b="0" kern="0" dirty="0" smtClean="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100" b="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1100" b="0" kern="0" dirty="0">
                <a:solidFill>
                  <a:prstClr val="black"/>
                </a:solidFill>
              </a:rPr>
              <a:t>The Comprehensive Curriculum Reform is the cornerstone of the Croatian National Strategy for Education, Science and Technology. </a:t>
            </a:r>
            <a:r>
              <a:rPr lang="en-US" sz="1100" kern="0" dirty="0">
                <a:solidFill>
                  <a:prstClr val="black"/>
                </a:solidFill>
              </a:rPr>
              <a:t>It encompasses all levels of education</a:t>
            </a:r>
            <a:r>
              <a:rPr lang="en-US" sz="1100" b="0" kern="0" dirty="0">
                <a:solidFill>
                  <a:prstClr val="black"/>
                </a:solidFill>
              </a:rPr>
              <a:t>, interconnects them and introduces </a:t>
            </a:r>
            <a:r>
              <a:rPr lang="en-US" sz="1100" kern="0" dirty="0">
                <a:solidFill>
                  <a:prstClr val="black"/>
                </a:solidFill>
              </a:rPr>
              <a:t>learning outcomes and the development of competencies</a:t>
            </a:r>
            <a:r>
              <a:rPr lang="en-US" sz="1100" b="0" kern="0" dirty="0" smtClean="0">
                <a:solidFill>
                  <a:prstClr val="black"/>
                </a:solidFill>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sz="1100" b="0" kern="0" dirty="0" smtClean="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100" b="0" kern="0" dirty="0" smtClean="0">
              <a:solidFill>
                <a:prstClr val="black"/>
              </a:solidFill>
            </a:endParaRPr>
          </a:p>
        </p:txBody>
      </p:sp>
      <p:sp>
        <p:nvSpPr>
          <p:cNvPr id="20" name="TextBox 19"/>
          <p:cNvSpPr txBox="1"/>
          <p:nvPr/>
        </p:nvSpPr>
        <p:spPr>
          <a:xfrm>
            <a:off x="2699792" y="3288250"/>
            <a:ext cx="2928751" cy="3524042"/>
          </a:xfrm>
          <a:prstGeom prst="rect">
            <a:avLst/>
          </a:prstGeom>
          <a:noFill/>
          <a:ln>
            <a:solidFill>
              <a:srgbClr val="2D2D8A">
                <a:lumMod val="75000"/>
              </a:srgb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srgbClr val="2D2D8A">
                    <a:lumMod val="75000"/>
                  </a:srgbClr>
                </a:solidFill>
                <a:effectLst/>
                <a:uLnTx/>
                <a:uFillTx/>
              </a:rPr>
              <a:t>Support delivered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GB" sz="1100" b="0" kern="0" dirty="0" smtClean="0">
                <a:solidFill>
                  <a:prstClr val="black"/>
                </a:solidFill>
              </a:rPr>
              <a:t>The support provided by the SRSS is implemented by the British Council over 12 months, and mobilises experts from different countries (EE, FI, NL, New Zealand, SI, the UK).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prstClr val="black"/>
                </a:solidFill>
                <a:effectLst/>
                <a:uLnTx/>
                <a:uFillTx/>
              </a:rPr>
              <a:t>The support measures consist of:</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conducting a </a:t>
            </a:r>
            <a:r>
              <a:rPr kumimoji="0" lang="en-GB" sz="1100" i="0" u="none" strike="noStrike" kern="0" cap="none" spc="0" normalizeH="0" baseline="0" noProof="0" dirty="0" smtClean="0">
                <a:ln>
                  <a:noFill/>
                </a:ln>
                <a:solidFill>
                  <a:srgbClr val="000000"/>
                </a:solidFill>
                <a:effectLst/>
                <a:uLnTx/>
                <a:uFillTx/>
              </a:rPr>
              <a:t>review of key curriculum documents</a:t>
            </a:r>
            <a:r>
              <a:rPr kumimoji="0" lang="en-GB" sz="1100" b="0" i="0" u="none" strike="noStrike" kern="0" cap="none" spc="0" normalizeH="0" baseline="0" noProof="0" dirty="0" smtClean="0">
                <a:ln>
                  <a:noFill/>
                </a:ln>
                <a:solidFill>
                  <a:srgbClr val="000000"/>
                </a:solidFill>
                <a:effectLst/>
                <a:uLnTx/>
                <a:uFillTx/>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0" cap="none" spc="0" normalizeH="0" baseline="0" noProof="0" dirty="0" smtClean="0">
                <a:ln>
                  <a:noFill/>
                </a:ln>
                <a:solidFill>
                  <a:srgbClr val="000000"/>
                </a:solidFill>
                <a:effectLst/>
                <a:uLnTx/>
                <a:uFillTx/>
              </a:rPr>
              <a:t>developing training and coaching resources</a:t>
            </a:r>
            <a:r>
              <a:rPr kumimoji="0" lang="en-GB" sz="1100" b="0" i="0" u="none" strike="noStrike" kern="0" cap="none" spc="0" normalizeH="0" baseline="0" noProof="0" dirty="0" smtClean="0">
                <a:ln>
                  <a:noFill/>
                </a:ln>
                <a:solidFill>
                  <a:prstClr val="black"/>
                </a:solidFill>
                <a:effectLst/>
                <a:uLnTx/>
                <a:uFillTx/>
              </a:rPr>
              <a:t>, including audio-visuals  for teachers and leaders;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0" cap="none" spc="0" normalizeH="0" baseline="0" noProof="0" dirty="0" smtClean="0">
                <a:ln>
                  <a:noFill/>
                </a:ln>
                <a:solidFill>
                  <a:prstClr val="black"/>
                </a:solidFill>
                <a:effectLst/>
                <a:uLnTx/>
                <a:uFillTx/>
              </a:rPr>
              <a:t>training teachers </a:t>
            </a:r>
            <a:r>
              <a:rPr kumimoji="0" lang="en-GB" sz="1100" b="0" i="0" u="none" strike="noStrike" kern="0" cap="none" spc="0" normalizeH="0" baseline="0" noProof="0" dirty="0" smtClean="0">
                <a:ln>
                  <a:noFill/>
                </a:ln>
                <a:solidFill>
                  <a:prstClr val="black"/>
                </a:solidFill>
                <a:effectLst/>
                <a:uLnTx/>
                <a:uFillTx/>
              </a:rPr>
              <a:t>and coaches;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smtClean="0">
                <a:ln>
                  <a:noFill/>
                </a:ln>
                <a:solidFill>
                  <a:srgbClr val="000000"/>
                </a:solidFill>
                <a:effectLst/>
                <a:uLnTx/>
                <a:uFillTx/>
              </a:rPr>
              <a:t>designing a </a:t>
            </a:r>
            <a:r>
              <a:rPr kumimoji="0" lang="en-GB" sz="1100" i="0" u="none" strike="noStrike" kern="0" cap="none" spc="0" normalizeH="0" baseline="0" noProof="0" dirty="0" smtClean="0">
                <a:ln>
                  <a:noFill/>
                </a:ln>
                <a:solidFill>
                  <a:srgbClr val="000000"/>
                </a:solidFill>
                <a:effectLst/>
                <a:uLnTx/>
                <a:uFillTx/>
              </a:rPr>
              <a:t>delivery model </a:t>
            </a:r>
            <a:r>
              <a:rPr kumimoji="0" lang="en-GB" sz="1100" b="0" i="0" u="none" strike="noStrike" kern="0" cap="none" spc="0" normalizeH="0" baseline="0" noProof="0" dirty="0" smtClean="0">
                <a:ln>
                  <a:noFill/>
                </a:ln>
                <a:solidFill>
                  <a:srgbClr val="000000"/>
                </a:solidFill>
                <a:effectLst/>
                <a:uLnTx/>
                <a:uFillTx/>
              </a:rPr>
              <a:t>for the Comprehensive Curriculum Reform in pilot</a:t>
            </a:r>
            <a:r>
              <a:rPr kumimoji="0" lang="en-GB" sz="1100" b="0" i="0" u="none" strike="noStrike" kern="0" cap="none" spc="0" normalizeH="0" baseline="0" noProof="0" dirty="0" smtClean="0">
                <a:ln>
                  <a:noFill/>
                </a:ln>
                <a:solidFill>
                  <a:prstClr val="black"/>
                </a:solidFill>
                <a:effectLst/>
                <a:uLnTx/>
                <a:uFillTx/>
              </a:rPr>
              <a:t> schools.</a:t>
            </a:r>
          </a:p>
        </p:txBody>
      </p:sp>
      <p:sp>
        <p:nvSpPr>
          <p:cNvPr id="21" name="TextBox 20"/>
          <p:cNvSpPr txBox="1"/>
          <p:nvPr/>
        </p:nvSpPr>
        <p:spPr>
          <a:xfrm>
            <a:off x="5711618" y="3288250"/>
            <a:ext cx="3432382" cy="3539430"/>
          </a:xfrm>
          <a:prstGeom prst="rect">
            <a:avLst/>
          </a:prstGeom>
          <a:noFill/>
          <a:ln>
            <a:solidFill>
              <a:srgbClr val="2D2D8A">
                <a:lumMod val="75000"/>
              </a:srgb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srgbClr val="2D2D8A">
                    <a:lumMod val="75000"/>
                  </a:srgbClr>
                </a:solidFill>
                <a:effectLst/>
                <a:uLnTx/>
                <a:uFillTx/>
              </a:rPr>
              <a:t>Results </a:t>
            </a:r>
            <a:r>
              <a:rPr kumimoji="0" lang="en-GB" sz="1400" i="0" u="none" strike="noStrike" kern="0" cap="none" spc="0" normalizeH="0" baseline="0" noProof="0" dirty="0" smtClean="0">
                <a:ln>
                  <a:noFill/>
                </a:ln>
                <a:solidFill>
                  <a:srgbClr val="2D2D8A">
                    <a:lumMod val="75000"/>
                  </a:srgbClr>
                </a:solidFill>
                <a:effectLst/>
                <a:uLnTx/>
                <a:uFillTx/>
              </a:rPr>
              <a:t>achieved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rgbClr val="2D2D8A">
                  <a:lumMod val="75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100" b="0" kern="0" dirty="0">
                <a:solidFill>
                  <a:prstClr val="black"/>
                </a:solidFill>
              </a:rPr>
              <a:t>The SRSS support delivered the following results: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smtClean="0">
                <a:solidFill>
                  <a:prstClr val="black"/>
                </a:solidFill>
              </a:rPr>
              <a:t>implementation </a:t>
            </a:r>
            <a:r>
              <a:rPr lang="en-US" sz="1100" kern="0" dirty="0">
                <a:solidFill>
                  <a:prstClr val="black"/>
                </a:solidFill>
              </a:rPr>
              <a:t>of  a new training framework  </a:t>
            </a:r>
            <a:r>
              <a:rPr lang="en-US" sz="1100" b="0" kern="0" dirty="0">
                <a:solidFill>
                  <a:prstClr val="black"/>
                </a:solidFill>
              </a:rPr>
              <a:t>for teachers and coaches; </a:t>
            </a:r>
            <a:r>
              <a:rPr lang="en-US" sz="1100" b="0" kern="0" dirty="0" smtClean="0">
                <a:solidFill>
                  <a:prstClr val="black"/>
                </a:solidFill>
              </a:rPr>
              <a:t>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smtClean="0">
                <a:solidFill>
                  <a:prstClr val="black"/>
                </a:solidFill>
              </a:rPr>
              <a:t>teachers </a:t>
            </a:r>
            <a:r>
              <a:rPr lang="en-US" sz="1100" kern="0" dirty="0">
                <a:solidFill>
                  <a:prstClr val="black"/>
                </a:solidFill>
              </a:rPr>
              <a:t>and coaches prepared to teach specific competencies </a:t>
            </a:r>
            <a:r>
              <a:rPr lang="en-US" sz="1100" b="0" kern="0" dirty="0">
                <a:solidFill>
                  <a:prstClr val="black"/>
                </a:solidFill>
              </a:rPr>
              <a:t>according to  the Comprehensive Curriculum Reform in pilot schools.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BE" sz="11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smtClean="0">
                <a:ln>
                  <a:noFill/>
                </a:ln>
                <a:solidFill>
                  <a:srgbClr val="000000"/>
                </a:solidFill>
                <a:effectLst/>
                <a:uLnTx/>
                <a:uFillTx/>
              </a:rPr>
              <a:t>And is expected to have the following impact: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i="0" u="none" strike="noStrike" kern="0" cap="none" spc="0" normalizeH="0" baseline="0" noProof="0" dirty="0" smtClean="0">
                <a:ln>
                  <a:noFill/>
                </a:ln>
                <a:solidFill>
                  <a:srgbClr val="000000"/>
                </a:solidFill>
                <a:effectLst/>
                <a:uLnTx/>
                <a:uFillTx/>
              </a:rPr>
              <a:t>Smooth and effective implementation of the pilot </a:t>
            </a:r>
            <a:r>
              <a:rPr kumimoji="0" lang="en-GB" sz="1100" b="0" i="0" u="none" strike="noStrike" kern="0" cap="none" spc="0" normalizeH="0" baseline="0" noProof="0" dirty="0" smtClean="0">
                <a:ln>
                  <a:noFill/>
                </a:ln>
                <a:solidFill>
                  <a:srgbClr val="000000"/>
                </a:solidFill>
                <a:effectLst/>
                <a:uLnTx/>
                <a:uFillTx/>
              </a:rPr>
              <a:t>phase of the </a:t>
            </a:r>
            <a:r>
              <a:rPr kumimoji="0" lang="en-GB" sz="1100" b="0" i="0" u="none" strike="noStrike" kern="0" cap="none" spc="0" normalizeH="0" baseline="0" noProof="0" dirty="0" smtClean="0">
                <a:ln>
                  <a:noFill/>
                </a:ln>
                <a:solidFill>
                  <a:prstClr val="black"/>
                </a:solidFill>
                <a:effectLst/>
                <a:uLnTx/>
                <a:uFillTx/>
              </a:rPr>
              <a:t>Comprehensive Curriculum Reform</a:t>
            </a:r>
            <a:r>
              <a:rPr kumimoji="0" lang="en-GB" sz="1100" b="0" i="0" u="none" strike="noStrike" kern="0" cap="none" spc="0" normalizeH="0" baseline="0" noProof="0" dirty="0" smtClean="0">
                <a:ln>
                  <a:noFill/>
                </a:ln>
                <a:solidFill>
                  <a:srgbClr val="000000"/>
                </a:solidFill>
                <a:effectLst/>
                <a:uLnTx/>
                <a:uFillTx/>
              </a:rPr>
              <a:t> in Croatia.</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kern="0" dirty="0" smtClean="0">
              <a:solidFill>
                <a:srgbClr val="000000"/>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kern="0" dirty="0">
              <a:solidFill>
                <a:srgbClr val="000000"/>
              </a:solidFill>
            </a:endParaRPr>
          </a:p>
          <a:p>
            <a:pPr marR="0" lvl="0" defTabSz="914400" eaLnBrk="1" fontAlgn="auto" latinLnBrk="0" hangingPunct="1">
              <a:lnSpc>
                <a:spcPct val="100000"/>
              </a:lnSpc>
              <a:spcBef>
                <a:spcPts val="0"/>
              </a:spcBef>
              <a:spcAft>
                <a:spcPts val="0"/>
              </a:spcAft>
              <a:buClrTx/>
              <a:buSzTx/>
              <a:tabLst/>
              <a:defRPr/>
            </a:pPr>
            <a:endParaRPr kumimoji="0" lang="en-GB" sz="1200" b="0" i="0" u="none" strike="noStrike" kern="0" cap="none" spc="0" normalizeH="0" baseline="0" noProof="0" dirty="0" smtClean="0">
              <a:ln>
                <a:noFill/>
              </a:ln>
              <a:solidFill>
                <a:srgbClr val="2D2D8A">
                  <a:lumMod val="75000"/>
                </a:srgbClr>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0" cap="none" spc="0" normalizeH="0" baseline="0" noProof="0" dirty="0" smtClean="0">
              <a:ln>
                <a:noFill/>
              </a:ln>
              <a:solidFill>
                <a:prstClr val="black"/>
              </a:solidFill>
              <a:effectLst/>
              <a:uLnTx/>
              <a:uFillTx/>
            </a:endParaRPr>
          </a:p>
        </p:txBody>
      </p:sp>
      <p:sp>
        <p:nvSpPr>
          <p:cNvPr id="22" name="TextBox 21"/>
          <p:cNvSpPr txBox="1"/>
          <p:nvPr/>
        </p:nvSpPr>
        <p:spPr>
          <a:xfrm>
            <a:off x="125506" y="1692299"/>
            <a:ext cx="5364595" cy="30777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a:ln>
                  <a:noFill/>
                </a:ln>
                <a:solidFill>
                  <a:srgbClr val="2D2D8A">
                    <a:lumMod val="75000"/>
                  </a:srgbClr>
                </a:solidFill>
                <a:effectLst/>
                <a:uLnTx/>
                <a:uFillTx/>
              </a:rPr>
              <a:t>for the Ministry of </a:t>
            </a:r>
            <a:r>
              <a:rPr kumimoji="0" lang="en-GB" sz="1400" i="0" u="none" strike="noStrike" kern="0" cap="none" spc="0" normalizeH="0" baseline="0" noProof="0" dirty="0" smtClean="0">
                <a:ln>
                  <a:noFill/>
                </a:ln>
                <a:solidFill>
                  <a:srgbClr val="2D2D8A">
                    <a:lumMod val="75000"/>
                  </a:srgbClr>
                </a:solidFill>
                <a:effectLst/>
                <a:uLnTx/>
                <a:uFillTx/>
              </a:rPr>
              <a:t>Education</a:t>
            </a:r>
            <a:endParaRPr kumimoji="0" lang="en-GB" sz="1400" i="0" u="none" strike="noStrike" kern="0" cap="none" spc="0" normalizeH="0" baseline="0" noProof="0" dirty="0">
              <a:ln>
                <a:noFill/>
              </a:ln>
              <a:solidFill>
                <a:srgbClr val="2D2D8A">
                  <a:lumMod val="75000"/>
                </a:srgbClr>
              </a:solidFill>
              <a:effectLst/>
              <a:uLnTx/>
              <a:uFillTx/>
            </a:endParaRPr>
          </a:p>
        </p:txBody>
      </p:sp>
      <p:pic>
        <p:nvPicPr>
          <p:cNvPr id="2" name="Picture 1"/>
          <p:cNvPicPr>
            <a:picLocks noChangeAspect="1"/>
          </p:cNvPicPr>
          <p:nvPr/>
        </p:nvPicPr>
        <p:blipFill>
          <a:blip r:embed="rId3"/>
          <a:stretch>
            <a:fillRect/>
          </a:stretch>
        </p:blipFill>
        <p:spPr>
          <a:xfrm>
            <a:off x="5220072" y="1007987"/>
            <a:ext cx="3879681" cy="2002416"/>
          </a:xfrm>
          <a:prstGeom prst="rect">
            <a:avLst/>
          </a:prstGeom>
        </p:spPr>
      </p:pic>
    </p:spTree>
    <p:extLst>
      <p:ext uri="{BB962C8B-B14F-4D97-AF65-F5344CB8AC3E}">
        <p14:creationId xmlns:p14="http://schemas.microsoft.com/office/powerpoint/2010/main" val="3151059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17" name="TextBox 16"/>
          <p:cNvSpPr txBox="1"/>
          <p:nvPr/>
        </p:nvSpPr>
        <p:spPr>
          <a:xfrm>
            <a:off x="251520" y="908720"/>
            <a:ext cx="5193398" cy="769441"/>
          </a:xfrm>
          <a:prstGeom prst="rect">
            <a:avLst/>
          </a:prstGeom>
          <a:noFill/>
        </p:spPr>
        <p:txBody>
          <a:bodyPr wrap="square" rtlCol="0">
            <a:spAutoFit/>
          </a:bodyPr>
          <a:lstStyle/>
          <a:p>
            <a:r>
              <a:rPr lang="en-GB" sz="2200" dirty="0" smtClean="0">
                <a:solidFill>
                  <a:srgbClr val="000000"/>
                </a:solidFill>
                <a:latin typeface="Verdana"/>
              </a:rPr>
              <a:t>Design of a tool to forecast the need for teachers in Lithuania</a:t>
            </a:r>
            <a:endParaRPr lang="en-GB" sz="2200" dirty="0">
              <a:solidFill>
                <a:srgbClr val="000000"/>
              </a:solidFill>
              <a:latin typeface="Verdana"/>
            </a:endParaRPr>
          </a:p>
        </p:txBody>
      </p:sp>
      <p:sp>
        <p:nvSpPr>
          <p:cNvPr id="18" name="TextBox 17"/>
          <p:cNvSpPr txBox="1"/>
          <p:nvPr/>
        </p:nvSpPr>
        <p:spPr>
          <a:xfrm>
            <a:off x="265678" y="2366021"/>
            <a:ext cx="4880833"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400" b="0" kern="0" dirty="0">
                <a:solidFill>
                  <a:srgbClr val="000000"/>
                </a:solidFill>
              </a:rPr>
              <a:t>The Commission is supporting national authorities in their efforts to address mismatches between the need for teachers and the supply, and eventually improve the quality of teaching.</a:t>
            </a:r>
            <a:endParaRPr kumimoji="0" lang="en-GB" sz="1400" b="0" i="0" u="none" strike="noStrike" kern="0" cap="none" spc="0" normalizeH="0" baseline="0" noProof="0" dirty="0" smtClean="0">
              <a:ln>
                <a:noFill/>
              </a:ln>
              <a:solidFill>
                <a:srgbClr val="000000"/>
              </a:solidFill>
              <a:effectLst/>
              <a:uLnTx/>
              <a:uFillTx/>
            </a:endParaRPr>
          </a:p>
        </p:txBody>
      </p:sp>
      <p:sp>
        <p:nvSpPr>
          <p:cNvPr id="19" name="TextBox 18"/>
          <p:cNvSpPr txBox="1"/>
          <p:nvPr/>
        </p:nvSpPr>
        <p:spPr>
          <a:xfrm>
            <a:off x="323527" y="3410714"/>
            <a:ext cx="2524691" cy="3200876"/>
          </a:xfrm>
          <a:prstGeom prst="rect">
            <a:avLst/>
          </a:prstGeom>
          <a:noFill/>
          <a:ln>
            <a:solidFill>
              <a:schemeClr val="accent2"/>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solidFill>
                  <a:srgbClr val="2D2D8A">
                    <a:lumMod val="75000"/>
                  </a:srgbClr>
                </a:solidFill>
              </a:rPr>
              <a:t>Context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8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b="0" kern="0" dirty="0" smtClean="0">
                <a:solidFill>
                  <a:srgbClr val="000000"/>
                </a:solidFill>
              </a:rPr>
              <a:t>In view of the likely shortfall of teachers in the coming year, the Ministry seeks to develop a tool that will </a:t>
            </a:r>
            <a:r>
              <a:rPr lang="en-GB" sz="1200" kern="0" dirty="0" smtClean="0">
                <a:solidFill>
                  <a:srgbClr val="000000"/>
                </a:solidFill>
              </a:rPr>
              <a:t>allow better prediction of the future need for teachers </a:t>
            </a:r>
            <a:r>
              <a:rPr lang="en-GB" sz="1200" b="0" kern="0" dirty="0" smtClean="0">
                <a:solidFill>
                  <a:srgbClr val="000000"/>
                </a:solidFill>
              </a:rPr>
              <a:t>in different regions, subjects, and level of education. This will in turn allow a better </a:t>
            </a:r>
            <a:r>
              <a:rPr lang="en-GB" sz="1200" kern="0" dirty="0" smtClean="0">
                <a:solidFill>
                  <a:srgbClr val="000000"/>
                </a:solidFill>
              </a:rPr>
              <a:t>allocation of budgetary resources </a:t>
            </a:r>
            <a:r>
              <a:rPr lang="en-GB" sz="1200" b="0" kern="0" dirty="0" smtClean="0">
                <a:solidFill>
                  <a:srgbClr val="000000"/>
                </a:solidFill>
              </a:rPr>
              <a:t>and more accurate planning of </a:t>
            </a:r>
            <a:r>
              <a:rPr lang="en-GB" sz="1200" kern="0" dirty="0" smtClean="0">
                <a:solidFill>
                  <a:srgbClr val="000000"/>
                </a:solidFill>
              </a:rPr>
              <a:t>Higher Education programmes </a:t>
            </a:r>
            <a:r>
              <a:rPr lang="en-GB" sz="1200" b="0" kern="0" dirty="0" smtClean="0">
                <a:solidFill>
                  <a:srgbClr val="000000"/>
                </a:solidFill>
              </a:rPr>
              <a:t>for initial teachers' training.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rPr>
              <a:t> </a:t>
            </a:r>
          </a:p>
        </p:txBody>
      </p:sp>
      <p:sp>
        <p:nvSpPr>
          <p:cNvPr id="20" name="TextBox 19"/>
          <p:cNvSpPr txBox="1"/>
          <p:nvPr/>
        </p:nvSpPr>
        <p:spPr>
          <a:xfrm>
            <a:off x="2947194" y="3410714"/>
            <a:ext cx="2961579" cy="3200876"/>
          </a:xfrm>
          <a:prstGeom prst="rect">
            <a:avLst/>
          </a:prstGeom>
          <a:noFill/>
          <a:ln>
            <a:solidFill>
              <a:schemeClr val="accent2"/>
            </a:solidFill>
          </a:ln>
          <a:effectLst/>
        </p:spPr>
        <p:txBody>
          <a:bodyPr wrap="square" rtlCol="0">
            <a:spAutoFit/>
          </a:bodyPr>
          <a:lstStyle/>
          <a:p>
            <a:pPr fontAlgn="auto">
              <a:spcBef>
                <a:spcPts val="0"/>
              </a:spcBef>
              <a:spcAft>
                <a:spcPts val="0"/>
              </a:spcAft>
            </a:pPr>
            <a:r>
              <a:rPr lang="en-GB" sz="1400" dirty="0">
                <a:solidFill>
                  <a:srgbClr val="2D2D8A">
                    <a:lumMod val="75000"/>
                  </a:srgbClr>
                </a:solidFill>
              </a:rPr>
              <a:t>Support delivered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GB" sz="1200" b="0" kern="0" dirty="0" smtClean="0">
                <a:solidFill>
                  <a:prstClr val="black"/>
                </a:solidFill>
              </a:rPr>
              <a:t>The SRSS mobilised experts from the UK and Ireland to support the national team working on the elaboration of a new prospective tool, over a period of 12 months, by providing: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prstClr val="black"/>
                </a:solidFill>
                <a:effectLst/>
                <a:uLnTx/>
                <a:uFillTx/>
              </a:rPr>
              <a:t>examples of relevant tools</a:t>
            </a:r>
            <a:r>
              <a:rPr kumimoji="0" lang="en-GB" sz="1200" b="0" i="0" u="none" strike="noStrike" kern="0" cap="none" spc="0" normalizeH="0" baseline="0" noProof="0" dirty="0" smtClean="0">
                <a:ln>
                  <a:noFill/>
                </a:ln>
                <a:solidFill>
                  <a:prstClr val="black"/>
                </a:solidFill>
                <a:effectLst/>
                <a:uLnTx/>
                <a:uFillTx/>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prstClr val="black"/>
                </a:solidFill>
                <a:effectLst/>
                <a:uLnTx/>
                <a:uFillTx/>
              </a:rPr>
              <a:t>technical support to develop and implement a pilot forecasting </a:t>
            </a:r>
            <a:r>
              <a:rPr kumimoji="0" lang="en-GB" sz="1200" b="0" i="0" u="none" strike="noStrike" kern="0" cap="none" spc="0" normalizeH="0" baseline="0" noProof="0" dirty="0" smtClean="0">
                <a:ln>
                  <a:noFill/>
                </a:ln>
                <a:solidFill>
                  <a:prstClr val="black"/>
                </a:solidFill>
                <a:effectLst/>
                <a:uLnTx/>
                <a:uFillTx/>
              </a:rPr>
              <a:t>the demand for teachers;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prstClr val="black"/>
                </a:solidFill>
                <a:effectLst/>
                <a:uLnTx/>
                <a:uFillTx/>
              </a:rPr>
              <a:t>recommendations for more effective policy making </a:t>
            </a:r>
            <a:r>
              <a:rPr kumimoji="0" lang="en-GB" sz="1200" b="0" i="0" u="none" strike="noStrike" kern="0" cap="none" spc="0" normalizeH="0" baseline="0" noProof="0" dirty="0" smtClean="0">
                <a:ln>
                  <a:noFill/>
                </a:ln>
                <a:solidFill>
                  <a:prstClr val="black"/>
                </a:solidFill>
                <a:effectLst/>
                <a:uLnTx/>
                <a:uFillTx/>
              </a:rPr>
              <a:t>in the field of teaching.</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smtClean="0">
              <a:ln>
                <a:noFill/>
              </a:ln>
              <a:solidFill>
                <a:srgbClr val="000000"/>
              </a:solidFill>
              <a:effectLst/>
              <a:uLnTx/>
              <a:uFillTx/>
            </a:endParaRPr>
          </a:p>
        </p:txBody>
      </p:sp>
      <p:sp>
        <p:nvSpPr>
          <p:cNvPr id="21" name="TextBox 20"/>
          <p:cNvSpPr txBox="1"/>
          <p:nvPr/>
        </p:nvSpPr>
        <p:spPr>
          <a:xfrm>
            <a:off x="6009506" y="3410714"/>
            <a:ext cx="3035812" cy="3077766"/>
          </a:xfrm>
          <a:prstGeom prst="rect">
            <a:avLst/>
          </a:prstGeom>
          <a:noFill/>
          <a:ln>
            <a:solidFill>
              <a:schemeClr val="accent2"/>
            </a:solidFill>
          </a:ln>
          <a:effectLst/>
        </p:spPr>
        <p:txBody>
          <a:bodyPr wrap="square" rtlCol="0">
            <a:spAutoFit/>
          </a:bodyPr>
          <a:lstStyle/>
          <a:p>
            <a:pPr fontAlgn="auto">
              <a:spcBef>
                <a:spcPts val="0"/>
              </a:spcBef>
              <a:spcAft>
                <a:spcPts val="0"/>
              </a:spcAft>
            </a:pPr>
            <a:r>
              <a:rPr lang="en-GB" sz="1400" dirty="0">
                <a:solidFill>
                  <a:srgbClr val="2D2D8A">
                    <a:lumMod val="75000"/>
                  </a:srgbClr>
                </a:solidFill>
              </a:rPr>
              <a:t>Expected results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smtClean="0">
                <a:ln>
                  <a:noFill/>
                </a:ln>
                <a:solidFill>
                  <a:srgbClr val="000000"/>
                </a:solidFill>
                <a:effectLst/>
                <a:uLnTx/>
                <a:uFillTx/>
              </a:rPr>
              <a:t>The SRSS support is expected to deliver the following results: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dirty="0" smtClean="0">
                <a:ln>
                  <a:noFill/>
                </a:ln>
                <a:solidFill>
                  <a:prstClr val="black"/>
                </a:solidFill>
                <a:effectLst/>
                <a:uLnTx/>
                <a:uFillTx/>
              </a:rPr>
              <a:t>elaboration and testing of a </a:t>
            </a:r>
            <a:r>
              <a:rPr kumimoji="0" lang="en-GB" sz="1200" i="0" u="none" strike="noStrike" kern="0" cap="none" spc="0" normalizeH="0" baseline="0" dirty="0" smtClean="0">
                <a:ln>
                  <a:noFill/>
                </a:ln>
                <a:solidFill>
                  <a:prstClr val="black"/>
                </a:solidFill>
                <a:effectLst/>
                <a:uLnTx/>
                <a:uFillTx/>
              </a:rPr>
              <a:t>pilot forecasting model</a:t>
            </a:r>
            <a:r>
              <a:rPr kumimoji="0" lang="en-GB" sz="1200" b="0" i="0" u="none" strike="noStrike" kern="0" cap="none" spc="0" normalizeH="0" baseline="0" dirty="0" smtClean="0">
                <a:ln>
                  <a:noFill/>
                </a:ln>
                <a:solidFill>
                  <a:prstClr val="black"/>
                </a:solidFill>
                <a:effectLst/>
                <a:uLnTx/>
                <a:uFillTx/>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dirty="0" smtClean="0">
                <a:ln>
                  <a:noFill/>
                </a:ln>
                <a:solidFill>
                  <a:prstClr val="black"/>
                </a:solidFill>
                <a:effectLst/>
                <a:uLnTx/>
                <a:uFillTx/>
              </a:rPr>
              <a:t>recommendations for the use of its results</a:t>
            </a:r>
            <a:r>
              <a:rPr kumimoji="0" lang="en-GB" sz="1200" b="0" i="0" u="none" strike="noStrike" kern="0" cap="none" spc="0" normalizeH="0" baseline="0" dirty="0" smtClean="0">
                <a:ln>
                  <a:noFill/>
                </a:ln>
                <a:solidFill>
                  <a:prstClr val="black"/>
                </a:solidFill>
                <a:effectLst/>
                <a:uLnTx/>
                <a:uFillTx/>
              </a:rPr>
              <a:t> in teacher-related policies.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smtClean="0">
                <a:ln>
                  <a:noFill/>
                </a:ln>
                <a:solidFill>
                  <a:prstClr val="black"/>
                </a:solidFill>
                <a:effectLst/>
                <a:uLnTx/>
                <a:uFillTx/>
              </a:rPr>
              <a:t>With have the following impact: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dirty="0" smtClean="0">
                <a:ln>
                  <a:noFill/>
                </a:ln>
                <a:solidFill>
                  <a:prstClr val="black"/>
                </a:solidFill>
                <a:effectLst/>
                <a:uLnTx/>
                <a:uFillTx/>
              </a:rPr>
              <a:t>reduced mismatch </a:t>
            </a:r>
            <a:r>
              <a:rPr kumimoji="0" lang="en-GB" sz="1200" b="0" i="0" u="none" strike="noStrike" kern="0" cap="none" spc="0" normalizeH="0" baseline="0" dirty="0" smtClean="0">
                <a:ln>
                  <a:noFill/>
                </a:ln>
                <a:solidFill>
                  <a:prstClr val="black"/>
                </a:solidFill>
                <a:effectLst/>
                <a:uLnTx/>
                <a:uFillTx/>
              </a:rPr>
              <a:t>between the need for teachers and the supply;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dirty="0" smtClean="0">
                <a:ln>
                  <a:noFill/>
                </a:ln>
                <a:solidFill>
                  <a:prstClr val="black"/>
                </a:solidFill>
                <a:effectLst/>
                <a:uLnTx/>
                <a:uFillTx/>
              </a:rPr>
              <a:t>higher attractiveness </a:t>
            </a:r>
            <a:r>
              <a:rPr kumimoji="0" lang="en-GB" sz="1200" b="0" i="0" u="none" strike="noStrike" kern="0" cap="none" spc="0" normalizeH="0" baseline="0" dirty="0" smtClean="0">
                <a:ln>
                  <a:noFill/>
                </a:ln>
                <a:solidFill>
                  <a:prstClr val="black"/>
                </a:solidFill>
                <a:effectLst/>
                <a:uLnTx/>
                <a:uFillTx/>
              </a:rPr>
              <a:t>of the teaching profession;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dirty="0" smtClean="0">
                <a:ln>
                  <a:noFill/>
                </a:ln>
                <a:solidFill>
                  <a:prstClr val="black"/>
                </a:solidFill>
                <a:effectLst/>
                <a:uLnTx/>
                <a:uFillTx/>
              </a:rPr>
              <a:t>better quality education</a:t>
            </a:r>
            <a:r>
              <a:rPr kumimoji="0" lang="en-GB" sz="1200" b="0" i="0" u="none" strike="noStrike" kern="0" cap="none" spc="0" normalizeH="0" baseline="0" dirty="0" smtClean="0">
                <a:ln>
                  <a:noFill/>
                </a:ln>
                <a:solidFill>
                  <a:prstClr val="black"/>
                </a:solidFill>
                <a:effectLst/>
                <a:uLnTx/>
                <a:uFillTx/>
              </a:rPr>
              <a:t>.</a:t>
            </a:r>
          </a:p>
        </p:txBody>
      </p:sp>
      <p:sp>
        <p:nvSpPr>
          <p:cNvPr id="22" name="TextBox 21"/>
          <p:cNvSpPr txBox="1"/>
          <p:nvPr/>
        </p:nvSpPr>
        <p:spPr>
          <a:xfrm>
            <a:off x="255926" y="1627639"/>
            <a:ext cx="501602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BE" sz="1400" dirty="0">
                <a:solidFill>
                  <a:srgbClr val="2D2D8A">
                    <a:lumMod val="75000"/>
                  </a:srgbClr>
                </a:solidFill>
              </a:rPr>
              <a:t>for the Ministry of Education and the </a:t>
            </a:r>
            <a:r>
              <a:rPr lang="en-GB" sz="1400" dirty="0">
                <a:solidFill>
                  <a:srgbClr val="2D2D8A">
                    <a:lumMod val="75000"/>
                  </a:srgbClr>
                </a:solidFill>
              </a:rPr>
              <a:t>Research and Higher education Monitoring and Analysis </a:t>
            </a:r>
            <a:r>
              <a:rPr lang="en-GB" sz="1400" dirty="0" smtClean="0">
                <a:solidFill>
                  <a:srgbClr val="2D2D8A">
                    <a:lumMod val="75000"/>
                  </a:srgbClr>
                </a:solidFill>
              </a:rPr>
              <a:t>Centre</a:t>
            </a:r>
            <a:endParaRPr lang="fr-BE" sz="1400" dirty="0">
              <a:solidFill>
                <a:srgbClr val="2D2D8A">
                  <a:lumMod val="75000"/>
                </a:srgbClr>
              </a:solidFill>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318" y="1034328"/>
            <a:ext cx="34290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390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16" name="TextBox 15"/>
          <p:cNvSpPr txBox="1"/>
          <p:nvPr/>
        </p:nvSpPr>
        <p:spPr>
          <a:xfrm>
            <a:off x="251519" y="908720"/>
            <a:ext cx="8878941" cy="430887"/>
          </a:xfrm>
          <a:prstGeom prst="rect">
            <a:avLst/>
          </a:prstGeom>
          <a:noFill/>
        </p:spPr>
        <p:txBody>
          <a:bodyPr wrap="square" rtlCol="0">
            <a:spAutoFit/>
          </a:bodyPr>
          <a:lstStyle/>
          <a:p>
            <a:r>
              <a:rPr lang="en-GB" sz="2200" dirty="0" smtClean="0">
                <a:solidFill>
                  <a:srgbClr val="000000"/>
                </a:solidFill>
                <a:latin typeface="Verdana"/>
              </a:rPr>
              <a:t>Reforming the assessment of disability</a:t>
            </a:r>
            <a:endParaRPr lang="en-GB" sz="2200" dirty="0">
              <a:solidFill>
                <a:srgbClr val="000000"/>
              </a:solidFill>
              <a:latin typeface="Verdana"/>
            </a:endParaRPr>
          </a:p>
        </p:txBody>
      </p:sp>
      <p:sp>
        <p:nvSpPr>
          <p:cNvPr id="23" name="TextBox 22"/>
          <p:cNvSpPr txBox="1"/>
          <p:nvPr/>
        </p:nvSpPr>
        <p:spPr>
          <a:xfrm>
            <a:off x="276053" y="1699647"/>
            <a:ext cx="5435565" cy="160043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GB" sz="1400" b="0" kern="0" dirty="0" smtClean="0">
                <a:solidFill>
                  <a:srgbClr val="000000"/>
                </a:solidFill>
              </a:rPr>
              <a:t>The Commission is supporting several national authorities in their efforts to (i) </a:t>
            </a:r>
            <a:r>
              <a:rPr lang="en-GB" sz="1400" kern="0" dirty="0" smtClean="0">
                <a:solidFill>
                  <a:srgbClr val="000000"/>
                </a:solidFill>
              </a:rPr>
              <a:t>modernise the administrative processes in the field of disability assessment</a:t>
            </a:r>
            <a:r>
              <a:rPr lang="en-GB" sz="1400" b="0" kern="0" dirty="0" smtClean="0">
                <a:solidFill>
                  <a:srgbClr val="000000"/>
                </a:solidFill>
              </a:rPr>
              <a:t>, and (ii) </a:t>
            </a:r>
            <a:r>
              <a:rPr lang="en-GB" sz="1400" kern="0" dirty="0" smtClean="0">
                <a:solidFill>
                  <a:srgbClr val="000000"/>
                </a:solidFill>
              </a:rPr>
              <a:t>review the disability assessment </a:t>
            </a:r>
            <a:r>
              <a:rPr lang="en-GB" sz="1400" b="0" kern="0" dirty="0" smtClean="0">
                <a:solidFill>
                  <a:srgbClr val="000000"/>
                </a:solidFill>
              </a:rPr>
              <a:t>by moving from a medical impairment-based approach towards a more holistic assessment of disability which takes into account functional capacity and individual circumstances. </a:t>
            </a:r>
            <a:endParaRPr kumimoji="0" lang="en-GB" sz="1400" b="0" i="0" u="none" strike="noStrike" kern="0" cap="none" spc="0" normalizeH="0" baseline="0" dirty="0" smtClean="0">
              <a:ln>
                <a:noFill/>
              </a:ln>
              <a:solidFill>
                <a:srgbClr val="000000"/>
              </a:solidFill>
              <a:effectLst/>
              <a:uLnTx/>
              <a:uFillTx/>
            </a:endParaRPr>
          </a:p>
        </p:txBody>
      </p:sp>
      <p:sp>
        <p:nvSpPr>
          <p:cNvPr id="24" name="TextBox 23"/>
          <p:cNvSpPr txBox="1"/>
          <p:nvPr/>
        </p:nvSpPr>
        <p:spPr>
          <a:xfrm>
            <a:off x="179512" y="3356994"/>
            <a:ext cx="2232248" cy="3272691"/>
          </a:xfrm>
          <a:prstGeom prst="rect">
            <a:avLst/>
          </a:prstGeom>
          <a:noFill/>
          <a:ln>
            <a:solidFill>
              <a:schemeClr val="accent2"/>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solidFill>
                  <a:srgbClr val="2D2D8A">
                    <a:lumMod val="75000"/>
                  </a:srgbClr>
                </a:solidFill>
              </a:rPr>
              <a:t>Context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6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400"/>
              </a:spcAft>
              <a:buClrTx/>
              <a:buSzTx/>
              <a:buFontTx/>
              <a:buNone/>
              <a:tabLst/>
              <a:defRPr/>
            </a:pPr>
            <a:r>
              <a:rPr lang="en-GB" sz="1200" b="0" kern="0" dirty="0" smtClean="0">
                <a:solidFill>
                  <a:srgbClr val="000000"/>
                </a:solidFill>
              </a:rPr>
              <a:t>In ageing societies, the benefits and services in place for those who have difficulties in working up to retirement age become increasingly important. </a:t>
            </a:r>
          </a:p>
          <a:p>
            <a:pPr marL="0" marR="0" lvl="0" indent="0" defTabSz="914400" eaLnBrk="1" fontAlgn="auto" latinLnBrk="0" hangingPunct="1">
              <a:lnSpc>
                <a:spcPct val="100000"/>
              </a:lnSpc>
              <a:spcBef>
                <a:spcPts val="0"/>
              </a:spcBef>
              <a:spcAft>
                <a:spcPts val="400"/>
              </a:spcAft>
              <a:buClrTx/>
              <a:buSzTx/>
              <a:buFontTx/>
              <a:buNone/>
              <a:tabLst/>
              <a:defRPr/>
            </a:pPr>
            <a:r>
              <a:rPr lang="en-GB" sz="1200" b="0" kern="0" dirty="0" smtClean="0">
                <a:solidFill>
                  <a:srgbClr val="000000"/>
                </a:solidFill>
              </a:rPr>
              <a:t>In general, </a:t>
            </a:r>
            <a:r>
              <a:rPr lang="en-GB" sz="1200" kern="0" dirty="0" smtClean="0">
                <a:solidFill>
                  <a:srgbClr val="000000"/>
                </a:solidFill>
              </a:rPr>
              <a:t>disability assessment and policies should support inclusive societies and labour markets</a:t>
            </a:r>
            <a:r>
              <a:rPr lang="en-GB" sz="1200" b="0" kern="0" dirty="0" smtClean="0">
                <a:solidFill>
                  <a:srgbClr val="000000"/>
                </a:solidFill>
              </a:rPr>
              <a:t>, in line with the UN Convention on the Rights of People with Disabilities.</a:t>
            </a:r>
          </a:p>
          <a:p>
            <a:pPr marL="0" marR="0" lvl="0" indent="0" defTabSz="914400" eaLnBrk="1" fontAlgn="auto" latinLnBrk="0" hangingPunct="1">
              <a:lnSpc>
                <a:spcPct val="100000"/>
              </a:lnSpc>
              <a:spcBef>
                <a:spcPts val="0"/>
              </a:spcBef>
              <a:spcAft>
                <a:spcPts val="400"/>
              </a:spcAft>
              <a:buClrTx/>
              <a:buSzTx/>
              <a:buFontTx/>
              <a:buNone/>
              <a:tabLst/>
              <a:defRPr/>
            </a:pPr>
            <a:endParaRPr lang="en-US" sz="1200" b="0" kern="0" dirty="0">
              <a:solidFill>
                <a:srgbClr val="000000"/>
              </a:solidFill>
            </a:endParaRPr>
          </a:p>
        </p:txBody>
      </p:sp>
      <p:sp>
        <p:nvSpPr>
          <p:cNvPr id="25" name="TextBox 24"/>
          <p:cNvSpPr txBox="1"/>
          <p:nvPr/>
        </p:nvSpPr>
        <p:spPr>
          <a:xfrm>
            <a:off x="2555776" y="3356994"/>
            <a:ext cx="3672408" cy="3231654"/>
          </a:xfrm>
          <a:prstGeom prst="rect">
            <a:avLst/>
          </a:prstGeom>
          <a:noFill/>
          <a:ln>
            <a:solidFill>
              <a:schemeClr val="accent2"/>
            </a:solidFill>
          </a:ln>
          <a:effectLst/>
        </p:spPr>
        <p:txBody>
          <a:bodyPr wrap="square" rtlCol="0">
            <a:spAutoFit/>
          </a:bodyPr>
          <a:lstStyle/>
          <a:p>
            <a:pPr fontAlgn="auto">
              <a:spcBef>
                <a:spcPts val="0"/>
              </a:spcBef>
              <a:spcAft>
                <a:spcPts val="0"/>
              </a:spcAft>
            </a:pPr>
            <a:r>
              <a:rPr lang="en-GB" sz="1400" dirty="0">
                <a:solidFill>
                  <a:srgbClr val="2D2D8A">
                    <a:lumMod val="75000"/>
                  </a:srgbClr>
                </a:solidFill>
              </a:rPr>
              <a:t>Support delivered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6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dirty="0" smtClean="0">
                <a:ln>
                  <a:noFill/>
                </a:ln>
                <a:solidFill>
                  <a:srgbClr val="000000"/>
                </a:solidFill>
                <a:effectLst/>
                <a:uLnTx/>
                <a:uFillTx/>
              </a:rPr>
              <a:t>The support provided by the SRSS was related to both (1) the </a:t>
            </a:r>
            <a:r>
              <a:rPr kumimoji="0" lang="en-GB" sz="1200" i="0" u="none" strike="noStrike" kern="0" cap="none" spc="0" normalizeH="0" baseline="0" dirty="0" smtClean="0">
                <a:ln>
                  <a:noFill/>
                </a:ln>
                <a:solidFill>
                  <a:srgbClr val="000000"/>
                </a:solidFill>
                <a:effectLst/>
                <a:uLnTx/>
                <a:uFillTx/>
              </a:rPr>
              <a:t>review of organisational &amp; administrative processes</a:t>
            </a:r>
            <a:r>
              <a:rPr kumimoji="0" lang="en-GB" sz="1200" b="0" i="0" u="none" strike="noStrike" kern="0" cap="none" spc="0" normalizeH="0" baseline="0" dirty="0" smtClean="0">
                <a:ln>
                  <a:noFill/>
                </a:ln>
                <a:solidFill>
                  <a:srgbClr val="000000"/>
                </a:solidFill>
                <a:effectLst/>
                <a:uLnTx/>
                <a:uFillTx/>
              </a:rPr>
              <a:t>; and (2) the </a:t>
            </a:r>
            <a:r>
              <a:rPr kumimoji="0" lang="en-GB" sz="1200" i="0" u="none" strike="noStrike" kern="0" cap="none" spc="0" normalizeH="0" baseline="0" dirty="0" smtClean="0">
                <a:ln>
                  <a:noFill/>
                </a:ln>
                <a:solidFill>
                  <a:srgbClr val="000000"/>
                </a:solidFill>
                <a:effectLst/>
                <a:uLnTx/>
                <a:uFillTx/>
              </a:rPr>
              <a:t>reform of the assessment methodology</a:t>
            </a:r>
            <a:r>
              <a:rPr kumimoji="0" lang="en-GB" sz="1200" b="0" i="0" u="none" strike="noStrike" kern="0" cap="none" spc="0" normalizeH="0" baseline="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200"/>
              </a:spcAft>
              <a:buClrTx/>
              <a:buSzTx/>
              <a:buFontTx/>
              <a:buNone/>
              <a:tabLst/>
              <a:defRPr/>
            </a:pPr>
            <a:r>
              <a:rPr kumimoji="0" lang="en-GB" sz="1200" b="0" i="0" u="none" strike="noStrike" kern="0" cap="none" spc="0" normalizeH="0" baseline="0" dirty="0" smtClean="0">
                <a:ln>
                  <a:noFill/>
                </a:ln>
                <a:solidFill>
                  <a:srgbClr val="000000"/>
                </a:solidFill>
                <a:effectLst/>
                <a:uLnTx/>
                <a:uFillTx/>
              </a:rPr>
              <a:t>Support was provided in the following areas:</a:t>
            </a:r>
          </a:p>
          <a:p>
            <a:pPr marL="171450" marR="0" lvl="0" indent="-171450"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organisational development</a:t>
            </a:r>
            <a:r>
              <a:rPr kumimoji="0" lang="en-GB" sz="1200" b="0" i="0" u="none" strike="noStrike" kern="0" cap="none" spc="0" normalizeH="0" baseline="0" dirty="0" smtClean="0">
                <a:ln>
                  <a:noFill/>
                </a:ln>
                <a:solidFill>
                  <a:srgbClr val="000000"/>
                </a:solidFill>
                <a:effectLst/>
                <a:uLnTx/>
                <a:uFillTx/>
              </a:rPr>
              <a:t>;</a:t>
            </a:r>
          </a:p>
          <a:p>
            <a:pPr marL="171450" marR="0" lvl="0" indent="-171450"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review of business &amp; IT processes</a:t>
            </a:r>
            <a:r>
              <a:rPr kumimoji="0" lang="en-GB" sz="1200" b="0" i="0" u="none" strike="noStrike" kern="0" cap="none" spc="0" normalizeH="0" baseline="0" dirty="0" smtClean="0">
                <a:ln>
                  <a:noFill/>
                </a:ln>
                <a:solidFill>
                  <a:srgbClr val="000000"/>
                </a:solidFill>
                <a:effectLst/>
                <a:uLnTx/>
                <a:uFillTx/>
              </a:rPr>
              <a:t>;</a:t>
            </a:r>
          </a:p>
          <a:p>
            <a:pPr marL="171450" marR="0" lvl="0" indent="-171450"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communication &amp; customer services</a:t>
            </a:r>
            <a:r>
              <a:rPr kumimoji="0" lang="en-GB" sz="1200" b="0" i="0" u="none" strike="noStrike" kern="0" cap="none" spc="0" normalizeH="0" baseline="0" dirty="0" smtClean="0">
                <a:ln>
                  <a:noFill/>
                </a:ln>
                <a:solidFill>
                  <a:srgbClr val="000000"/>
                </a:solidFill>
                <a:effectLst/>
                <a:uLnTx/>
                <a:uFillTx/>
              </a:rPr>
              <a:t>;</a:t>
            </a:r>
          </a:p>
          <a:p>
            <a:pPr marL="171450" marR="0" lvl="0" indent="-171450"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human resources: training needs analysis &amp; programme</a:t>
            </a:r>
            <a:r>
              <a:rPr kumimoji="0" lang="en-GB" sz="1200" b="0" i="0" u="none" strike="noStrike" kern="0" cap="none" spc="0" normalizeH="0" baseline="0" dirty="0" smtClean="0">
                <a:ln>
                  <a:noFill/>
                </a:ln>
                <a:solidFill>
                  <a:srgbClr val="000000"/>
                </a:solidFill>
                <a:effectLst/>
                <a:uLnTx/>
                <a:uFillTx/>
              </a:rPr>
              <a:t>; </a:t>
            </a:r>
          </a:p>
          <a:p>
            <a:pPr marL="171450" marR="0" lvl="0" indent="-171450"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review of the assessment methodology</a:t>
            </a:r>
            <a:r>
              <a:rPr kumimoji="0" lang="en-GB" sz="1200" b="0" i="0" u="none" strike="noStrike" kern="0" cap="none" spc="0" normalizeH="0" baseline="0" dirty="0" smtClean="0">
                <a:ln>
                  <a:noFill/>
                </a:ln>
                <a:solidFill>
                  <a:srgbClr val="000000"/>
                </a:solidFill>
                <a:effectLst/>
                <a:uLnTx/>
                <a:uFillTx/>
              </a:rPr>
              <a:t>;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design of a pilot programme</a:t>
            </a:r>
            <a:r>
              <a:rPr kumimoji="0" lang="en-GB" sz="1200" b="0" i="0" u="none" strike="noStrike" kern="0" cap="none" spc="0" normalizeH="0" baseline="0" dirty="0" smtClean="0">
                <a:ln>
                  <a:noFill/>
                </a:ln>
                <a:solidFill>
                  <a:srgbClr val="000000"/>
                </a:solidFill>
                <a:effectLst/>
                <a:uLnTx/>
                <a:uFillTx/>
              </a:rPr>
              <a:t>.</a:t>
            </a:r>
          </a:p>
        </p:txBody>
      </p:sp>
      <p:sp>
        <p:nvSpPr>
          <p:cNvPr id="26" name="TextBox 25"/>
          <p:cNvSpPr txBox="1"/>
          <p:nvPr/>
        </p:nvSpPr>
        <p:spPr>
          <a:xfrm>
            <a:off x="6327768" y="3356992"/>
            <a:ext cx="2780736" cy="3375283"/>
          </a:xfrm>
          <a:prstGeom prst="rect">
            <a:avLst/>
          </a:prstGeom>
          <a:noFill/>
          <a:ln>
            <a:solidFill>
              <a:schemeClr val="accent2"/>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solidFill>
                  <a:srgbClr val="2D2D8A">
                    <a:lumMod val="75000"/>
                  </a:srgbClr>
                </a:solidFill>
              </a:rPr>
              <a:t>Expected results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6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200"/>
              </a:spcAft>
              <a:buClrTx/>
              <a:buSzTx/>
              <a:buFontTx/>
              <a:buNone/>
              <a:tabLst/>
              <a:defRPr/>
            </a:pPr>
            <a:r>
              <a:rPr kumimoji="0" lang="en-GB" sz="1200" b="0" i="0" u="none" strike="noStrike" kern="0" cap="none" spc="0" normalizeH="0" baseline="0" dirty="0" smtClean="0">
                <a:ln>
                  <a:noFill/>
                </a:ln>
                <a:solidFill>
                  <a:srgbClr val="000000"/>
                </a:solidFill>
                <a:effectLst/>
                <a:uLnTx/>
                <a:uFillTx/>
              </a:rPr>
              <a:t>The support from the SRSS is expected to deliver the following results:</a:t>
            </a:r>
          </a:p>
          <a:p>
            <a:pPr marL="171450" marR="0" lvl="0" indent="-171450"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review and upgrade of business </a:t>
            </a:r>
            <a:r>
              <a:rPr kumimoji="0" lang="en-GB" sz="1200" b="0" i="0" u="none" strike="noStrike" kern="0" cap="none" spc="0" normalizeH="0" baseline="0" dirty="0" smtClean="0">
                <a:ln>
                  <a:noFill/>
                </a:ln>
                <a:solidFill>
                  <a:srgbClr val="000000"/>
                </a:solidFill>
                <a:effectLst/>
                <a:uLnTx/>
                <a:uFillTx/>
              </a:rPr>
              <a:t>and IT processes;</a:t>
            </a:r>
          </a:p>
          <a:p>
            <a:pPr marL="171450" marR="0" lvl="0" indent="-171450"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design of a pilot programme</a:t>
            </a:r>
            <a:r>
              <a:rPr kumimoji="0" lang="en-GB" sz="1200" b="0" i="0" u="none" strike="noStrike" kern="0" cap="none" spc="0" normalizeH="0" baseline="0" dirty="0" smtClean="0">
                <a:ln>
                  <a:noFill/>
                </a:ln>
                <a:solidFill>
                  <a:srgbClr val="000000"/>
                </a:solidFill>
                <a:effectLst/>
                <a:uLnTx/>
                <a:uFillTx/>
              </a:rPr>
              <a:t>; and</a:t>
            </a:r>
          </a:p>
          <a:p>
            <a:pPr marL="171450" marR="0" lvl="0" indent="-171450"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development of human resources </a:t>
            </a:r>
            <a:r>
              <a:rPr kumimoji="0" lang="en-GB" sz="1200" b="0" i="0" u="none" strike="noStrike" kern="0" cap="none" spc="0" normalizeH="0" baseline="0" dirty="0" smtClean="0">
                <a:ln>
                  <a:noFill/>
                </a:ln>
                <a:solidFill>
                  <a:srgbClr val="000000"/>
                </a:solidFill>
                <a:effectLst/>
                <a:uLnTx/>
                <a:uFillTx/>
              </a:rPr>
              <a:t>&amp; </a:t>
            </a:r>
            <a:r>
              <a:rPr kumimoji="0" lang="en-GB" sz="1200" i="0" u="none" strike="noStrike" kern="0" cap="none" spc="0" normalizeH="0" baseline="0" dirty="0" smtClean="0">
                <a:ln>
                  <a:noFill/>
                </a:ln>
                <a:solidFill>
                  <a:srgbClr val="000000"/>
                </a:solidFill>
                <a:effectLst/>
                <a:uLnTx/>
                <a:uFillTx/>
              </a:rPr>
              <a:t>communication</a:t>
            </a:r>
            <a:r>
              <a:rPr kumimoji="0" lang="en-GB" sz="1200" b="0" i="0" u="none" strike="noStrike" kern="0" cap="none" spc="0" normalizeH="0" baseline="0" dirty="0" smtClean="0">
                <a:ln>
                  <a:noFill/>
                </a:ln>
                <a:solidFill>
                  <a:srgbClr val="000000"/>
                </a:solidFill>
                <a:effectLst/>
                <a:uLnTx/>
                <a:uFillTx/>
              </a:rPr>
              <a:t> strategies.</a:t>
            </a:r>
          </a:p>
          <a:p>
            <a:pPr marL="0" marR="0" lvl="0" indent="0" defTabSz="914400" eaLnBrk="1" fontAlgn="auto" latinLnBrk="0" hangingPunct="1">
              <a:lnSpc>
                <a:spcPct val="100000"/>
              </a:lnSpc>
              <a:spcBef>
                <a:spcPts val="400"/>
              </a:spcBef>
              <a:spcAft>
                <a:spcPts val="200"/>
              </a:spcAft>
              <a:buClrTx/>
              <a:buSzTx/>
              <a:buFontTx/>
              <a:buNone/>
              <a:tabLst/>
              <a:defRPr/>
            </a:pPr>
            <a:r>
              <a:rPr kumimoji="0" lang="en-GB" sz="1200" b="0" i="0" u="none" strike="noStrike" kern="0" cap="none" spc="0" normalizeH="0" baseline="0" dirty="0" smtClean="0">
                <a:ln>
                  <a:noFill/>
                </a:ln>
                <a:solidFill>
                  <a:srgbClr val="000000"/>
                </a:solidFill>
                <a:effectLst/>
                <a:uLnTx/>
                <a:uFillTx/>
              </a:rPr>
              <a:t>And have the following impact:</a:t>
            </a:r>
          </a:p>
          <a:p>
            <a:pPr marL="171450" marR="0" lvl="0" indent="-171450" defTabSz="91440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fair and transparent procedures</a:t>
            </a:r>
            <a:r>
              <a:rPr kumimoji="0" lang="en-GB" sz="1200" b="0" i="0" u="none" strike="noStrike" kern="0" cap="none" spc="0" normalizeH="0" baseline="0" dirty="0" smtClean="0">
                <a:ln>
                  <a:noFill/>
                </a:ln>
                <a:solidFill>
                  <a:srgbClr val="000000"/>
                </a:solidFill>
                <a:effectLst/>
                <a:uLnTx/>
                <a:uFillTx/>
              </a:rPr>
              <a:t>; and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dirty="0" smtClean="0">
                <a:ln>
                  <a:noFill/>
                </a:ln>
                <a:solidFill>
                  <a:srgbClr val="000000"/>
                </a:solidFill>
                <a:effectLst/>
                <a:uLnTx/>
                <a:uFillTx/>
              </a:rPr>
              <a:t>reduced administrative burden </a:t>
            </a:r>
            <a:r>
              <a:rPr kumimoji="0" lang="en-GB" sz="1200" b="0" i="0" u="none" strike="noStrike" kern="0" cap="none" spc="0" normalizeH="0" baseline="0" dirty="0" smtClean="0">
                <a:ln>
                  <a:noFill/>
                </a:ln>
                <a:solidFill>
                  <a:srgbClr val="000000"/>
                </a:solidFill>
                <a:effectLst/>
                <a:uLnTx/>
                <a:uFillTx/>
              </a:rPr>
              <a:t>and waiting times.</a:t>
            </a:r>
          </a:p>
        </p:txBody>
      </p:sp>
      <p:sp>
        <p:nvSpPr>
          <p:cNvPr id="27" name="TextBox 26"/>
          <p:cNvSpPr txBox="1"/>
          <p:nvPr/>
        </p:nvSpPr>
        <p:spPr>
          <a:xfrm>
            <a:off x="276052" y="1339607"/>
            <a:ext cx="501602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2D2D8A">
                    <a:lumMod val="75000"/>
                  </a:srgbClr>
                </a:solidFill>
              </a:rPr>
              <a:t>in Czech Republic, Greece and Poland</a:t>
            </a:r>
            <a:endParaRPr lang="en-GB" sz="1400" kern="0" dirty="0">
              <a:solidFill>
                <a:srgbClr val="2D2D8A">
                  <a:lumMod val="75000"/>
                </a:srgbClr>
              </a:solidFill>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493495"/>
            <a:ext cx="3064785" cy="175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162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16" name="TextBox 15"/>
          <p:cNvSpPr txBox="1"/>
          <p:nvPr/>
        </p:nvSpPr>
        <p:spPr>
          <a:xfrm>
            <a:off x="239497" y="1039519"/>
            <a:ext cx="5460099" cy="646331"/>
          </a:xfrm>
          <a:prstGeom prst="rect">
            <a:avLst/>
          </a:prstGeom>
          <a:noFill/>
        </p:spPr>
        <p:txBody>
          <a:bodyPr wrap="square" rtlCol="0">
            <a:spAutoFit/>
          </a:bodyPr>
          <a:lstStyle/>
          <a:p>
            <a:r>
              <a:rPr lang="en-GB" sz="1800" dirty="0" smtClean="0">
                <a:solidFill>
                  <a:srgbClr val="000000"/>
                </a:solidFill>
                <a:latin typeface="Verdana"/>
              </a:rPr>
              <a:t>Risk-based Financial Supervision in Romania</a:t>
            </a:r>
            <a:endParaRPr lang="en-GB" sz="1800" dirty="0">
              <a:solidFill>
                <a:srgbClr val="000000"/>
              </a:solidFill>
              <a:latin typeface="Verdana"/>
            </a:endParaRPr>
          </a:p>
        </p:txBody>
      </p:sp>
      <p:sp>
        <p:nvSpPr>
          <p:cNvPr id="17" name="TextBox 16"/>
          <p:cNvSpPr txBox="1"/>
          <p:nvPr/>
        </p:nvSpPr>
        <p:spPr>
          <a:xfrm>
            <a:off x="179513" y="2214150"/>
            <a:ext cx="4880833"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sz="1400" b="0" kern="0" dirty="0">
                <a:solidFill>
                  <a:srgbClr val="000000"/>
                </a:solidFill>
              </a:rPr>
              <a:t>The Commission is supporting national authorities in their efforts to foster a more risk-based approach to financial markets supervision. </a:t>
            </a:r>
            <a:endParaRPr kumimoji="0" lang="en-GB" sz="1400" b="0" i="0" u="none" strike="noStrike" kern="0" cap="none" spc="0" normalizeH="0" baseline="0" noProof="0" dirty="0" smtClean="0">
              <a:ln>
                <a:noFill/>
              </a:ln>
              <a:solidFill>
                <a:srgbClr val="000000"/>
              </a:solidFill>
              <a:effectLst/>
              <a:uLnTx/>
              <a:uFillTx/>
            </a:endParaRPr>
          </a:p>
        </p:txBody>
      </p:sp>
      <p:sp>
        <p:nvSpPr>
          <p:cNvPr id="18" name="TextBox 17"/>
          <p:cNvSpPr txBox="1"/>
          <p:nvPr/>
        </p:nvSpPr>
        <p:spPr>
          <a:xfrm>
            <a:off x="226988" y="3456870"/>
            <a:ext cx="2460538" cy="2708434"/>
          </a:xfrm>
          <a:prstGeom prst="rect">
            <a:avLst/>
          </a:prstGeom>
          <a:noFill/>
          <a:ln>
            <a:solidFill>
              <a:schemeClr val="accent2"/>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kern="0" dirty="0">
                <a:solidFill>
                  <a:srgbClr val="2D2D8A">
                    <a:lumMod val="75000"/>
                  </a:srgbClr>
                </a:solidFill>
              </a:rPr>
              <a:t>Context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kern="0" dirty="0">
                <a:solidFill>
                  <a:srgbClr val="000000"/>
                </a:solidFill>
              </a:rPr>
              <a:t>The national </a:t>
            </a:r>
            <a:r>
              <a:rPr lang="en-US" sz="1200" b="0" kern="0" dirty="0" smtClean="0">
                <a:solidFill>
                  <a:srgbClr val="000000"/>
                </a:solidFill>
              </a:rPr>
              <a:t>authorities </a:t>
            </a:r>
            <a:r>
              <a:rPr lang="en-US" sz="1200" b="0" kern="0" dirty="0">
                <a:solidFill>
                  <a:srgbClr val="000000"/>
                </a:solidFill>
              </a:rPr>
              <a:t>sought to </a:t>
            </a:r>
            <a:r>
              <a:rPr lang="en-US" sz="1200" kern="0" dirty="0">
                <a:solidFill>
                  <a:srgbClr val="000000"/>
                </a:solidFill>
              </a:rPr>
              <a:t>promote risk based supervision</a:t>
            </a:r>
            <a:r>
              <a:rPr lang="en-US" sz="1200" b="0" kern="0" dirty="0">
                <a:solidFill>
                  <a:srgbClr val="000000"/>
                </a:solidFill>
              </a:rPr>
              <a:t> and </a:t>
            </a:r>
            <a:r>
              <a:rPr lang="en-US" sz="1200" kern="0" dirty="0">
                <a:solidFill>
                  <a:srgbClr val="000000"/>
                </a:solidFill>
              </a:rPr>
              <a:t>regulate financial markets in line with these principles</a:t>
            </a:r>
            <a:r>
              <a:rPr lang="en-US" sz="1200" b="0" kern="0" dirty="0">
                <a:solidFill>
                  <a:srgbClr val="000000"/>
                </a:solidFill>
              </a:rPr>
              <a:t>. </a:t>
            </a:r>
            <a:endParaRPr lang="en-US" sz="1200" b="0" kern="0" dirty="0" smtClean="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200" b="0" kern="0" dirty="0">
              <a:solidFill>
                <a:srgbClr val="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kern="0" dirty="0">
                <a:solidFill>
                  <a:srgbClr val="000000"/>
                </a:solidFill>
              </a:rPr>
              <a:t>This required changing supervisory practices and improvements in the existing regulatory framework.</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00000"/>
              </a:solidFill>
              <a:effectLst/>
              <a:uLnTx/>
              <a:uFillTx/>
            </a:endParaRPr>
          </a:p>
        </p:txBody>
      </p:sp>
      <p:sp>
        <p:nvSpPr>
          <p:cNvPr id="26" name="TextBox 25"/>
          <p:cNvSpPr txBox="1"/>
          <p:nvPr/>
        </p:nvSpPr>
        <p:spPr>
          <a:xfrm>
            <a:off x="2891284" y="3456870"/>
            <a:ext cx="3312368" cy="2708434"/>
          </a:xfrm>
          <a:prstGeom prst="rect">
            <a:avLst/>
          </a:prstGeom>
          <a:noFill/>
          <a:ln>
            <a:solidFill>
              <a:schemeClr val="accent2"/>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kern="0" dirty="0">
                <a:solidFill>
                  <a:srgbClr val="2D2D8A">
                    <a:lumMod val="75000"/>
                  </a:srgbClr>
                </a:solidFill>
              </a:rPr>
              <a:t>Support delivered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b="0" kern="0" dirty="0">
                <a:solidFill>
                  <a:srgbClr val="000000"/>
                </a:solidFill>
              </a:rPr>
              <a:t>The support provided by the SRSS and the World Bank team, including contracted experts, is being delivered over a </a:t>
            </a:r>
            <a:r>
              <a:rPr lang="en-US" sz="1200" kern="0" dirty="0">
                <a:solidFill>
                  <a:srgbClr val="000000"/>
                </a:solidFill>
              </a:rPr>
              <a:t>two-year period</a:t>
            </a:r>
            <a:r>
              <a:rPr lang="en-US" sz="1200" b="0" kern="0" dirty="0">
                <a:solidFill>
                  <a:srgbClr val="000000"/>
                </a:solidFill>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rPr>
              <a:t>The support measures consist of:</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multiple missions to </a:t>
            </a:r>
            <a:r>
              <a:rPr kumimoji="0" lang="en-GB" sz="1200" i="0" u="none" strike="noStrike" kern="0" cap="none" spc="0" normalizeH="0" baseline="0" noProof="0" dirty="0" smtClean="0">
                <a:ln>
                  <a:noFill/>
                </a:ln>
                <a:solidFill>
                  <a:srgbClr val="000000"/>
                </a:solidFill>
                <a:effectLst/>
                <a:uLnTx/>
                <a:uFillTx/>
              </a:rPr>
              <a:t>interview and consult</a:t>
            </a:r>
            <a:r>
              <a:rPr kumimoji="0" lang="en-GB" sz="1200" b="0" i="0" u="none" strike="noStrike" kern="0" cap="none" spc="0" normalizeH="0" baseline="0" noProof="0" dirty="0" smtClean="0">
                <a:ln>
                  <a:noFill/>
                </a:ln>
                <a:solidFill>
                  <a:srgbClr val="000000"/>
                </a:solidFill>
                <a:effectLst/>
                <a:uLnTx/>
                <a:uFillTx/>
              </a:rPr>
              <a:t> and to road-test supervisory practices with the staff;</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delivering </a:t>
            </a:r>
            <a:r>
              <a:rPr kumimoji="0" lang="en-GB" sz="1200" i="0" u="none" strike="noStrike" kern="0" cap="none" spc="0" normalizeH="0" baseline="0" noProof="0" dirty="0" smtClean="0">
                <a:ln>
                  <a:noFill/>
                </a:ln>
                <a:solidFill>
                  <a:srgbClr val="000000"/>
                </a:solidFill>
                <a:effectLst/>
                <a:uLnTx/>
                <a:uFillTx/>
              </a:rPr>
              <a:t>draft laws, supervisory manuals and templates</a:t>
            </a:r>
            <a:r>
              <a:rPr kumimoji="0" lang="en-GB" sz="1200" b="0" i="0" u="none" strike="noStrike" kern="0" cap="none" spc="0" normalizeH="0" baseline="0" noProof="0" dirty="0" smtClean="0">
                <a:ln>
                  <a:noFill/>
                </a:ln>
                <a:solidFill>
                  <a:srgbClr val="000000"/>
                </a:solidFill>
                <a:effectLst/>
                <a:uLnTx/>
                <a:uFillTx/>
              </a:rPr>
              <a:t>;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srgbClr val="000000"/>
                </a:solidFill>
                <a:effectLst/>
                <a:uLnTx/>
                <a:uFillTx/>
              </a:rPr>
              <a:t>supervisory workshops.</a:t>
            </a:r>
          </a:p>
        </p:txBody>
      </p:sp>
      <p:sp>
        <p:nvSpPr>
          <p:cNvPr id="27" name="TextBox 26"/>
          <p:cNvSpPr txBox="1"/>
          <p:nvPr/>
        </p:nvSpPr>
        <p:spPr>
          <a:xfrm>
            <a:off x="6347668" y="3456870"/>
            <a:ext cx="2592288" cy="2708434"/>
          </a:xfrm>
          <a:prstGeom prst="rect">
            <a:avLst/>
          </a:prstGeom>
          <a:noFill/>
          <a:ln>
            <a:solidFill>
              <a:schemeClr val="accent2"/>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kern="0" dirty="0">
                <a:solidFill>
                  <a:srgbClr val="2D2D8A">
                    <a:lumMod val="75000"/>
                  </a:srgbClr>
                </a:solidFill>
              </a:rPr>
              <a:t>Expected results</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rPr>
              <a:t>Support from the SRSS is expected to deliver the following results: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srgbClr val="000000"/>
                </a:solidFill>
                <a:effectLst/>
                <a:uLnTx/>
                <a:uFillTx/>
              </a:rPr>
              <a:t>better risk-based supervision </a:t>
            </a:r>
            <a:r>
              <a:rPr kumimoji="0" lang="en-GB" sz="1200" b="0" i="0" u="none" strike="noStrike" kern="0" cap="none" spc="0" normalizeH="0" baseline="0" noProof="0" dirty="0" smtClean="0">
                <a:ln>
                  <a:noFill/>
                </a:ln>
                <a:solidFill>
                  <a:srgbClr val="000000"/>
                </a:solidFill>
                <a:effectLst/>
                <a:uLnTx/>
                <a:uFillTx/>
              </a:rPr>
              <a:t>of Romania's financial markets.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rPr>
              <a:t>And have the following impact: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smtClean="0">
                <a:ln>
                  <a:noFill/>
                </a:ln>
                <a:solidFill>
                  <a:srgbClr val="000000"/>
                </a:solidFill>
                <a:effectLst/>
                <a:uLnTx/>
                <a:uFillTx/>
              </a:rPr>
              <a:t>more </a:t>
            </a:r>
            <a:r>
              <a:rPr kumimoji="0" lang="en-GB" sz="1200" i="0" u="none" strike="noStrike" kern="0" cap="none" spc="0" normalizeH="0" baseline="0" noProof="0" dirty="0" smtClean="0">
                <a:ln>
                  <a:noFill/>
                </a:ln>
                <a:solidFill>
                  <a:srgbClr val="000000"/>
                </a:solidFill>
                <a:effectLst/>
                <a:uLnTx/>
                <a:uFillTx/>
              </a:rPr>
              <a:t>efficient and focussed regulation </a:t>
            </a:r>
            <a:r>
              <a:rPr kumimoji="0" lang="en-GB" sz="1200" b="0" i="0" u="none" strike="noStrike" kern="0" cap="none" spc="0" normalizeH="0" baseline="0" noProof="0" dirty="0" smtClean="0">
                <a:ln>
                  <a:noFill/>
                </a:ln>
                <a:solidFill>
                  <a:srgbClr val="000000"/>
                </a:solidFill>
                <a:effectLst/>
                <a:uLnTx/>
                <a:uFillTx/>
              </a:rPr>
              <a:t>of </a:t>
            </a:r>
            <a:r>
              <a:rPr lang="en-US" sz="1200" b="0" kern="0" dirty="0">
                <a:solidFill>
                  <a:srgbClr val="000000"/>
                </a:solidFill>
              </a:rPr>
              <a:t>and enforcement in national financial markets</a:t>
            </a:r>
            <a:r>
              <a:rPr kumimoji="0" lang="en-GB" sz="1200" b="0" i="0" u="none" strike="noStrike" kern="0" cap="none" spc="0" normalizeH="0" baseline="0" noProof="0" dirty="0" smtClean="0">
                <a:ln>
                  <a:noFill/>
                </a:ln>
                <a:solidFill>
                  <a:srgbClr val="000000"/>
                </a:solidFill>
                <a:effectLst/>
                <a:uLnTx/>
                <a:uFillTx/>
              </a:rPr>
              <a:t>.</a:t>
            </a:r>
          </a:p>
        </p:txBody>
      </p:sp>
      <p:sp>
        <p:nvSpPr>
          <p:cNvPr id="28" name="TextBox 27"/>
          <p:cNvSpPr txBox="1"/>
          <p:nvPr/>
        </p:nvSpPr>
        <p:spPr>
          <a:xfrm>
            <a:off x="179512" y="1687010"/>
            <a:ext cx="5016028" cy="30777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fr-BE" sz="1400" kern="0" dirty="0">
                <a:solidFill>
                  <a:srgbClr val="2D2D8A">
                    <a:lumMod val="75000"/>
                  </a:srgbClr>
                </a:solidFill>
              </a:rPr>
              <a:t>for the </a:t>
            </a:r>
            <a:r>
              <a:rPr lang="en-GB" sz="1400" kern="0" dirty="0" smtClean="0">
                <a:solidFill>
                  <a:srgbClr val="2D2D8A">
                    <a:lumMod val="75000"/>
                  </a:srgbClr>
                </a:solidFill>
              </a:rPr>
              <a:t>Financial </a:t>
            </a:r>
            <a:r>
              <a:rPr lang="en-GB" sz="1400" kern="0" dirty="0">
                <a:solidFill>
                  <a:srgbClr val="2D2D8A">
                    <a:lumMod val="75000"/>
                  </a:srgbClr>
                </a:solidFill>
              </a:rPr>
              <a:t>Services </a:t>
            </a:r>
            <a:r>
              <a:rPr lang="en-GB" sz="1400" kern="0" dirty="0" smtClean="0">
                <a:solidFill>
                  <a:srgbClr val="2D2D8A">
                    <a:lumMod val="75000"/>
                  </a:srgbClr>
                </a:solidFill>
              </a:rPr>
              <a:t>Authority</a:t>
            </a:r>
            <a:endParaRPr lang="en-GB" sz="1400" kern="0" dirty="0">
              <a:solidFill>
                <a:srgbClr val="2D2D8A">
                  <a:lumMod val="75000"/>
                </a:srgbClr>
              </a:solidFill>
            </a:endParaRPr>
          </a:p>
        </p:txBody>
      </p:sp>
      <p:pic>
        <p:nvPicPr>
          <p:cNvPr id="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578" y="1039519"/>
            <a:ext cx="3440378" cy="2277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437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18001" y="5795170"/>
            <a:ext cx="2952328" cy="9361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fr-BE" sz="1800" b="0">
              <a:ln>
                <a:solidFill>
                  <a:schemeClr val="bg1"/>
                </a:solidFill>
              </a:ln>
              <a:solidFill>
                <a:schemeClr val="bg1"/>
              </a:solidFill>
            </a:endParaRPr>
          </a:p>
        </p:txBody>
      </p:sp>
      <p:sp>
        <p:nvSpPr>
          <p:cNvPr id="19" name="TextBox 18"/>
          <p:cNvSpPr txBox="1"/>
          <p:nvPr/>
        </p:nvSpPr>
        <p:spPr>
          <a:xfrm>
            <a:off x="251519" y="980728"/>
            <a:ext cx="8878941" cy="430887"/>
          </a:xfrm>
          <a:prstGeom prst="rect">
            <a:avLst/>
          </a:prstGeom>
          <a:noFill/>
        </p:spPr>
        <p:txBody>
          <a:bodyPr wrap="square" rtlCol="0">
            <a:spAutoFit/>
          </a:bodyPr>
          <a:lstStyle/>
          <a:p>
            <a:r>
              <a:rPr lang="en-GB" sz="2200" dirty="0" smtClean="0">
                <a:solidFill>
                  <a:srgbClr val="000000"/>
                </a:solidFill>
                <a:latin typeface="Verdana"/>
              </a:rPr>
              <a:t>Managing Non-Performing Loans in Slovenia</a:t>
            </a:r>
            <a:endParaRPr lang="en-GB" sz="2200" dirty="0">
              <a:solidFill>
                <a:srgbClr val="000000"/>
              </a:solidFill>
              <a:latin typeface="Verdana"/>
            </a:endParaRPr>
          </a:p>
        </p:txBody>
      </p:sp>
      <p:sp>
        <p:nvSpPr>
          <p:cNvPr id="20" name="TextBox 19"/>
          <p:cNvSpPr txBox="1"/>
          <p:nvPr/>
        </p:nvSpPr>
        <p:spPr>
          <a:xfrm>
            <a:off x="276053" y="1771655"/>
            <a:ext cx="4880833" cy="138499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rPr>
              <a:t>The Commission supported national authorities in their efforts to </a:t>
            </a:r>
            <a:r>
              <a:rPr kumimoji="0" lang="en-GB" sz="1400" i="0" u="none" strike="noStrike" kern="0" cap="none" spc="0" normalizeH="0" baseline="0" noProof="0" dirty="0" smtClean="0">
                <a:ln>
                  <a:noFill/>
                </a:ln>
                <a:solidFill>
                  <a:srgbClr val="000000"/>
                </a:solidFill>
                <a:effectLst/>
                <a:uLnTx/>
                <a:uFillTx/>
              </a:rPr>
              <a:t>reduce the large volume of non-performing loans (NPLs) </a:t>
            </a:r>
            <a:r>
              <a:rPr kumimoji="0" lang="en-GB" sz="1400" b="0" i="0" u="none" strike="noStrike" kern="0" cap="none" spc="0" normalizeH="0" baseline="0" noProof="0" dirty="0" smtClean="0">
                <a:ln>
                  <a:noFill/>
                </a:ln>
                <a:solidFill>
                  <a:srgbClr val="000000"/>
                </a:solidFill>
                <a:effectLst/>
                <a:uLnTx/>
                <a:uFillTx/>
              </a:rPr>
              <a:t>in the  small-and medium-size-enterprise (SME) sector and to improve the functioning of the national banking system. </a:t>
            </a:r>
          </a:p>
        </p:txBody>
      </p:sp>
      <p:sp>
        <p:nvSpPr>
          <p:cNvPr id="21" name="TextBox 20"/>
          <p:cNvSpPr txBox="1"/>
          <p:nvPr/>
        </p:nvSpPr>
        <p:spPr>
          <a:xfrm>
            <a:off x="323528" y="3487067"/>
            <a:ext cx="2460538" cy="3077766"/>
          </a:xfrm>
          <a:prstGeom prst="rect">
            <a:avLst/>
          </a:prstGeom>
          <a:noFill/>
          <a:ln>
            <a:solidFill>
              <a:srgbClr val="2D2D8A">
                <a:lumMod val="75000"/>
              </a:srgb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smtClean="0">
                <a:ln>
                  <a:noFill/>
                </a:ln>
                <a:solidFill>
                  <a:srgbClr val="2D2D8A">
                    <a:lumMod val="75000"/>
                  </a:srgbClr>
                </a:solidFill>
                <a:effectLst/>
                <a:uLnTx/>
                <a:uFillTx/>
              </a:rPr>
              <a:t>Context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rPr>
              <a:t>The high level of non-performing loans (NPLs), in the SME sector in particular, limits banks' ability to provide credit. In order to </a:t>
            </a:r>
            <a:r>
              <a:rPr kumimoji="0" lang="en-GB" sz="1200" i="0" u="none" strike="noStrike" kern="0" cap="none" spc="0" normalizeH="0" baseline="0" noProof="0" dirty="0" smtClean="0">
                <a:ln>
                  <a:noFill/>
                </a:ln>
                <a:solidFill>
                  <a:srgbClr val="000000"/>
                </a:solidFill>
                <a:effectLst/>
                <a:uLnTx/>
                <a:uFillTx/>
              </a:rPr>
              <a:t>reduce the volume of NPLs </a:t>
            </a:r>
            <a:r>
              <a:rPr kumimoji="0" lang="en-GB" sz="1200" b="0" i="0" u="none" strike="noStrike" kern="0" cap="none" spc="0" normalizeH="0" baseline="0" noProof="0" dirty="0" smtClean="0">
                <a:ln>
                  <a:noFill/>
                </a:ln>
                <a:solidFill>
                  <a:srgbClr val="000000"/>
                </a:solidFill>
                <a:effectLst/>
                <a:uLnTx/>
                <a:uFillTx/>
              </a:rPr>
              <a:t>in the country's SME sector, the national banking sector supervisor decided to develop a </a:t>
            </a:r>
            <a:r>
              <a:rPr kumimoji="0" lang="en-GB" sz="1200" i="0" u="none" strike="noStrike" kern="0" cap="none" spc="0" normalizeH="0" baseline="0" noProof="0" dirty="0" smtClean="0">
                <a:ln>
                  <a:noFill/>
                </a:ln>
                <a:solidFill>
                  <a:srgbClr val="000000"/>
                </a:solidFill>
                <a:effectLst/>
                <a:uLnTx/>
                <a:uFillTx/>
              </a:rPr>
              <a:t>comprehensive strategy to restructure these types of NPLs.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sk-SK" sz="1200" b="0" i="0" u="none" strike="noStrike" kern="0" cap="none" spc="0" normalizeH="0" baseline="0" noProof="0" dirty="0" smtClean="0">
              <a:ln>
                <a:noFill/>
              </a:ln>
              <a:solidFill>
                <a:srgbClr val="000000"/>
              </a:solidFill>
              <a:effectLst/>
              <a:uLnTx/>
              <a:uFillTx/>
            </a:endParaRPr>
          </a:p>
        </p:txBody>
      </p:sp>
      <p:sp>
        <p:nvSpPr>
          <p:cNvPr id="22" name="TextBox 21"/>
          <p:cNvSpPr txBox="1"/>
          <p:nvPr/>
        </p:nvSpPr>
        <p:spPr>
          <a:xfrm>
            <a:off x="2843808" y="3487067"/>
            <a:ext cx="3600400" cy="3077766"/>
          </a:xfrm>
          <a:prstGeom prst="rect">
            <a:avLst/>
          </a:prstGeom>
          <a:noFill/>
          <a:ln>
            <a:solidFill>
              <a:srgbClr val="2D2D8A">
                <a:lumMod val="75000"/>
              </a:srgb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smtClean="0">
                <a:ln>
                  <a:noFill/>
                </a:ln>
                <a:solidFill>
                  <a:srgbClr val="2D2D8A">
                    <a:lumMod val="75000"/>
                  </a:srgbClr>
                </a:solidFill>
                <a:effectLst/>
                <a:uLnTx/>
                <a:uFillTx/>
              </a:rPr>
              <a:t>Support delivered</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rPr>
              <a:t>The support</a:t>
            </a:r>
            <a:r>
              <a:rPr kumimoji="0" lang="sk-SK" sz="1200" b="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smtClean="0">
                <a:ln>
                  <a:noFill/>
                </a:ln>
                <a:solidFill>
                  <a:srgbClr val="000000"/>
                </a:solidFill>
                <a:effectLst/>
                <a:uLnTx/>
                <a:uFillTx/>
              </a:rPr>
              <a:t>provided</a:t>
            </a:r>
            <a:r>
              <a:rPr kumimoji="0" lang="fr-BE" sz="1200" b="0" i="0" u="none" strike="noStrike" kern="0" cap="none" spc="0" normalizeH="0" baseline="0" noProof="0" dirty="0" smtClean="0">
                <a:ln>
                  <a:noFill/>
                </a:ln>
                <a:solidFill>
                  <a:srgbClr val="000000"/>
                </a:solidFill>
                <a:effectLst/>
                <a:uLnTx/>
                <a:uFillTx/>
              </a:rPr>
              <a:t> by the </a:t>
            </a:r>
            <a:r>
              <a:rPr kumimoji="0" lang="sk-SK" sz="1200" b="0" i="0" u="none" strike="noStrike" kern="0" cap="none" spc="0" normalizeH="0" baseline="0" noProof="0" dirty="0" smtClean="0">
                <a:ln>
                  <a:noFill/>
                </a:ln>
                <a:solidFill>
                  <a:srgbClr val="000000"/>
                </a:solidFill>
                <a:effectLst/>
                <a:uLnTx/>
                <a:uFillTx/>
              </a:rPr>
              <a:t>SRSS</a:t>
            </a:r>
            <a:r>
              <a:rPr kumimoji="0" lang="fr-BE" sz="1200" b="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smtClean="0">
                <a:ln>
                  <a:noFill/>
                </a:ln>
                <a:solidFill>
                  <a:srgbClr val="000000"/>
                </a:solidFill>
                <a:effectLst/>
                <a:uLnTx/>
                <a:uFillTx/>
              </a:rPr>
              <a:t>and the World Bank was delivered over 9 months in the form of expert missions and data analysis</a:t>
            </a:r>
            <a:r>
              <a:rPr kumimoji="0" lang="fr-BE" sz="1200" b="0" i="0" u="none" strike="noStrike" kern="0" cap="none" spc="0" normalizeH="0" baseline="0" noProof="0" dirty="0" smtClean="0">
                <a:ln>
                  <a:noFill/>
                </a:ln>
                <a:solidFill>
                  <a:srgbClr val="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fr-BE" sz="1200" b="0" i="0" u="none" strike="noStrike" kern="0" cap="none" spc="0" normalizeH="0" baseline="0" noProof="0" dirty="0" smtClean="0">
                <a:ln>
                  <a:noFill/>
                </a:ln>
                <a:solidFill>
                  <a:srgbClr val="000000"/>
                </a:solidFill>
                <a:effectLst/>
                <a:uLnTx/>
                <a:uFillTx/>
              </a:rPr>
              <a:t>The support </a:t>
            </a:r>
            <a:r>
              <a:rPr kumimoji="0" lang="en-GB" sz="1200" b="0" i="0" u="none" strike="noStrike" kern="0" cap="none" spc="0" normalizeH="0" baseline="0" noProof="0" dirty="0" smtClean="0">
                <a:ln>
                  <a:noFill/>
                </a:ln>
                <a:solidFill>
                  <a:srgbClr val="000000"/>
                </a:solidFill>
                <a:effectLst/>
                <a:uLnTx/>
                <a:uFillTx/>
              </a:rPr>
              <a:t>measures</a:t>
            </a:r>
            <a:r>
              <a:rPr kumimoji="0" lang="fr-BE" sz="1200" b="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smtClean="0">
                <a:ln>
                  <a:noFill/>
                </a:ln>
                <a:solidFill>
                  <a:srgbClr val="000000"/>
                </a:solidFill>
                <a:effectLst/>
                <a:uLnTx/>
                <a:uFillTx/>
              </a:rPr>
              <a:t>consisted</a:t>
            </a:r>
            <a:r>
              <a:rPr kumimoji="0" lang="fr-BE" sz="1200" b="0" i="0" u="none" strike="noStrike" kern="0" cap="none" spc="0" normalizeH="0" baseline="0" noProof="0" dirty="0" smtClean="0">
                <a:ln>
                  <a:noFill/>
                </a:ln>
                <a:solidFill>
                  <a:srgbClr val="000000"/>
                </a:solidFill>
                <a:effectLst/>
                <a:uLnTx/>
                <a:uFillTx/>
              </a:rPr>
              <a:t> of:</a:t>
            </a:r>
            <a:endParaRPr kumimoji="0" lang="en-GB" sz="1200" b="0" i="0" u="none" strike="noStrike" kern="0" cap="none" spc="0" normalizeH="0" baseline="0" noProof="0" dirty="0" smtClean="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charset="0"/>
              <a:buChar char="•"/>
              <a:tabLst/>
              <a:defRPr/>
            </a:pPr>
            <a:r>
              <a:rPr kumimoji="0" lang="en-GB" sz="1200" i="0" u="none" strike="noStrike" kern="0" cap="none" spc="0" normalizeH="0" baseline="0" noProof="0" dirty="0" smtClean="0">
                <a:ln>
                  <a:noFill/>
                </a:ln>
                <a:solidFill>
                  <a:srgbClr val="000000"/>
                </a:solidFill>
                <a:effectLst/>
                <a:uLnTx/>
                <a:uFillTx/>
              </a:rPr>
              <a:t>developing a toolkit for banks </a:t>
            </a:r>
            <a:r>
              <a:rPr kumimoji="0" lang="en-GB" sz="1200" b="0" i="0" u="none" strike="noStrike" kern="0" cap="none" spc="0" normalizeH="0" baseline="0" noProof="0" dirty="0" smtClean="0">
                <a:ln>
                  <a:noFill/>
                </a:ln>
                <a:solidFill>
                  <a:srgbClr val="000000"/>
                </a:solidFill>
                <a:effectLst/>
                <a:uLnTx/>
                <a:uFillTx/>
              </a:rPr>
              <a:t>on how to deal with NPLs, while also laying out restructuring options for each loan category;</a:t>
            </a:r>
          </a:p>
          <a:p>
            <a:pPr marL="171450" marR="0" lvl="0" indent="-171450" defTabSz="914400" eaLnBrk="1" fontAlgn="auto" latinLnBrk="0" hangingPunct="1">
              <a:lnSpc>
                <a:spcPct val="100000"/>
              </a:lnSpc>
              <a:spcBef>
                <a:spcPts val="0"/>
              </a:spcBef>
              <a:spcAft>
                <a:spcPts val="0"/>
              </a:spcAft>
              <a:buClrTx/>
              <a:buSzTx/>
              <a:buFont typeface="Arial" charset="0"/>
              <a:buChar char="•"/>
              <a:tabLst/>
              <a:defRPr/>
            </a:pPr>
            <a:r>
              <a:rPr kumimoji="0" lang="en-GB" sz="1200" i="0" u="none" strike="noStrike" kern="0" cap="none" spc="0" normalizeH="0" baseline="0" noProof="0" dirty="0" smtClean="0">
                <a:ln>
                  <a:noFill/>
                </a:ln>
                <a:solidFill>
                  <a:srgbClr val="000000"/>
                </a:solidFill>
                <a:effectLst/>
                <a:uLnTx/>
                <a:uFillTx/>
              </a:rPr>
              <a:t>providing guidance </a:t>
            </a:r>
            <a:r>
              <a:rPr kumimoji="0" lang="en-GB" sz="1200" b="0" i="0" u="none" strike="noStrike" kern="0" cap="none" spc="0" normalizeH="0" baseline="0" noProof="0" dirty="0" smtClean="0">
                <a:ln>
                  <a:noFill/>
                </a:ln>
                <a:solidFill>
                  <a:srgbClr val="000000"/>
                </a:solidFill>
                <a:effectLst/>
                <a:uLnTx/>
                <a:uFillTx/>
              </a:rPr>
              <a:t>on how to organise loan restructuring processes within a bank;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i="0" u="none" strike="noStrike" kern="0" cap="none" spc="0" normalizeH="0" baseline="0" noProof="0" dirty="0" smtClean="0">
                <a:ln>
                  <a:noFill/>
                </a:ln>
                <a:solidFill>
                  <a:srgbClr val="000000"/>
                </a:solidFill>
                <a:effectLst/>
                <a:uLnTx/>
                <a:uFillTx/>
              </a:rPr>
              <a:t>training </a:t>
            </a:r>
            <a:r>
              <a:rPr kumimoji="0" lang="en-GB" sz="1200" i="0" u="none" strike="noStrike" kern="0" cap="none" spc="0" normalizeH="0" baseline="0" noProof="0" dirty="0" smtClean="0">
                <a:ln>
                  <a:noFill/>
                </a:ln>
                <a:solidFill>
                  <a:srgbClr val="000000"/>
                </a:solidFill>
                <a:effectLst/>
                <a:uLnTx/>
                <a:uFillTx/>
              </a:rPr>
              <a:t>professionals</a:t>
            </a:r>
            <a:r>
              <a:rPr kumimoji="0" lang="fr-BE" sz="120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smtClean="0">
                <a:ln>
                  <a:noFill/>
                </a:ln>
                <a:solidFill>
                  <a:srgbClr val="000000"/>
                </a:solidFill>
                <a:effectLst/>
                <a:uLnTx/>
                <a:uFillTx/>
              </a:rPr>
              <a:t>dealing</a:t>
            </a:r>
            <a:r>
              <a:rPr kumimoji="0" lang="fr-BE" sz="1200" b="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smtClean="0">
                <a:ln>
                  <a:noFill/>
                </a:ln>
                <a:solidFill>
                  <a:srgbClr val="000000"/>
                </a:solidFill>
                <a:effectLst/>
                <a:uLnTx/>
                <a:uFillTx/>
              </a:rPr>
              <a:t>with</a:t>
            </a:r>
            <a:r>
              <a:rPr kumimoji="0" lang="fr-BE" sz="1200" b="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smtClean="0">
                <a:ln>
                  <a:noFill/>
                </a:ln>
                <a:solidFill>
                  <a:srgbClr val="000000"/>
                </a:solidFill>
                <a:effectLst/>
                <a:uLnTx/>
                <a:uFillTx/>
              </a:rPr>
              <a:t>NPLs.</a:t>
            </a:r>
          </a:p>
        </p:txBody>
      </p:sp>
      <p:sp>
        <p:nvSpPr>
          <p:cNvPr id="23" name="TextBox 22"/>
          <p:cNvSpPr txBox="1"/>
          <p:nvPr/>
        </p:nvSpPr>
        <p:spPr>
          <a:xfrm>
            <a:off x="6516216" y="3487067"/>
            <a:ext cx="2520280" cy="3077766"/>
          </a:xfrm>
          <a:prstGeom prst="rect">
            <a:avLst/>
          </a:prstGeom>
          <a:noFill/>
          <a:ln>
            <a:solidFill>
              <a:srgbClr val="2D2D8A">
                <a:lumMod val="75000"/>
              </a:srgbClr>
            </a:solidFill>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i="0" u="none" strike="noStrike" kern="0" cap="none" spc="0" normalizeH="0" baseline="0" noProof="0" dirty="0" smtClean="0">
                <a:ln>
                  <a:noFill/>
                </a:ln>
                <a:solidFill>
                  <a:srgbClr val="2D2D8A">
                    <a:lumMod val="75000"/>
                  </a:srgbClr>
                </a:solidFill>
                <a:effectLst/>
                <a:uLnTx/>
                <a:uFillTx/>
              </a:rPr>
              <a:t>Results achieved</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000000"/>
                </a:solidFill>
                <a:effectLst/>
                <a:uLnTx/>
                <a:uFillTx/>
              </a:rPr>
              <a:t>The</a:t>
            </a:r>
            <a:r>
              <a:rPr kumimoji="0" lang="sk-SK" sz="1200" b="0" i="0" u="none" strike="noStrike" kern="0" cap="none" spc="0" normalizeH="0" baseline="0" noProof="0" dirty="0" smtClean="0">
                <a:ln>
                  <a:noFill/>
                </a:ln>
                <a:solidFill>
                  <a:srgbClr val="000000"/>
                </a:solidFill>
                <a:effectLst/>
                <a:uLnTx/>
                <a:uFillTx/>
              </a:rPr>
              <a:t> SRSS </a:t>
            </a:r>
            <a:r>
              <a:rPr kumimoji="0" lang="en-GB" sz="1200" b="0" i="0" u="none" strike="noStrike" kern="0" cap="none" spc="0" normalizeH="0" baseline="0" noProof="0" dirty="0" smtClean="0">
                <a:ln>
                  <a:noFill/>
                </a:ln>
                <a:solidFill>
                  <a:srgbClr val="000000"/>
                </a:solidFill>
                <a:effectLst/>
                <a:uLnTx/>
                <a:uFillTx/>
              </a:rPr>
              <a:t>support delivered the following</a:t>
            </a:r>
            <a:r>
              <a:rPr kumimoji="0" lang="sk-SK" sz="1200" b="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smtClean="0">
                <a:ln>
                  <a:noFill/>
                </a:ln>
                <a:solidFill>
                  <a:srgbClr val="000000"/>
                </a:solidFill>
                <a:effectLst/>
                <a:uLnTx/>
                <a:uFillTx/>
              </a:rPr>
              <a:t>results</a:t>
            </a:r>
            <a:r>
              <a:rPr kumimoji="0" lang="sk-SK" sz="1200" b="0" i="0" u="none" strike="noStrike" kern="0" cap="none" spc="0" normalizeH="0" baseline="0" noProof="0" dirty="0" smtClean="0">
                <a:ln>
                  <a:noFill/>
                </a:ln>
                <a:solidFill>
                  <a:srgbClr val="000000"/>
                </a:solidFill>
                <a:effectLst/>
                <a:uLnTx/>
                <a:uFillTx/>
              </a:rPr>
              <a:t>:</a:t>
            </a:r>
            <a:endParaRPr kumimoji="0" lang="en-GB" sz="1200" b="0" i="0" u="none" strike="noStrike" kern="0" cap="none" spc="0" normalizeH="0" baseline="0" noProof="0" dirty="0" smtClean="0">
              <a:ln>
                <a:noFill/>
              </a:ln>
              <a:solidFill>
                <a:srgbClr val="000000"/>
              </a:solidFill>
              <a:effectLst/>
              <a:uLnTx/>
              <a:uFillTx/>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i="0" u="none" strike="noStrike" kern="0" cap="none" spc="0" normalizeH="0" baseline="0" noProof="0" dirty="0" smtClean="0">
                <a:ln>
                  <a:noFill/>
                </a:ln>
                <a:solidFill>
                  <a:srgbClr val="000000"/>
                </a:solidFill>
                <a:effectLst/>
                <a:uLnTx/>
                <a:uFillTx/>
              </a:rPr>
              <a:t>guidelines and a </a:t>
            </a:r>
            <a:r>
              <a:rPr kumimoji="0" lang="en-GB" sz="1200" i="0" u="none" strike="noStrike" kern="0" cap="none" spc="0" normalizeH="0" baseline="0" noProof="0" dirty="0" smtClean="0">
                <a:ln>
                  <a:noFill/>
                </a:ln>
                <a:solidFill>
                  <a:srgbClr val="000000"/>
                </a:solidFill>
                <a:effectLst/>
                <a:uLnTx/>
                <a:uFillTx/>
              </a:rPr>
              <a:t>handbook</a:t>
            </a:r>
            <a:r>
              <a:rPr kumimoji="0" lang="fr-BE" sz="1200" i="0" u="none" strike="noStrike" kern="0" cap="none" spc="0" normalizeH="0" baseline="0" noProof="0" dirty="0" smtClean="0">
                <a:ln>
                  <a:noFill/>
                </a:ln>
                <a:solidFill>
                  <a:srgbClr val="000000"/>
                </a:solidFill>
                <a:effectLst/>
                <a:uLnTx/>
                <a:uFillTx/>
              </a:rPr>
              <a:t> </a:t>
            </a:r>
            <a:r>
              <a:rPr kumimoji="0" lang="fr-BE" sz="1200" b="0" i="0" u="none" strike="noStrike" kern="0" cap="none" spc="0" normalizeH="0" baseline="0" noProof="0" dirty="0" smtClean="0">
                <a:ln>
                  <a:noFill/>
                </a:ln>
                <a:solidFill>
                  <a:srgbClr val="000000"/>
                </a:solidFill>
                <a:effectLst/>
                <a:uLnTx/>
                <a:uFillTx/>
              </a:rPr>
              <a:t>on how to deal </a:t>
            </a:r>
            <a:r>
              <a:rPr kumimoji="0" lang="en-GB" sz="1200" b="0" i="0" u="none" strike="noStrike" kern="0" cap="none" spc="0" normalizeH="0" baseline="0" noProof="0" dirty="0" smtClean="0">
                <a:ln>
                  <a:noFill/>
                </a:ln>
                <a:solidFill>
                  <a:srgbClr val="000000"/>
                </a:solidFill>
                <a:effectLst/>
                <a:uLnTx/>
                <a:uFillTx/>
              </a:rPr>
              <a:t>with</a:t>
            </a:r>
            <a:r>
              <a:rPr kumimoji="0" lang="fr-BE" sz="1200" b="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smtClean="0">
                <a:ln>
                  <a:noFill/>
                </a:ln>
                <a:solidFill>
                  <a:srgbClr val="000000"/>
                </a:solidFill>
                <a:effectLst/>
                <a:uLnTx/>
                <a:uFillTx/>
              </a:rPr>
              <a:t>NPLs</a:t>
            </a:r>
            <a:r>
              <a:rPr kumimoji="0" lang="fr-BE" sz="1200" b="0" i="0" u="none" strike="noStrike" kern="0" cap="none" spc="0" normalizeH="0" baseline="0" noProof="0" dirty="0" smtClean="0">
                <a:ln>
                  <a:noFill/>
                </a:ln>
                <a:solidFill>
                  <a:srgbClr val="000000"/>
                </a:solidFill>
                <a:effectLst/>
                <a:uLnTx/>
                <a:uFillTx/>
              </a:rPr>
              <a:t>; and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200" i="0" u="none" strike="noStrike" kern="0" cap="none" spc="0" normalizeH="0" baseline="0" noProof="0" dirty="0" smtClean="0">
                <a:ln>
                  <a:noFill/>
                </a:ln>
                <a:solidFill>
                  <a:srgbClr val="000000"/>
                </a:solidFill>
                <a:effectLst/>
                <a:uLnTx/>
                <a:uFillTx/>
              </a:rPr>
              <a:t>a workshop on </a:t>
            </a:r>
            <a:r>
              <a:rPr kumimoji="0" lang="en-GB" sz="1200" i="0" u="none" strike="noStrike" kern="0" cap="none" spc="0" normalizeH="0" baseline="0" noProof="0" dirty="0" smtClean="0">
                <a:ln>
                  <a:noFill/>
                </a:ln>
                <a:solidFill>
                  <a:srgbClr val="000000"/>
                </a:solidFill>
                <a:effectLst/>
                <a:uLnTx/>
                <a:uFillTx/>
              </a:rPr>
              <a:t>NPLs</a:t>
            </a:r>
            <a:r>
              <a:rPr kumimoji="0" lang="fr-BE" sz="1200" i="0" u="none" strike="noStrike" kern="0" cap="none" spc="0" normalizeH="0" baseline="0" noProof="0" dirty="0" smtClean="0">
                <a:ln>
                  <a:noFill/>
                </a:ln>
                <a:solidFill>
                  <a:srgbClr val="000000"/>
                </a:solidFill>
                <a:effectLst/>
                <a:uLnTx/>
                <a:uFillTx/>
              </a:rPr>
              <a:t> </a:t>
            </a:r>
            <a:r>
              <a:rPr kumimoji="0" lang="fr-BE" sz="1200" b="0" i="0" u="none" strike="noStrike" kern="0" cap="none" spc="0" normalizeH="0" baseline="0" noProof="0" dirty="0" smtClean="0">
                <a:ln>
                  <a:noFill/>
                </a:ln>
                <a:solidFill>
                  <a:srgbClr val="000000"/>
                </a:solidFill>
                <a:effectLst/>
                <a:uLnTx/>
                <a:uFillTx/>
              </a:rPr>
              <a:t>for </a:t>
            </a:r>
            <a:r>
              <a:rPr kumimoji="0" lang="en-GB" sz="1200" b="0" i="0" u="none" strike="noStrike" kern="0" cap="none" spc="0" normalizeH="0" baseline="0" noProof="0" dirty="0" smtClean="0">
                <a:ln>
                  <a:noFill/>
                </a:ln>
                <a:solidFill>
                  <a:srgbClr val="000000"/>
                </a:solidFill>
                <a:effectLst/>
                <a:uLnTx/>
                <a:uFillTx/>
              </a:rPr>
              <a:t>banking</a:t>
            </a:r>
            <a:r>
              <a:rPr kumimoji="0" lang="fr-BE" sz="1200" b="0" i="0" u="none" strike="noStrike" kern="0" cap="none" spc="0" normalizeH="0" baseline="0" noProof="0" dirty="0" smtClean="0">
                <a:ln>
                  <a:noFill/>
                </a:ln>
                <a:solidFill>
                  <a:srgbClr val="000000"/>
                </a:solidFill>
                <a:effectLst/>
                <a:uLnTx/>
                <a:uFillTx/>
              </a:rPr>
              <a:t> </a:t>
            </a:r>
            <a:r>
              <a:rPr kumimoji="0" lang="en-GB" sz="1200" b="0" i="0" u="none" strike="noStrike" kern="0" cap="none" spc="0" normalizeH="0" baseline="0" noProof="0" dirty="0" smtClean="0">
                <a:ln>
                  <a:noFill/>
                </a:ln>
                <a:solidFill>
                  <a:srgbClr val="000000"/>
                </a:solidFill>
                <a:effectLst/>
                <a:uLnTx/>
                <a:uFillTx/>
              </a:rPr>
              <a:t>professionals</a:t>
            </a:r>
            <a:r>
              <a:rPr kumimoji="0" lang="fr-BE" sz="1200" b="0" i="0" u="none" strike="noStrike" kern="0" cap="none" spc="0" normalizeH="0" baseline="0" noProof="0" dirty="0" smtClean="0">
                <a:ln>
                  <a:noFill/>
                </a:ln>
                <a:solidFill>
                  <a:srgbClr val="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BE"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BE" sz="1200" b="0" i="0" u="none" strike="noStrike" kern="0" cap="none" spc="0" normalizeH="0" baseline="0" noProof="0" dirty="0" smtClean="0">
                <a:ln>
                  <a:noFill/>
                </a:ln>
                <a:solidFill>
                  <a:srgbClr val="000000"/>
                </a:solidFill>
                <a:effectLst/>
                <a:uLnTx/>
                <a:uFillTx/>
              </a:rPr>
              <a:t>And </a:t>
            </a:r>
            <a:r>
              <a:rPr kumimoji="0" lang="en-GB" sz="1200" b="0" i="0" u="none" strike="noStrike" kern="0" cap="none" spc="0" normalizeH="0" baseline="0" noProof="0" dirty="0" smtClean="0">
                <a:ln>
                  <a:noFill/>
                </a:ln>
                <a:solidFill>
                  <a:srgbClr val="000000"/>
                </a:solidFill>
                <a:effectLst/>
                <a:uLnTx/>
                <a:uFillTx/>
              </a:rPr>
              <a:t>had</a:t>
            </a:r>
            <a:r>
              <a:rPr kumimoji="0" lang="fr-BE" sz="1200" b="0" i="0" u="none" strike="noStrike" kern="0" cap="none" spc="0" normalizeH="0" baseline="0" noProof="0" dirty="0" smtClean="0">
                <a:ln>
                  <a:noFill/>
                </a:ln>
                <a:solidFill>
                  <a:srgbClr val="000000"/>
                </a:solidFill>
                <a:effectLst/>
                <a:uLnTx/>
                <a:uFillTx/>
              </a:rPr>
              <a:t> the </a:t>
            </a:r>
            <a:r>
              <a:rPr kumimoji="0" lang="en-GB" sz="1200" b="0" i="0" u="none" strike="noStrike" kern="0" cap="none" spc="0" normalizeH="0" baseline="0" noProof="0" dirty="0" smtClean="0">
                <a:ln>
                  <a:noFill/>
                </a:ln>
                <a:solidFill>
                  <a:srgbClr val="000000"/>
                </a:solidFill>
                <a:effectLst/>
                <a:uLnTx/>
                <a:uFillTx/>
              </a:rPr>
              <a:t>following</a:t>
            </a:r>
            <a:r>
              <a:rPr kumimoji="0" lang="fr-BE" sz="1200" b="0" i="0" u="none" strike="noStrike" kern="0" cap="none" spc="0" normalizeH="0" baseline="0" noProof="0" dirty="0" smtClean="0">
                <a:ln>
                  <a:noFill/>
                </a:ln>
                <a:solidFill>
                  <a:srgbClr val="000000"/>
                </a:solidFill>
                <a:effectLst/>
                <a:uLnTx/>
                <a:uFillTx/>
              </a:rPr>
              <a:t> impact: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0" cap="none" spc="0" normalizeH="0" baseline="0" noProof="0" dirty="0" smtClean="0">
                <a:ln>
                  <a:noFill/>
                </a:ln>
                <a:solidFill>
                  <a:srgbClr val="000000"/>
                </a:solidFill>
                <a:effectLst/>
                <a:uLnTx/>
                <a:uFillTx/>
              </a:rPr>
              <a:t>strengthened both the supervisor's and banks' ability</a:t>
            </a:r>
            <a:r>
              <a:rPr kumimoji="0" lang="en-GB" sz="1200" b="0" i="0" u="none" strike="noStrike" kern="0" cap="none" spc="0" normalizeH="0" baseline="0" noProof="0" dirty="0" smtClean="0">
                <a:ln>
                  <a:noFill/>
                </a:ln>
                <a:solidFill>
                  <a:srgbClr val="000000"/>
                </a:solidFill>
                <a:effectLst/>
                <a:uLnTx/>
                <a:uFillTx/>
              </a:rPr>
              <a:t> to deal with NPLs in the SME sector.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0" cap="none" spc="0" normalizeH="0" baseline="0" noProof="0" dirty="0" smtClean="0">
              <a:ln>
                <a:noFill/>
              </a:ln>
              <a:solidFill>
                <a:srgbClr val="000000"/>
              </a:solidFill>
              <a:effectLst/>
              <a:uLnTx/>
              <a:uFillTx/>
            </a:endParaRPr>
          </a:p>
        </p:txBody>
      </p:sp>
      <p:sp>
        <p:nvSpPr>
          <p:cNvPr id="24" name="TextBox 23"/>
          <p:cNvSpPr txBox="1"/>
          <p:nvPr/>
        </p:nvSpPr>
        <p:spPr>
          <a:xfrm>
            <a:off x="276052" y="1441375"/>
            <a:ext cx="5016028" cy="30777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BE" sz="1400" i="0" u="none" strike="noStrike" kern="0" cap="none" spc="0" normalizeH="0" baseline="0" noProof="0" dirty="0" smtClean="0">
                <a:ln>
                  <a:noFill/>
                </a:ln>
                <a:solidFill>
                  <a:srgbClr val="2D2D8A">
                    <a:lumMod val="75000"/>
                  </a:srgbClr>
                </a:solidFill>
                <a:effectLst/>
                <a:uLnTx/>
                <a:uFillTx/>
              </a:rPr>
              <a:t>for the </a:t>
            </a:r>
            <a:r>
              <a:rPr kumimoji="0" lang="en-GB" sz="1400" i="0" u="none" strike="noStrike" kern="0" cap="none" spc="0" normalizeH="0" baseline="0" noProof="0" dirty="0" smtClean="0">
                <a:ln>
                  <a:noFill/>
                </a:ln>
                <a:solidFill>
                  <a:srgbClr val="2D2D8A">
                    <a:lumMod val="75000"/>
                  </a:srgbClr>
                </a:solidFill>
                <a:effectLst/>
                <a:uLnTx/>
                <a:uFillTx/>
              </a:rPr>
              <a:t>banking</a:t>
            </a:r>
            <a:r>
              <a:rPr kumimoji="0" lang="fr-BE" sz="1400" i="0" u="none" strike="noStrike" kern="0" cap="none" spc="0" normalizeH="0" baseline="0" noProof="0" dirty="0" smtClean="0">
                <a:ln>
                  <a:noFill/>
                </a:ln>
                <a:solidFill>
                  <a:srgbClr val="2D2D8A">
                    <a:lumMod val="75000"/>
                  </a:srgbClr>
                </a:solidFill>
                <a:effectLst/>
                <a:uLnTx/>
                <a:uFillTx/>
              </a:rPr>
              <a:t> </a:t>
            </a:r>
            <a:r>
              <a:rPr kumimoji="0" lang="en-GB" sz="1400" i="0" u="none" strike="noStrike" kern="0" cap="none" spc="0" normalizeH="0" baseline="0" noProof="0" dirty="0" smtClean="0">
                <a:ln>
                  <a:noFill/>
                </a:ln>
                <a:solidFill>
                  <a:srgbClr val="2D2D8A">
                    <a:lumMod val="75000"/>
                  </a:srgbClr>
                </a:solidFill>
                <a:effectLst/>
                <a:uLnTx/>
                <a:uFillTx/>
              </a:rPr>
              <a:t>sector</a:t>
            </a:r>
            <a:r>
              <a:rPr kumimoji="0" lang="fr-BE" sz="1400" i="0" u="none" strike="noStrike" kern="0" cap="none" spc="0" normalizeH="0" baseline="0" noProof="0" dirty="0" smtClean="0">
                <a:ln>
                  <a:noFill/>
                </a:ln>
                <a:solidFill>
                  <a:srgbClr val="2D2D8A">
                    <a:lumMod val="75000"/>
                  </a:srgbClr>
                </a:solidFill>
                <a:effectLst/>
                <a:uLnTx/>
                <a:uFillTx/>
              </a:rPr>
              <a:t> </a:t>
            </a:r>
            <a:r>
              <a:rPr kumimoji="0" lang="en-GB" sz="1400" i="0" u="none" strike="noStrike" kern="0" cap="none" spc="0" normalizeH="0" baseline="0" noProof="0" dirty="0" smtClean="0">
                <a:ln>
                  <a:noFill/>
                </a:ln>
                <a:solidFill>
                  <a:srgbClr val="2D2D8A">
                    <a:lumMod val="75000"/>
                  </a:srgbClr>
                </a:solidFill>
                <a:effectLst/>
                <a:uLnTx/>
                <a:uFillTx/>
              </a:rPr>
              <a:t>supervisor</a:t>
            </a:r>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26315"/>
            <a:ext cx="3464222" cy="1768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0873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3633788"/>
          </a:xfrm>
        </p:spPr>
        <p:txBody>
          <a:bodyPr/>
          <a:lstStyle/>
          <a:p>
            <a:pPr marL="0" indent="0">
              <a:buNone/>
            </a:pPr>
            <a:r>
              <a:rPr lang="en-GB" sz="2000" b="1" i="0" kern="1200" dirty="0">
                <a:solidFill>
                  <a:schemeClr val="accent2">
                    <a:lumMod val="75000"/>
                  </a:schemeClr>
                </a:solidFill>
                <a:latin typeface="Verdana" pitchFamily="34" charset="0"/>
              </a:rPr>
              <a:t>Main </a:t>
            </a:r>
            <a:r>
              <a:rPr lang="en-GB" sz="2000" b="1" i="0" kern="1200" dirty="0" smtClean="0">
                <a:solidFill>
                  <a:schemeClr val="accent2">
                    <a:lumMod val="75000"/>
                  </a:schemeClr>
                </a:solidFill>
                <a:latin typeface="Verdana" pitchFamily="34" charset="0"/>
              </a:rPr>
              <a:t>contact:</a:t>
            </a:r>
          </a:p>
          <a:p>
            <a:pPr marL="0" indent="0">
              <a:buNone/>
            </a:pPr>
            <a:r>
              <a:rPr lang="en-GB" sz="1600" i="0" kern="1200" dirty="0" smtClean="0">
                <a:solidFill>
                  <a:schemeClr val="accent2">
                    <a:lumMod val="75000"/>
                  </a:schemeClr>
                </a:solidFill>
                <a:latin typeface="Verdana" pitchFamily="34" charset="0"/>
              </a:rPr>
              <a:t>Structural </a:t>
            </a:r>
            <a:r>
              <a:rPr lang="en-GB" sz="1600" i="0" kern="1200" dirty="0">
                <a:solidFill>
                  <a:schemeClr val="accent2">
                    <a:lumMod val="75000"/>
                  </a:schemeClr>
                </a:solidFill>
                <a:latin typeface="Verdana" pitchFamily="34" charset="0"/>
              </a:rPr>
              <a:t>Reform Support Programme: </a:t>
            </a:r>
            <a:r>
              <a:rPr lang="en-GB" sz="1600" b="1" i="0" kern="1200" dirty="0">
                <a:solidFill>
                  <a:schemeClr val="accent2">
                    <a:lumMod val="75000"/>
                  </a:schemeClr>
                </a:solidFill>
                <a:latin typeface="Verdana" pitchFamily="34" charset="0"/>
              </a:rPr>
              <a:t>SRSS-SRSP@ec.europa.eu</a:t>
            </a:r>
            <a:r>
              <a:rPr lang="en-GB" sz="1600" i="0" dirty="0" smtClean="0"/>
              <a:t> </a:t>
            </a:r>
          </a:p>
          <a:p>
            <a:endParaRPr lang="en-GB" sz="1600" i="0" dirty="0"/>
          </a:p>
          <a:p>
            <a:pPr marL="0" indent="0">
              <a:buNone/>
            </a:pPr>
            <a:r>
              <a:rPr lang="en-GB" sz="2000" b="1" i="0" kern="1200" dirty="0">
                <a:solidFill>
                  <a:schemeClr val="accent2">
                    <a:lumMod val="75000"/>
                  </a:schemeClr>
                </a:solidFill>
                <a:latin typeface="Verdana" pitchFamily="34" charset="0"/>
              </a:rPr>
              <a:t>Website: </a:t>
            </a:r>
          </a:p>
          <a:p>
            <a:r>
              <a:rPr lang="en-GB" sz="1600" i="0" dirty="0">
                <a:solidFill>
                  <a:srgbClr val="0C16E2"/>
                </a:solidFill>
                <a:hlinkClick r:id="rId3"/>
              </a:rPr>
              <a:t>https://ec.europa.eu/info/departments/structural-reform-support-service_en</a:t>
            </a:r>
            <a:r>
              <a:rPr lang="en-GB" sz="1600" i="0" dirty="0">
                <a:solidFill>
                  <a:srgbClr val="0C16E2"/>
                </a:solidFill>
              </a:rPr>
              <a:t> </a:t>
            </a:r>
          </a:p>
        </p:txBody>
      </p:sp>
      <p:sp>
        <p:nvSpPr>
          <p:cNvPr id="4"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solidFill>
                  <a:schemeClr val="bg1"/>
                </a:solidFill>
              </a:rPr>
              <a:t>Contacts</a:t>
            </a:r>
            <a:endParaRPr lang="en-GB" sz="2800" kern="0" dirty="0">
              <a:solidFill>
                <a:schemeClr val="bg1"/>
              </a:solidFill>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573016"/>
            <a:ext cx="2880320" cy="287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382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6672" y="2783830"/>
            <a:ext cx="8352928" cy="1077218"/>
          </a:xfrm>
          <a:prstGeom prst="rect">
            <a:avLst/>
          </a:prstGeom>
          <a:noFill/>
        </p:spPr>
        <p:txBody>
          <a:bodyPr wrap="square" rtlCol="0">
            <a:spAutoFit/>
          </a:bodyPr>
          <a:lstStyle/>
          <a:p>
            <a:pPr algn="ctr"/>
            <a:r>
              <a:rPr lang="en-US" sz="3200" dirty="0" smtClean="0">
                <a:solidFill>
                  <a:schemeClr val="accent2">
                    <a:lumMod val="75000"/>
                  </a:schemeClr>
                </a:solidFill>
              </a:rPr>
              <a:t>THANK YOU</a:t>
            </a:r>
            <a:endParaRPr lang="en-US" sz="3200" dirty="0">
              <a:solidFill>
                <a:schemeClr val="accent2">
                  <a:lumMod val="75000"/>
                </a:schemeClr>
              </a:solidFill>
            </a:endParaRPr>
          </a:p>
          <a:p>
            <a:pPr algn="ctr"/>
            <a:r>
              <a:rPr lang="en-US" sz="3200" dirty="0">
                <a:solidFill>
                  <a:schemeClr val="accent2">
                    <a:lumMod val="75000"/>
                  </a:schemeClr>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6021288"/>
            <a:ext cx="2229437" cy="71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338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74848" y="129997"/>
            <a:ext cx="8229600" cy="7787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Structural Reform Support Programme</a:t>
            </a:r>
            <a:endParaRPr lang="en-GB" sz="2800" kern="0" dirty="0">
              <a:solidFill>
                <a:schemeClr val="bg1"/>
              </a:solidFill>
            </a:endParaRPr>
          </a:p>
        </p:txBody>
      </p:sp>
      <p:sp>
        <p:nvSpPr>
          <p:cNvPr id="8" name="Slide Number Placeholder 5"/>
          <p:cNvSpPr txBox="1">
            <a:spLocks/>
          </p:cNvSpPr>
          <p:nvPr/>
        </p:nvSpPr>
        <p:spPr>
          <a:xfrm>
            <a:off x="467544" y="6297439"/>
            <a:ext cx="2133600" cy="476250"/>
          </a:xfrm>
          <a:prstGeom prst="rect">
            <a:avLst/>
          </a:prstGeom>
        </p:spPr>
        <p:txBody>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endParaRPr lang="en-GB" altLang="en-US" dirty="0" smtClean="0">
              <a:solidFill>
                <a:srgbClr val="000000"/>
              </a:solidFill>
            </a:endParaRPr>
          </a:p>
          <a:p>
            <a:endParaRPr lang="en-GB" altLang="en-US" b="0" dirty="0">
              <a:solidFill>
                <a:srgbClr val="000000"/>
              </a:solidFill>
            </a:endParaRPr>
          </a:p>
        </p:txBody>
      </p:sp>
      <p:sp>
        <p:nvSpPr>
          <p:cNvPr id="6" name="TextBox 5"/>
          <p:cNvSpPr txBox="1"/>
          <p:nvPr/>
        </p:nvSpPr>
        <p:spPr>
          <a:xfrm>
            <a:off x="179512" y="1068407"/>
            <a:ext cx="8640960" cy="4893647"/>
          </a:xfrm>
          <a:prstGeom prst="rect">
            <a:avLst/>
          </a:prstGeom>
          <a:noFill/>
        </p:spPr>
        <p:txBody>
          <a:bodyPr wrap="square" rtlCol="0">
            <a:spAutoFit/>
          </a:bodyPr>
          <a:lstStyle/>
          <a:p>
            <a:pPr marL="342900" indent="-342900">
              <a:buClr>
                <a:schemeClr val="accent2">
                  <a:lumMod val="75000"/>
                </a:schemeClr>
              </a:buClr>
              <a:buFont typeface="Arial" panose="020B0604020202020204" pitchFamily="34" charset="0"/>
              <a:buChar char="•"/>
            </a:pPr>
            <a:r>
              <a:rPr lang="en-GB" sz="2400" b="0" dirty="0" smtClean="0">
                <a:solidFill>
                  <a:schemeClr val="accent2">
                    <a:lumMod val="75000"/>
                  </a:schemeClr>
                </a:solidFill>
              </a:rPr>
              <a:t>SRSP: dedicated programme to </a:t>
            </a:r>
            <a:r>
              <a:rPr lang="en-GB" sz="2400" dirty="0" smtClean="0">
                <a:solidFill>
                  <a:schemeClr val="accent2">
                    <a:lumMod val="75000"/>
                  </a:schemeClr>
                </a:solidFill>
              </a:rPr>
              <a:t>support Member States with the implementation of structural reforms</a:t>
            </a:r>
            <a:r>
              <a:rPr lang="en-GB" sz="2400" b="0" dirty="0" smtClean="0">
                <a:solidFill>
                  <a:schemeClr val="accent2">
                    <a:lumMod val="75000"/>
                  </a:schemeClr>
                </a:solidFill>
              </a:rPr>
              <a:t> </a:t>
            </a:r>
          </a:p>
          <a:p>
            <a:pPr marL="342900" indent="-342900">
              <a:buClr>
                <a:schemeClr val="accent2">
                  <a:lumMod val="75000"/>
                </a:schemeClr>
              </a:buClr>
              <a:buFont typeface="Arial" panose="020B0604020202020204" pitchFamily="34" charset="0"/>
              <a:buChar char="•"/>
            </a:pPr>
            <a:endParaRPr lang="en-GB" sz="2400" dirty="0" smtClean="0">
              <a:solidFill>
                <a:schemeClr val="accent2">
                  <a:lumMod val="75000"/>
                </a:schemeClr>
              </a:solidFill>
            </a:endParaRPr>
          </a:p>
          <a:p>
            <a:pPr marL="800100" lvl="1" indent="-342900">
              <a:lnSpc>
                <a:spcPct val="150000"/>
              </a:lnSpc>
              <a:buClr>
                <a:schemeClr val="accent2">
                  <a:lumMod val="75000"/>
                </a:schemeClr>
              </a:buClr>
              <a:buFont typeface="Arial" panose="020B0604020202020204" pitchFamily="34" charset="0"/>
              <a:buChar char="•"/>
            </a:pPr>
            <a:r>
              <a:rPr lang="en-GB" sz="2400" b="0" dirty="0" smtClean="0">
                <a:solidFill>
                  <a:schemeClr val="accent2">
                    <a:lumMod val="75000"/>
                  </a:schemeClr>
                </a:solidFill>
              </a:rPr>
              <a:t>For </a:t>
            </a:r>
            <a:r>
              <a:rPr lang="en-GB" sz="2400" b="0" u="sng" dirty="0" smtClean="0">
                <a:solidFill>
                  <a:schemeClr val="accent2">
                    <a:lumMod val="75000"/>
                  </a:schemeClr>
                </a:solidFill>
              </a:rPr>
              <a:t>all EU Member States</a:t>
            </a:r>
          </a:p>
          <a:p>
            <a:pPr marL="800100" lvl="1" indent="-342900">
              <a:lnSpc>
                <a:spcPct val="150000"/>
              </a:lnSpc>
              <a:buClr>
                <a:schemeClr val="accent2">
                  <a:lumMod val="75000"/>
                </a:schemeClr>
              </a:buClr>
              <a:buFont typeface="Arial" panose="020B0604020202020204" pitchFamily="34" charset="0"/>
              <a:buChar char="•"/>
            </a:pPr>
            <a:r>
              <a:rPr lang="en-GB" sz="2400" b="0" dirty="0" smtClean="0">
                <a:solidFill>
                  <a:schemeClr val="accent2">
                    <a:lumMod val="75000"/>
                  </a:schemeClr>
                </a:solidFill>
              </a:rPr>
              <a:t>Based on Member-State </a:t>
            </a:r>
            <a:r>
              <a:rPr lang="en-GB" sz="2400" b="0" u="sng" dirty="0" smtClean="0">
                <a:solidFill>
                  <a:schemeClr val="accent2">
                    <a:lumMod val="75000"/>
                  </a:schemeClr>
                </a:solidFill>
              </a:rPr>
              <a:t>requests</a:t>
            </a:r>
            <a:endParaRPr lang="en-GB" sz="2400" b="0" dirty="0" smtClean="0">
              <a:solidFill>
                <a:schemeClr val="accent2">
                  <a:lumMod val="75000"/>
                </a:schemeClr>
              </a:solidFill>
            </a:endParaRPr>
          </a:p>
          <a:p>
            <a:pPr marL="800100" lvl="1" indent="-342900">
              <a:lnSpc>
                <a:spcPct val="150000"/>
              </a:lnSpc>
              <a:buClr>
                <a:schemeClr val="accent2">
                  <a:lumMod val="75000"/>
                </a:schemeClr>
              </a:buClr>
              <a:buFont typeface="Arial" panose="020B0604020202020204" pitchFamily="34" charset="0"/>
              <a:buChar char="•"/>
            </a:pPr>
            <a:r>
              <a:rPr lang="en-GB" sz="2400" b="0" dirty="0" smtClean="0">
                <a:solidFill>
                  <a:schemeClr val="accent2">
                    <a:lumMod val="75000"/>
                  </a:schemeClr>
                </a:solidFill>
              </a:rPr>
              <a:t>Covering a </a:t>
            </a:r>
            <a:r>
              <a:rPr lang="en-GB" sz="2400" b="0" u="sng" dirty="0" smtClean="0">
                <a:solidFill>
                  <a:schemeClr val="accent2">
                    <a:lumMod val="75000"/>
                  </a:schemeClr>
                </a:solidFill>
              </a:rPr>
              <a:t>wide range of reform areas, and</a:t>
            </a:r>
            <a:endParaRPr lang="en-GB" sz="2400" dirty="0" smtClean="0">
              <a:solidFill>
                <a:schemeClr val="accent2">
                  <a:lumMod val="75000"/>
                </a:schemeClr>
              </a:solidFill>
            </a:endParaRPr>
          </a:p>
          <a:p>
            <a:pPr marL="800100" lvl="1" indent="-342900">
              <a:lnSpc>
                <a:spcPct val="150000"/>
              </a:lnSpc>
              <a:buClr>
                <a:schemeClr val="accent2">
                  <a:lumMod val="75000"/>
                </a:schemeClr>
              </a:buClr>
              <a:buFont typeface="Arial" panose="020B0604020202020204" pitchFamily="34" charset="0"/>
              <a:buChar char="•"/>
            </a:pPr>
            <a:r>
              <a:rPr lang="en-GB" sz="2400" b="0" dirty="0" smtClean="0">
                <a:solidFill>
                  <a:schemeClr val="accent2">
                    <a:lumMod val="75000"/>
                  </a:schemeClr>
                </a:solidFill>
              </a:rPr>
              <a:t>The </a:t>
            </a:r>
            <a:r>
              <a:rPr lang="en-GB" sz="2400" b="0" u="sng" dirty="0" smtClean="0">
                <a:solidFill>
                  <a:schemeClr val="accent2">
                    <a:lumMod val="75000"/>
                  </a:schemeClr>
                </a:solidFill>
              </a:rPr>
              <a:t>entire life cycle of the reforms,</a:t>
            </a:r>
            <a:r>
              <a:rPr lang="en-GB" sz="2400" b="0" dirty="0" smtClean="0">
                <a:solidFill>
                  <a:schemeClr val="accent2">
                    <a:lumMod val="75000"/>
                  </a:schemeClr>
                </a:solidFill>
              </a:rPr>
              <a:t> </a:t>
            </a:r>
            <a:br>
              <a:rPr lang="en-GB" sz="2400" b="0" dirty="0" smtClean="0">
                <a:solidFill>
                  <a:schemeClr val="accent2">
                    <a:lumMod val="75000"/>
                  </a:schemeClr>
                </a:solidFill>
              </a:rPr>
            </a:br>
            <a:r>
              <a:rPr lang="en-GB" sz="2400" b="0" dirty="0" smtClean="0">
                <a:solidFill>
                  <a:schemeClr val="accent2">
                    <a:lumMod val="75000"/>
                  </a:schemeClr>
                </a:solidFill>
              </a:rPr>
              <a:t>from design to implementation and evaluation </a:t>
            </a:r>
          </a:p>
          <a:p>
            <a:pPr marL="800100" lvl="1" indent="-342900">
              <a:lnSpc>
                <a:spcPct val="150000"/>
              </a:lnSpc>
              <a:buClr>
                <a:schemeClr val="accent2">
                  <a:lumMod val="75000"/>
                </a:schemeClr>
              </a:buClr>
              <a:buFont typeface="Arial" panose="020B0604020202020204" pitchFamily="34" charset="0"/>
              <a:buChar char="•"/>
            </a:pPr>
            <a:r>
              <a:rPr lang="en-GB" sz="2400" dirty="0" smtClean="0">
                <a:solidFill>
                  <a:schemeClr val="accent2">
                    <a:lumMod val="75000"/>
                  </a:schemeClr>
                </a:solidFill>
              </a:rPr>
              <a:t>Budget of €222.8 million </a:t>
            </a:r>
            <a:r>
              <a:rPr lang="en-GB" sz="2400" b="0" dirty="0" smtClean="0">
                <a:solidFill>
                  <a:schemeClr val="accent2">
                    <a:lumMod val="75000"/>
                  </a:schemeClr>
                </a:solidFill>
              </a:rPr>
              <a:t>(2017-2020)</a:t>
            </a:r>
          </a:p>
        </p:txBody>
      </p:sp>
    </p:spTree>
    <p:extLst>
      <p:ext uri="{BB962C8B-B14F-4D97-AF65-F5344CB8AC3E}">
        <p14:creationId xmlns:p14="http://schemas.microsoft.com/office/powerpoint/2010/main" val="1609311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116632"/>
            <a:ext cx="914400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SRSP – total budget allocation*</a:t>
            </a:r>
            <a:endParaRPr lang="en-GB" sz="2800" kern="0" dirty="0">
              <a:solidFill>
                <a:schemeClr val="bg1"/>
              </a:solidFill>
            </a:endParaRPr>
          </a:p>
        </p:txBody>
      </p:sp>
      <p:sp>
        <p:nvSpPr>
          <p:cNvPr id="4" name="TextBox 3"/>
          <p:cNvSpPr txBox="1"/>
          <p:nvPr/>
        </p:nvSpPr>
        <p:spPr>
          <a:xfrm>
            <a:off x="1043608" y="6063679"/>
            <a:ext cx="5781328" cy="646331"/>
          </a:xfrm>
          <a:prstGeom prst="rect">
            <a:avLst/>
          </a:prstGeom>
          <a:noFill/>
        </p:spPr>
        <p:txBody>
          <a:bodyPr wrap="square" rtlCol="0">
            <a:spAutoFit/>
          </a:bodyPr>
          <a:lstStyle/>
          <a:p>
            <a:r>
              <a:rPr lang="en-GB" sz="1200" b="0" dirty="0" smtClean="0">
                <a:solidFill>
                  <a:schemeClr val="accent2">
                    <a:lumMod val="75000"/>
                  </a:schemeClr>
                </a:solidFill>
              </a:rPr>
              <a:t>In </a:t>
            </a:r>
            <a:r>
              <a:rPr lang="en-GB" sz="1200" b="0" dirty="0" err="1" smtClean="0">
                <a:solidFill>
                  <a:schemeClr val="accent2">
                    <a:lumMod val="75000"/>
                  </a:schemeClr>
                </a:solidFill>
              </a:rPr>
              <a:t>million</a:t>
            </a:r>
            <a:r>
              <a:rPr lang="en-GB" sz="1200" b="0" dirty="0" smtClean="0">
                <a:solidFill>
                  <a:schemeClr val="accent2">
                    <a:lumMod val="75000"/>
                  </a:schemeClr>
                </a:solidFill>
              </a:rPr>
              <a:t> of EUR </a:t>
            </a:r>
            <a:endParaRPr lang="en-GB" sz="1200" b="0" dirty="0">
              <a:solidFill>
                <a:schemeClr val="accent2">
                  <a:lumMod val="75000"/>
                </a:schemeClr>
              </a:solidFill>
            </a:endParaRPr>
          </a:p>
          <a:p>
            <a:r>
              <a:rPr lang="fr-BE" sz="1200" b="0" dirty="0" smtClean="0">
                <a:solidFill>
                  <a:schemeClr val="accent2">
                    <a:lumMod val="75000"/>
                  </a:schemeClr>
                </a:solidFill>
              </a:rPr>
              <a:t>* </a:t>
            </a:r>
            <a:r>
              <a:rPr lang="fr-BE" sz="1200" b="0" dirty="0" err="1">
                <a:solidFill>
                  <a:schemeClr val="accent2">
                    <a:lumMod val="75000"/>
                  </a:schemeClr>
                </a:solidFill>
              </a:rPr>
              <a:t>a</a:t>
            </a:r>
            <a:r>
              <a:rPr lang="fr-BE" sz="1200" b="0" dirty="0" err="1" smtClean="0">
                <a:solidFill>
                  <a:schemeClr val="accent2">
                    <a:lumMod val="75000"/>
                  </a:schemeClr>
                </a:solidFill>
              </a:rPr>
              <a:t>mounts</a:t>
            </a:r>
            <a:r>
              <a:rPr lang="fr-BE" sz="1200" b="0" dirty="0" smtClean="0">
                <a:solidFill>
                  <a:schemeClr val="accent2">
                    <a:lumMod val="75000"/>
                  </a:schemeClr>
                </a:solidFill>
              </a:rPr>
              <a:t> </a:t>
            </a:r>
            <a:r>
              <a:rPr lang="fr-BE" sz="1200" b="0" dirty="0" err="1" smtClean="0">
                <a:solidFill>
                  <a:schemeClr val="accent2">
                    <a:lumMod val="75000"/>
                  </a:schemeClr>
                </a:solidFill>
              </a:rPr>
              <a:t>excluding</a:t>
            </a:r>
            <a:r>
              <a:rPr lang="fr-BE" sz="1200" b="0" dirty="0" smtClean="0">
                <a:solidFill>
                  <a:schemeClr val="accent2">
                    <a:lumMod val="75000"/>
                  </a:schemeClr>
                </a:solidFill>
              </a:rPr>
              <a:t> support </a:t>
            </a:r>
            <a:r>
              <a:rPr lang="fr-BE" sz="1200" b="0" dirty="0" err="1" smtClean="0">
                <a:solidFill>
                  <a:schemeClr val="accent2">
                    <a:lumMod val="75000"/>
                  </a:schemeClr>
                </a:solidFill>
              </a:rPr>
              <a:t>expenditure</a:t>
            </a:r>
            <a:endParaRPr lang="fr-BE" sz="1200" b="0" dirty="0" smtClean="0">
              <a:solidFill>
                <a:schemeClr val="accent2">
                  <a:lumMod val="75000"/>
                </a:schemeClr>
              </a:solidFill>
            </a:endParaRPr>
          </a:p>
          <a:p>
            <a:r>
              <a:rPr lang="fr-BE" sz="1200" b="0" dirty="0" smtClean="0">
                <a:solidFill>
                  <a:schemeClr val="accent2">
                    <a:lumMod val="75000"/>
                  </a:schemeClr>
                </a:solidFill>
              </a:rPr>
              <a:t>** </a:t>
            </a:r>
            <a:r>
              <a:rPr lang="fr-BE" sz="1200" b="0" dirty="0" err="1">
                <a:solidFill>
                  <a:schemeClr val="accent2">
                    <a:lumMod val="75000"/>
                  </a:schemeClr>
                </a:solidFill>
              </a:rPr>
              <a:t>preparatory</a:t>
            </a:r>
            <a:r>
              <a:rPr lang="fr-BE" sz="1200" b="0" dirty="0">
                <a:solidFill>
                  <a:schemeClr val="accent2">
                    <a:lumMod val="75000"/>
                  </a:schemeClr>
                </a:solidFill>
              </a:rPr>
              <a:t> </a:t>
            </a:r>
            <a:r>
              <a:rPr lang="fr-BE" sz="1200" b="0" dirty="0" err="1">
                <a:solidFill>
                  <a:schemeClr val="accent2">
                    <a:lumMod val="75000"/>
                  </a:schemeClr>
                </a:solidFill>
              </a:rPr>
              <a:t>measures</a:t>
            </a:r>
            <a:r>
              <a:rPr lang="fr-BE" sz="1200" b="0" dirty="0">
                <a:solidFill>
                  <a:schemeClr val="accent2">
                    <a:lumMod val="75000"/>
                  </a:schemeClr>
                </a:solidFill>
              </a:rPr>
              <a:t> </a:t>
            </a:r>
            <a:endParaRPr lang="en-GB" sz="1200" b="0" dirty="0">
              <a:solidFill>
                <a:schemeClr val="accent2">
                  <a:lumMod val="75000"/>
                </a:schemeClr>
              </a:solidFill>
            </a:endParaRPr>
          </a:p>
        </p:txBody>
      </p:sp>
      <p:grpSp>
        <p:nvGrpSpPr>
          <p:cNvPr id="12" name="Group 11"/>
          <p:cNvGrpSpPr/>
          <p:nvPr/>
        </p:nvGrpSpPr>
        <p:grpSpPr>
          <a:xfrm>
            <a:off x="1043608" y="1506270"/>
            <a:ext cx="6096000" cy="4154978"/>
            <a:chOff x="5580112" y="2251955"/>
            <a:chExt cx="6096000" cy="4154978"/>
          </a:xfrm>
        </p:grpSpPr>
        <p:graphicFrame>
          <p:nvGraphicFramePr>
            <p:cNvPr id="6" name="Chart 5"/>
            <p:cNvGraphicFramePr/>
            <p:nvPr>
              <p:extLst>
                <p:ext uri="{D42A27DB-BD31-4B8C-83A1-F6EECF244321}">
                  <p14:modId xmlns:p14="http://schemas.microsoft.com/office/powerpoint/2010/main" val="2114795169"/>
                </p:ext>
              </p:extLst>
            </p:nvPr>
          </p:nvGraphicFramePr>
          <p:xfrm>
            <a:off x="5580112" y="2342933"/>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228184" y="5420307"/>
              <a:ext cx="495649" cy="369332"/>
            </a:xfrm>
            <a:prstGeom prst="rect">
              <a:avLst/>
            </a:prstGeom>
            <a:noFill/>
          </p:spPr>
          <p:txBody>
            <a:bodyPr wrap="none" rtlCol="0">
              <a:spAutoFit/>
            </a:bodyPr>
            <a:lstStyle/>
            <a:p>
              <a:r>
                <a:rPr lang="fr-BE" sz="1800" dirty="0" smtClean="0">
                  <a:solidFill>
                    <a:schemeClr val="accent2">
                      <a:lumMod val="75000"/>
                    </a:schemeClr>
                  </a:solidFill>
                </a:rPr>
                <a:t>3</a:t>
              </a:r>
              <a:r>
                <a:rPr lang="fr-BE" sz="1200" baseline="30000" dirty="0" smtClean="0">
                  <a:solidFill>
                    <a:schemeClr val="accent2">
                      <a:lumMod val="75000"/>
                    </a:schemeClr>
                  </a:solidFill>
                </a:rPr>
                <a:t>**</a:t>
              </a:r>
              <a:endParaRPr lang="en-GB" sz="1800" baseline="30000" dirty="0" err="1" smtClean="0">
                <a:solidFill>
                  <a:schemeClr val="accent2">
                    <a:lumMod val="75000"/>
                  </a:schemeClr>
                </a:solidFill>
              </a:endParaRPr>
            </a:p>
          </p:txBody>
        </p:sp>
        <p:sp>
          <p:nvSpPr>
            <p:cNvPr id="27" name="TextBox 26"/>
            <p:cNvSpPr txBox="1"/>
            <p:nvPr/>
          </p:nvSpPr>
          <p:spPr>
            <a:xfrm>
              <a:off x="7173034" y="4647964"/>
              <a:ext cx="758541" cy="369332"/>
            </a:xfrm>
            <a:prstGeom prst="rect">
              <a:avLst/>
            </a:prstGeom>
            <a:noFill/>
          </p:spPr>
          <p:txBody>
            <a:bodyPr wrap="none" rtlCol="0">
              <a:spAutoFit/>
            </a:bodyPr>
            <a:lstStyle/>
            <a:p>
              <a:r>
                <a:rPr lang="fr-BE" sz="1800" dirty="0" smtClean="0">
                  <a:solidFill>
                    <a:schemeClr val="accent2">
                      <a:lumMod val="75000"/>
                    </a:schemeClr>
                  </a:solidFill>
                </a:rPr>
                <a:t>22.5</a:t>
              </a:r>
              <a:endParaRPr lang="en-GB" sz="1800" dirty="0" err="1" smtClean="0">
                <a:solidFill>
                  <a:schemeClr val="accent2">
                    <a:lumMod val="75000"/>
                  </a:schemeClr>
                </a:solidFill>
              </a:endParaRPr>
            </a:p>
          </p:txBody>
        </p:sp>
        <p:sp>
          <p:nvSpPr>
            <p:cNvPr id="29" name="TextBox 28"/>
            <p:cNvSpPr txBox="1"/>
            <p:nvPr/>
          </p:nvSpPr>
          <p:spPr>
            <a:xfrm>
              <a:off x="8209624" y="4340187"/>
              <a:ext cx="758541" cy="369332"/>
            </a:xfrm>
            <a:prstGeom prst="rect">
              <a:avLst/>
            </a:prstGeom>
            <a:noFill/>
          </p:spPr>
          <p:txBody>
            <a:bodyPr wrap="none" rtlCol="0">
              <a:spAutoFit/>
            </a:bodyPr>
            <a:lstStyle/>
            <a:p>
              <a:r>
                <a:rPr lang="fr-BE" sz="1800" dirty="0" smtClean="0">
                  <a:solidFill>
                    <a:schemeClr val="accent2">
                      <a:lumMod val="75000"/>
                    </a:schemeClr>
                  </a:solidFill>
                </a:rPr>
                <a:t>30.5</a:t>
              </a:r>
              <a:endParaRPr lang="en-GB" sz="1800" dirty="0" err="1" smtClean="0">
                <a:solidFill>
                  <a:schemeClr val="accent2">
                    <a:lumMod val="75000"/>
                  </a:schemeClr>
                </a:solidFill>
              </a:endParaRPr>
            </a:p>
          </p:txBody>
        </p:sp>
        <p:sp>
          <p:nvSpPr>
            <p:cNvPr id="63" name="TextBox 62"/>
            <p:cNvSpPr txBox="1"/>
            <p:nvPr/>
          </p:nvSpPr>
          <p:spPr>
            <a:xfrm>
              <a:off x="9333274" y="2467979"/>
              <a:ext cx="758541" cy="369332"/>
            </a:xfrm>
            <a:prstGeom prst="rect">
              <a:avLst/>
            </a:prstGeom>
            <a:noFill/>
          </p:spPr>
          <p:txBody>
            <a:bodyPr wrap="none" rtlCol="0">
              <a:spAutoFit/>
            </a:bodyPr>
            <a:lstStyle/>
            <a:p>
              <a:r>
                <a:rPr lang="fr-BE" sz="1800" dirty="0" smtClean="0">
                  <a:solidFill>
                    <a:schemeClr val="accent2">
                      <a:lumMod val="75000"/>
                    </a:schemeClr>
                  </a:solidFill>
                </a:rPr>
                <a:t>79.3</a:t>
              </a:r>
              <a:endParaRPr lang="en-GB" sz="1800" dirty="0" err="1" smtClean="0">
                <a:solidFill>
                  <a:schemeClr val="accent2">
                    <a:lumMod val="75000"/>
                  </a:schemeClr>
                </a:solidFill>
              </a:endParaRPr>
            </a:p>
          </p:txBody>
        </p:sp>
        <p:sp>
          <p:nvSpPr>
            <p:cNvPr id="65" name="TextBox 64"/>
            <p:cNvSpPr txBox="1"/>
            <p:nvPr/>
          </p:nvSpPr>
          <p:spPr>
            <a:xfrm>
              <a:off x="10443010" y="2251955"/>
              <a:ext cx="758541" cy="369332"/>
            </a:xfrm>
            <a:prstGeom prst="rect">
              <a:avLst/>
            </a:prstGeom>
            <a:noFill/>
          </p:spPr>
          <p:txBody>
            <a:bodyPr wrap="none" rtlCol="0">
              <a:spAutoFit/>
            </a:bodyPr>
            <a:lstStyle/>
            <a:p>
              <a:r>
                <a:rPr lang="fr-BE" sz="1800" dirty="0" smtClean="0">
                  <a:solidFill>
                    <a:schemeClr val="accent2">
                      <a:lumMod val="75000"/>
                    </a:schemeClr>
                  </a:solidFill>
                </a:rPr>
                <a:t>84.8</a:t>
              </a:r>
              <a:endParaRPr lang="en-GB" sz="1800" dirty="0" err="1" smtClean="0">
                <a:solidFill>
                  <a:schemeClr val="accent2">
                    <a:lumMod val="75000"/>
                  </a:schemeClr>
                </a:solidFill>
              </a:endParaRPr>
            </a:p>
          </p:txBody>
        </p:sp>
      </p:grpSp>
    </p:spTree>
    <p:extLst>
      <p:ext uri="{BB962C8B-B14F-4D97-AF65-F5344CB8AC3E}">
        <p14:creationId xmlns:p14="http://schemas.microsoft.com/office/powerpoint/2010/main" val="1997665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8640"/>
            <a:ext cx="9144000" cy="523220"/>
          </a:xfrm>
          <a:prstGeom prst="rect">
            <a:avLst/>
          </a:prstGeom>
        </p:spPr>
        <p:txBody>
          <a:bodyPr wrap="square">
            <a:spAutoFit/>
          </a:bodyPr>
          <a:lstStyle/>
          <a:p>
            <a:pPr algn="ctr"/>
            <a:r>
              <a:rPr lang="en-GB" sz="2800" kern="0" dirty="0" smtClean="0">
                <a:solidFill>
                  <a:srgbClr val="FFFFFF"/>
                </a:solidFill>
              </a:rPr>
              <a:t>Reform areas (not exhaustive)</a:t>
            </a:r>
            <a:endParaRPr lang="en-GB" sz="2800" kern="0" dirty="0">
              <a:solidFill>
                <a:srgbClr val="FFFFFF"/>
              </a:solidFill>
            </a:endParaRPr>
          </a:p>
        </p:txBody>
      </p:sp>
      <p:graphicFrame>
        <p:nvGraphicFramePr>
          <p:cNvPr id="2" name="Diagram 1"/>
          <p:cNvGraphicFramePr/>
          <p:nvPr>
            <p:extLst>
              <p:ext uri="{D42A27DB-BD31-4B8C-83A1-F6EECF244321}">
                <p14:modId xmlns:p14="http://schemas.microsoft.com/office/powerpoint/2010/main" val="153628505"/>
              </p:ext>
            </p:extLst>
          </p:nvPr>
        </p:nvGraphicFramePr>
        <p:xfrm>
          <a:off x="359532" y="980728"/>
          <a:ext cx="8424936"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5730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068165"/>
            <a:ext cx="8892480" cy="52629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b="0" dirty="0" smtClean="0">
                <a:solidFill>
                  <a:schemeClr val="accent2">
                    <a:lumMod val="75000"/>
                  </a:schemeClr>
                </a:solidFill>
              </a:rPr>
              <a:t>Requests linked to </a:t>
            </a:r>
            <a:r>
              <a:rPr lang="en-GB" sz="2400" dirty="0" smtClean="0">
                <a:solidFill>
                  <a:schemeClr val="accent2">
                    <a:lumMod val="75000"/>
                  </a:schemeClr>
                </a:solidFill>
              </a:rPr>
              <a:t>government reform </a:t>
            </a:r>
            <a:r>
              <a:rPr lang="en-GB" sz="2400" b="0" dirty="0" smtClean="0">
                <a:solidFill>
                  <a:schemeClr val="accent2">
                    <a:lumMod val="75000"/>
                  </a:schemeClr>
                </a:solidFill>
              </a:rPr>
              <a:t>and </a:t>
            </a:r>
            <a:r>
              <a:rPr lang="en-GB" sz="2400" dirty="0" smtClean="0">
                <a:solidFill>
                  <a:schemeClr val="accent2">
                    <a:lumMod val="75000"/>
                  </a:schemeClr>
                </a:solidFill>
              </a:rPr>
              <a:t>technical support priorities</a:t>
            </a:r>
            <a:endParaRPr lang="en-GB" sz="2400" b="0" dirty="0" smtClean="0">
              <a:solidFill>
                <a:schemeClr val="accent2">
                  <a:lumMod val="75000"/>
                </a:schemeClr>
              </a:solidFill>
            </a:endParaRPr>
          </a:p>
          <a:p>
            <a:pPr marL="342900" indent="-342900">
              <a:lnSpc>
                <a:spcPct val="150000"/>
              </a:lnSpc>
              <a:buFont typeface="Arial" panose="020B0604020202020204" pitchFamily="34" charset="0"/>
              <a:buChar char="•"/>
            </a:pPr>
            <a:r>
              <a:rPr lang="en-GB" sz="2400" b="0" dirty="0" smtClean="0">
                <a:solidFill>
                  <a:schemeClr val="accent2">
                    <a:lumMod val="75000"/>
                  </a:schemeClr>
                </a:solidFill>
              </a:rPr>
              <a:t>Member States have </a:t>
            </a:r>
            <a:r>
              <a:rPr lang="en-GB" sz="2400" dirty="0" smtClean="0">
                <a:solidFill>
                  <a:schemeClr val="accent2">
                    <a:lumMod val="75000"/>
                  </a:schemeClr>
                </a:solidFill>
              </a:rPr>
              <a:t>ownership of reforms</a:t>
            </a:r>
            <a:endParaRPr lang="en-GB" sz="2400" b="0" dirty="0">
              <a:solidFill>
                <a:schemeClr val="accent2">
                  <a:lumMod val="75000"/>
                </a:schemeClr>
              </a:solidFill>
            </a:endParaRPr>
          </a:p>
          <a:p>
            <a:pPr marL="342900" indent="-342900">
              <a:lnSpc>
                <a:spcPct val="150000"/>
              </a:lnSpc>
              <a:buFont typeface="Arial" panose="020B0604020202020204" pitchFamily="34" charset="0"/>
              <a:buChar char="•"/>
            </a:pPr>
            <a:r>
              <a:rPr lang="en-GB" sz="2400" b="0" dirty="0" smtClean="0">
                <a:solidFill>
                  <a:schemeClr val="accent2">
                    <a:lumMod val="75000"/>
                  </a:schemeClr>
                </a:solidFill>
              </a:rPr>
              <a:t>Clear </a:t>
            </a:r>
            <a:r>
              <a:rPr lang="en-GB" sz="2400" dirty="0" smtClean="0">
                <a:solidFill>
                  <a:schemeClr val="accent2">
                    <a:lumMod val="75000"/>
                  </a:schemeClr>
                </a:solidFill>
              </a:rPr>
              <a:t>long-term perspective,</a:t>
            </a:r>
            <a:r>
              <a:rPr lang="en-GB" sz="2400" b="0" dirty="0" smtClean="0">
                <a:solidFill>
                  <a:schemeClr val="accent2">
                    <a:lumMod val="75000"/>
                  </a:schemeClr>
                </a:solidFill>
              </a:rPr>
              <a:t> focusing on </a:t>
            </a:r>
            <a:r>
              <a:rPr lang="en-GB" sz="2400" dirty="0" smtClean="0">
                <a:solidFill>
                  <a:schemeClr val="accent2">
                    <a:lumMod val="75000"/>
                  </a:schemeClr>
                </a:solidFill>
              </a:rPr>
              <a:t>real impact on the ground</a:t>
            </a:r>
            <a:endParaRPr lang="en-GB" sz="2400" dirty="0">
              <a:solidFill>
                <a:schemeClr val="accent2">
                  <a:lumMod val="75000"/>
                </a:schemeClr>
              </a:solidFill>
            </a:endParaRPr>
          </a:p>
          <a:p>
            <a:pPr marL="3086100" lvl="6" indent="-342900">
              <a:lnSpc>
                <a:spcPct val="150000"/>
              </a:lnSpc>
              <a:buFont typeface="Arial" panose="020B0604020202020204" pitchFamily="34" charset="0"/>
              <a:buChar char="•"/>
            </a:pPr>
            <a:r>
              <a:rPr lang="en-GB" sz="2400" b="0" dirty="0">
                <a:solidFill>
                  <a:schemeClr val="accent2">
                    <a:lumMod val="75000"/>
                  </a:schemeClr>
                </a:solidFill>
              </a:rPr>
              <a:t>Comprehensive package of the </a:t>
            </a:r>
            <a:r>
              <a:rPr lang="en-GB" sz="2400" dirty="0">
                <a:solidFill>
                  <a:schemeClr val="accent2">
                    <a:lumMod val="75000"/>
                  </a:schemeClr>
                </a:solidFill>
              </a:rPr>
              <a:t>most relevant </a:t>
            </a:r>
            <a:r>
              <a:rPr lang="en-GB" sz="2400" b="0" dirty="0">
                <a:solidFill>
                  <a:schemeClr val="accent2">
                    <a:lumMod val="75000"/>
                  </a:schemeClr>
                </a:solidFill>
              </a:rPr>
              <a:t>requests for support - </a:t>
            </a:r>
            <a:r>
              <a:rPr lang="en-GB" sz="2400" dirty="0">
                <a:solidFill>
                  <a:schemeClr val="accent2">
                    <a:lumMod val="75000"/>
                  </a:schemeClr>
                </a:solidFill>
              </a:rPr>
              <a:t>smaller number </a:t>
            </a:r>
            <a:r>
              <a:rPr lang="en-GB" sz="2400" b="0" dirty="0">
                <a:solidFill>
                  <a:schemeClr val="accent2">
                    <a:lumMod val="75000"/>
                  </a:schemeClr>
                </a:solidFill>
              </a:rPr>
              <a:t>of </a:t>
            </a:r>
            <a:r>
              <a:rPr lang="en-GB" sz="2400" dirty="0" smtClean="0">
                <a:solidFill>
                  <a:schemeClr val="accent2">
                    <a:lumMod val="75000"/>
                  </a:schemeClr>
                </a:solidFill>
              </a:rPr>
              <a:t>larger</a:t>
            </a:r>
            <a:r>
              <a:rPr lang="en-GB" sz="2400" b="0" dirty="0" smtClean="0">
                <a:solidFill>
                  <a:schemeClr val="accent2">
                    <a:lumMod val="75000"/>
                  </a:schemeClr>
                </a:solidFill>
              </a:rPr>
              <a:t> </a:t>
            </a:r>
            <a:r>
              <a:rPr lang="en-GB" sz="2400" b="0" dirty="0">
                <a:solidFill>
                  <a:schemeClr val="accent2">
                    <a:lumMod val="75000"/>
                  </a:schemeClr>
                </a:solidFill>
              </a:rPr>
              <a:t>and </a:t>
            </a:r>
            <a:r>
              <a:rPr lang="en-GB" sz="2400" dirty="0">
                <a:solidFill>
                  <a:schemeClr val="accent2">
                    <a:lumMod val="75000"/>
                  </a:schemeClr>
                </a:solidFill>
              </a:rPr>
              <a:t>high quality </a:t>
            </a:r>
            <a:r>
              <a:rPr lang="en-GB" sz="2400" dirty="0" smtClean="0">
                <a:solidFill>
                  <a:schemeClr val="accent2">
                    <a:lumMod val="75000"/>
                  </a:schemeClr>
                </a:solidFill>
              </a:rPr>
              <a:t>requests</a:t>
            </a:r>
            <a:endParaRPr lang="en-GB" sz="2400" dirty="0">
              <a:solidFill>
                <a:schemeClr val="accent2">
                  <a:lumMod val="75000"/>
                </a:schemeClr>
              </a:solidFill>
            </a:endParaRPr>
          </a:p>
          <a:p>
            <a:pPr marL="285750" indent="-285750">
              <a:buFont typeface="Wingdings" panose="05000000000000000000" pitchFamily="2" charset="2"/>
              <a:buChar char="Ø"/>
            </a:pPr>
            <a:endParaRPr lang="en-US" sz="1200" b="0" dirty="0" smtClean="0">
              <a:solidFill>
                <a:srgbClr val="0F5494"/>
              </a:solidFill>
            </a:endParaRPr>
          </a:p>
        </p:txBody>
      </p:sp>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Technical support</a:t>
            </a:r>
            <a:endParaRPr lang="en-GB" sz="2800" kern="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1" y="4797152"/>
            <a:ext cx="2725638"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850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068165"/>
            <a:ext cx="8892480" cy="452431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b="0" dirty="0" smtClean="0">
                <a:solidFill>
                  <a:schemeClr val="accent2">
                    <a:lumMod val="75000"/>
                  </a:schemeClr>
                </a:solidFill>
              </a:rPr>
              <a:t>Provision of </a:t>
            </a:r>
            <a:r>
              <a:rPr lang="en-GB" sz="2400" dirty="0" smtClean="0">
                <a:solidFill>
                  <a:schemeClr val="accent2">
                    <a:lumMod val="75000"/>
                  </a:schemeClr>
                </a:solidFill>
              </a:rPr>
              <a:t>expertise</a:t>
            </a:r>
            <a:r>
              <a:rPr lang="en-GB" sz="2400" b="0" dirty="0" smtClean="0">
                <a:solidFill>
                  <a:schemeClr val="accent2">
                    <a:lumMod val="75000"/>
                  </a:schemeClr>
                </a:solidFill>
              </a:rPr>
              <a:t> (not funding) – SRSS is a </a:t>
            </a:r>
            <a:r>
              <a:rPr lang="en-GB" sz="2400" dirty="0" smtClean="0">
                <a:solidFill>
                  <a:schemeClr val="accent2">
                    <a:lumMod val="75000"/>
                  </a:schemeClr>
                </a:solidFill>
              </a:rPr>
              <a:t>"strategic partner"</a:t>
            </a:r>
            <a:endParaRPr lang="en-GB" sz="2400" b="0" dirty="0" smtClean="0">
              <a:solidFill>
                <a:schemeClr val="accent2">
                  <a:lumMod val="75000"/>
                </a:schemeClr>
              </a:solidFill>
            </a:endParaRPr>
          </a:p>
          <a:p>
            <a:pPr marL="342900" indent="-342900">
              <a:lnSpc>
                <a:spcPct val="150000"/>
              </a:lnSpc>
              <a:buFont typeface="Arial" panose="020B0604020202020204" pitchFamily="34" charset="0"/>
              <a:buChar char="•"/>
            </a:pPr>
            <a:r>
              <a:rPr lang="en-GB" sz="2400" b="0" dirty="0">
                <a:solidFill>
                  <a:schemeClr val="accent2">
                    <a:lumMod val="75000"/>
                  </a:schemeClr>
                </a:solidFill>
              </a:rPr>
              <a:t>Bringing in </a:t>
            </a:r>
            <a:r>
              <a:rPr lang="en-GB" sz="2400" dirty="0">
                <a:solidFill>
                  <a:schemeClr val="accent2">
                    <a:lumMod val="75000"/>
                  </a:schemeClr>
                </a:solidFill>
              </a:rPr>
              <a:t>the best and most appropriate expertise</a:t>
            </a:r>
            <a:r>
              <a:rPr lang="en-GB" sz="2400" b="0" dirty="0">
                <a:solidFill>
                  <a:schemeClr val="accent2">
                    <a:lumMod val="75000"/>
                  </a:schemeClr>
                </a:solidFill>
              </a:rPr>
              <a:t> </a:t>
            </a:r>
            <a:r>
              <a:rPr lang="en-GB" sz="2400" b="0" dirty="0" smtClean="0">
                <a:solidFill>
                  <a:schemeClr val="accent2">
                    <a:lumMod val="75000"/>
                  </a:schemeClr>
                </a:solidFill>
              </a:rPr>
              <a:t>(combination) and </a:t>
            </a:r>
            <a:r>
              <a:rPr lang="en-GB" sz="2400" b="0" dirty="0">
                <a:solidFill>
                  <a:schemeClr val="accent2">
                    <a:lumMod val="75000"/>
                  </a:schemeClr>
                </a:solidFill>
              </a:rPr>
              <a:t>suggesting </a:t>
            </a:r>
            <a:r>
              <a:rPr lang="en-GB" sz="2400" b="0" dirty="0" smtClean="0">
                <a:solidFill>
                  <a:schemeClr val="accent2">
                    <a:lumMod val="75000"/>
                  </a:schemeClr>
                </a:solidFill>
              </a:rPr>
              <a:t>solutions</a:t>
            </a:r>
            <a:endParaRPr lang="en-GB" sz="2400" b="0" dirty="0">
              <a:solidFill>
                <a:schemeClr val="accent2">
                  <a:lumMod val="75000"/>
                </a:schemeClr>
              </a:solidFill>
            </a:endParaRPr>
          </a:p>
          <a:p>
            <a:pPr marL="342900" indent="-342900">
              <a:lnSpc>
                <a:spcPct val="150000"/>
              </a:lnSpc>
              <a:buFont typeface="Arial" panose="020B0604020202020204" pitchFamily="34" charset="0"/>
              <a:buChar char="•"/>
            </a:pPr>
            <a:r>
              <a:rPr lang="en-GB" sz="2400" dirty="0" smtClean="0">
                <a:solidFill>
                  <a:schemeClr val="accent2">
                    <a:lumMod val="75000"/>
                  </a:schemeClr>
                </a:solidFill>
              </a:rPr>
              <a:t>Rapid</a:t>
            </a:r>
            <a:r>
              <a:rPr lang="en-GB" sz="2400" b="0" dirty="0" smtClean="0">
                <a:solidFill>
                  <a:schemeClr val="accent2">
                    <a:lumMod val="75000"/>
                  </a:schemeClr>
                </a:solidFill>
              </a:rPr>
              <a:t> delivery of support,</a:t>
            </a:r>
            <a:r>
              <a:rPr lang="en-GB" sz="2400" dirty="0" smtClean="0">
                <a:solidFill>
                  <a:schemeClr val="accent2">
                    <a:lumMod val="75000"/>
                  </a:schemeClr>
                </a:solidFill>
              </a:rPr>
              <a:t> tailor-made </a:t>
            </a:r>
            <a:r>
              <a:rPr lang="en-GB" sz="2400" b="0" dirty="0" smtClean="0">
                <a:solidFill>
                  <a:schemeClr val="accent2">
                    <a:lumMod val="75000"/>
                  </a:schemeClr>
                </a:solidFill>
              </a:rPr>
              <a:t>to Member State’s needs</a:t>
            </a:r>
            <a:endParaRPr lang="en-GB" sz="2400" dirty="0">
              <a:solidFill>
                <a:schemeClr val="accent2">
                  <a:lumMod val="75000"/>
                </a:schemeClr>
              </a:solidFill>
            </a:endParaRPr>
          </a:p>
          <a:p>
            <a:pPr marL="342900" indent="-342900">
              <a:lnSpc>
                <a:spcPct val="150000"/>
              </a:lnSpc>
              <a:buFont typeface="Arial" panose="020B0604020202020204" pitchFamily="34" charset="0"/>
              <a:buChar char="•"/>
            </a:pPr>
            <a:r>
              <a:rPr lang="en-GB" sz="2400" dirty="0" smtClean="0">
                <a:solidFill>
                  <a:schemeClr val="accent2">
                    <a:lumMod val="75000"/>
                  </a:schemeClr>
                </a:solidFill>
              </a:rPr>
              <a:t>No co-financing </a:t>
            </a:r>
            <a:r>
              <a:rPr lang="en-GB" sz="2400" b="0" dirty="0" smtClean="0">
                <a:solidFill>
                  <a:schemeClr val="accent2">
                    <a:lumMod val="75000"/>
                  </a:schemeClr>
                </a:solidFill>
              </a:rPr>
              <a:t>required</a:t>
            </a:r>
            <a:endParaRPr lang="en-GB" sz="2400" dirty="0">
              <a:solidFill>
                <a:schemeClr val="accent2">
                  <a:lumMod val="75000"/>
                </a:schemeClr>
              </a:solidFill>
            </a:endParaRPr>
          </a:p>
          <a:p>
            <a:pPr marL="3028950" lvl="6" indent="-285750">
              <a:buFont typeface="Wingdings" panose="05000000000000000000" pitchFamily="2" charset="2"/>
              <a:buChar char="Ø"/>
            </a:pPr>
            <a:endParaRPr lang="en-GB" sz="2400" dirty="0">
              <a:solidFill>
                <a:schemeClr val="accent2">
                  <a:lumMod val="75000"/>
                </a:schemeClr>
              </a:solidFill>
            </a:endParaRPr>
          </a:p>
          <a:p>
            <a:pPr marL="285750" indent="-285750">
              <a:buFont typeface="Wingdings" panose="05000000000000000000" pitchFamily="2" charset="2"/>
              <a:buChar char="Ø"/>
            </a:pPr>
            <a:endParaRPr lang="en-US" sz="1200" b="0" dirty="0" smtClean="0">
              <a:solidFill>
                <a:srgbClr val="0F5494"/>
              </a:solidFill>
            </a:endParaRPr>
          </a:p>
        </p:txBody>
      </p:sp>
      <p:sp>
        <p:nvSpPr>
          <p:cNvPr id="9" name="Title 1"/>
          <p:cNvSpPr txBox="1">
            <a:spLocks/>
          </p:cNvSpPr>
          <p:nvPr/>
        </p:nvSpPr>
        <p:spPr bwMode="auto">
          <a:xfrm>
            <a:off x="374848" y="-2738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2800" kern="0" dirty="0" smtClean="0">
                <a:solidFill>
                  <a:schemeClr val="bg1"/>
                </a:solidFill>
              </a:rPr>
              <a:t>Our added value</a:t>
            </a:r>
            <a:endParaRPr lang="en-GB" sz="2800" kern="0" dirty="0">
              <a:solidFill>
                <a:schemeClr val="bg1"/>
              </a:solidFill>
            </a:endParaRPr>
          </a:p>
        </p:txBody>
      </p:sp>
      <p:pic>
        <p:nvPicPr>
          <p:cNvPr id="3" name="Picture 2"/>
          <p:cNvPicPr>
            <a:picLocks noChangeAspect="1"/>
          </p:cNvPicPr>
          <p:nvPr/>
        </p:nvPicPr>
        <p:blipFill>
          <a:blip r:embed="rId2"/>
          <a:stretch>
            <a:fillRect/>
          </a:stretch>
        </p:blipFill>
        <p:spPr>
          <a:xfrm>
            <a:off x="6516216" y="3861048"/>
            <a:ext cx="2304256" cy="2256499"/>
          </a:xfrm>
          <a:prstGeom prst="rect">
            <a:avLst/>
          </a:prstGeom>
          <a:ln>
            <a:noFill/>
          </a:ln>
          <a:effectLst>
            <a:softEdge rad="112500"/>
          </a:effectLst>
        </p:spPr>
      </p:pic>
    </p:spTree>
    <p:extLst>
      <p:ext uri="{BB962C8B-B14F-4D97-AF65-F5344CB8AC3E}">
        <p14:creationId xmlns:p14="http://schemas.microsoft.com/office/powerpoint/2010/main" val="2148296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3076"/>
      </a:hlink>
      <a:folHlink>
        <a:srgbClr val="133076"/>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 Boardroom</Template>
  <TotalTime>9361</TotalTime>
  <Words>4791</Words>
  <Application>Microsoft Office PowerPoint</Application>
  <PresentationFormat>On-screen Show (4:3)</PresentationFormat>
  <Paragraphs>641</Paragraphs>
  <Slides>48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Awareness campaign strategy to reduce shadow economy in Lithuania </vt:lpstr>
      <vt:lpstr>Explanatory and feasibility study on state-of-the-art and new technologies in Belgium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Piret Maiberg</cp:lastModifiedBy>
  <cp:revision>432</cp:revision>
  <cp:lastPrinted>2019-05-14T07:45:28Z</cp:lastPrinted>
  <dcterms:created xsi:type="dcterms:W3CDTF">2011-10-28T10:25:18Z</dcterms:created>
  <dcterms:modified xsi:type="dcterms:W3CDTF">2019-07-02T10:25:06Z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https://webgate.ec.europa.eu/connected</vt:lpwstr>
  </property>
  <property fmtid="{D5CDD505-2E9C-101B-9397-08002B2CF9AE}" pid="3" name="Jive_LatestUserAccountName">
    <vt:lpwstr>foresmi</vt:lpwstr>
  </property>
  <property fmtid="{D5CDD505-2E9C-101B-9397-08002B2CF9AE}" pid="4" name="Jive_VersionGuid">
    <vt:lpwstr>2d42d74e-f252-46e9-9601-6ba54f563372</vt:lpwstr>
  </property>
  <property fmtid="{D5CDD505-2E9C-101B-9397-08002B2CF9AE}" pid="5" name="Offisync_UpdateToken">
    <vt:lpwstr>2</vt:lpwstr>
  </property>
  <property fmtid="{D5CDD505-2E9C-101B-9397-08002B2CF9AE}" pid="6" name="Offisync_UniqueId">
    <vt:lpwstr>195505</vt:lpwstr>
  </property>
  <property fmtid="{D5CDD505-2E9C-101B-9397-08002B2CF9AE}" pid="7" name="Offisync_ServerID">
    <vt:lpwstr>0d3b22a6-6203-4efc-8e8e-b5279256493b</vt:lpwstr>
  </property>
</Properties>
</file>