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58" r:id="rId3"/>
    <p:sldId id="272" r:id="rId4"/>
    <p:sldId id="273" r:id="rId5"/>
    <p:sldId id="274" r:id="rId6"/>
    <p:sldId id="275" r:id="rId7"/>
    <p:sldId id="276" r:id="rId8"/>
    <p:sldId id="277" r:id="rId9"/>
    <p:sldId id="278" r:id="rId10"/>
    <p:sldId id="279" r:id="rId11"/>
    <p:sldId id="271" r:id="rId12"/>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11/08/2020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11/08/2020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11.08.2020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stretch>
            <a:fillRect/>
          </a:stretch>
        </p:blipFill>
        <p:spPr>
          <a:xfrm>
            <a:off x="1260157" y="684923"/>
            <a:ext cx="1494875"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stretch>
            <a:fillRect/>
          </a:stretch>
        </p:blipFill>
        <p:spPr>
          <a:xfrm>
            <a:off x="1260157" y="698665"/>
            <a:ext cx="1495888"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11.08.2020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260157" y="737576"/>
            <a:ext cx="1495888"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8.jpg@01D63015.4526DE70"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en-GB" dirty="0"/>
              <a:t>Kulude ja tegevuste abikõlblikkus, projekti aruandlus ning toetuse maksmise tingimused</a:t>
            </a:r>
            <a:endParaRPr lang="en-GB" dirty="0"/>
          </a:p>
        </p:txBody>
      </p:sp>
      <p:sp>
        <p:nvSpPr>
          <p:cNvPr id="6" name="Plassholder for tekst 5"/>
          <p:cNvSpPr>
            <a:spLocks noGrp="1"/>
          </p:cNvSpPr>
          <p:nvPr>
            <p:ph type="body" sz="quarter" idx="14"/>
          </p:nvPr>
        </p:nvSpPr>
        <p:spPr>
          <a:xfrm>
            <a:off x="1260157" y="10553289"/>
            <a:ext cx="9945725" cy="2616101"/>
          </a:xfrm>
        </p:spPr>
        <p:txBody>
          <a:bodyPr/>
          <a:lstStyle/>
          <a:p>
            <a:endParaRPr lang="et-EE" dirty="0" smtClean="0"/>
          </a:p>
          <a:p>
            <a:r>
              <a:rPr lang="et-EE" dirty="0" smtClean="0"/>
              <a:t>Pille Penk</a:t>
            </a:r>
          </a:p>
          <a:p>
            <a:r>
              <a:rPr lang="en-GB" dirty="0" smtClean="0"/>
              <a:t>Riigi Tugiteenuste</a:t>
            </a:r>
            <a:r>
              <a:rPr lang="et-EE" dirty="0" smtClean="0"/>
              <a:t> </a:t>
            </a:r>
            <a:r>
              <a:rPr lang="en-GB" dirty="0" smtClean="0"/>
              <a:t>Keskus</a:t>
            </a:r>
            <a:r>
              <a:rPr lang="en-GB" dirty="0"/>
              <a:t>, projektikoordinaator</a:t>
            </a:r>
          </a:p>
          <a:p>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12.08.2020</a:t>
            </a:r>
            <a:endParaRPr lang="nb-NO" dirty="0"/>
          </a:p>
        </p:txBody>
      </p:sp>
      <p:pic>
        <p:nvPicPr>
          <p:cNvPr id="12" name="Picture 11" descr="cid:image008.jpg@01D63015.4526DE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9949630" y="590550"/>
            <a:ext cx="3386620" cy="1591612"/>
          </a:xfrm>
          <a:prstGeom prst="rect">
            <a:avLst/>
          </a:prstGeom>
          <a:noFill/>
          <a:ln>
            <a:noFill/>
          </a:ln>
        </p:spPr>
      </p:pic>
      <p:pic>
        <p:nvPicPr>
          <p:cNvPr id="13" name="Pilt 5" descr="V:\SM\SM\Välisvahendid\NORRA ja EMP 2014-2021\LOCALDEV opening seminar (Nov 12, 2019)\0_sotsmin_3lovi_est.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356806" y="647700"/>
            <a:ext cx="3398044" cy="1560497"/>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p:txBody>
          <a:bodyPr/>
          <a:lstStyle/>
          <a:p>
            <a:pPr marL="0" lvl="0" indent="0">
              <a:buNone/>
            </a:pPr>
            <a:r>
              <a:rPr lang="et-EE" sz="3100" dirty="0">
                <a:solidFill>
                  <a:srgbClr val="1E1E1C"/>
                </a:solidFill>
              </a:rPr>
              <a:t>Rakendusüksus teeb väljamakse taotluses esitatud kulude abikõlblikkuse kontrolli. Esimese väljamakse taotluse kulude valim on 100% ehk kõik esitatud kulud. Alates teisest maksetaotlusest rakendatakse osalist kontrolli ehk valimipõhist kontrolli. Toetuse saaja on kohustatud edastama rakendusüksusele valimisse lisatud kulude kohta kulu tekkimist ja kulu kandmist tõendavate dokumentide koopiad, samuti kulu aluseks olevad raamatupidamisnõuetele vastavad alusdokumentide koopiad ning hangete tegemise dokumentatsiooni koopiad, või tagama juurdepääsu tehtud hangetele riigihangete registris.</a:t>
            </a:r>
          </a:p>
          <a:p>
            <a:pPr marL="0" lvl="0" indent="0">
              <a:buNone/>
            </a:pPr>
            <a:endParaRPr lang="et-EE" sz="3100" dirty="0">
              <a:solidFill>
                <a:srgbClr val="1E1E1C"/>
              </a:solidFill>
            </a:endParaRPr>
          </a:p>
          <a:p>
            <a:pPr marL="0" lvl="0" indent="0">
              <a:buNone/>
            </a:pPr>
            <a:r>
              <a:rPr lang="et-EE" sz="3100" dirty="0">
                <a:solidFill>
                  <a:srgbClr val="1E1E1C"/>
                </a:solidFill>
              </a:rPr>
              <a:t>Väljamakse taotlus kontrollitakse hiljemalt 20 tööpäeva jooksul alates laekumisest rakendusüksusele. Juhul, kui väljamakse taotluses esineb puudusi võib rakendusüksus väljamakse taotluse menetlemise osaliselt või täielikult peatada, sellisel juhul peatub ka menetlemise periood. Toetuse saajal on õigus mõistliku aja jooksul puudused kõrvaldada.</a:t>
            </a:r>
          </a:p>
          <a:p>
            <a:pPr marL="0" lvl="0" indent="0">
              <a:buNone/>
            </a:pPr>
            <a:endParaRPr lang="et-EE" sz="3100" dirty="0">
              <a:solidFill>
                <a:srgbClr val="1E1E1C"/>
              </a:solidFill>
            </a:endParaRPr>
          </a:p>
          <a:p>
            <a:pPr marL="0" lvl="0" indent="0">
              <a:buNone/>
            </a:pPr>
            <a:r>
              <a:rPr lang="et-EE" sz="3100" dirty="0">
                <a:solidFill>
                  <a:srgbClr val="1E1E1C"/>
                </a:solidFill>
              </a:rPr>
              <a:t>Lõppmakse tehakse toetuse saajale ühe kuu jooksul pärast projekti kulude abikõlblikkuse, tegevuste elluviimise ja kulude tasumise tõendamist ning lõpparuande kinnitamist. Lõppmakse suurus on minimaalselt 15% projekti abikõlbliku toetuse summast</a:t>
            </a:r>
            <a:r>
              <a:rPr lang="et-EE" sz="3100" dirty="0" smtClean="0">
                <a:solidFill>
                  <a:srgbClr val="1E1E1C"/>
                </a:solidFill>
              </a:rPr>
              <a:t>.</a:t>
            </a:r>
            <a:endParaRPr lang="et-EE" sz="3100" dirty="0">
              <a:solidFill>
                <a:srgbClr val="1E1E1C"/>
              </a:solidFill>
            </a:endParaRPr>
          </a:p>
        </p:txBody>
      </p:sp>
    </p:spTree>
    <p:extLst>
      <p:ext uri="{BB962C8B-B14F-4D97-AF65-F5344CB8AC3E}">
        <p14:creationId xmlns:p14="http://schemas.microsoft.com/office/powerpoint/2010/main" val="1897303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t>Abikõlblikkuse periood</a:t>
            </a:r>
            <a:endParaRPr lang="en-GB" dirty="0"/>
          </a:p>
        </p:txBody>
      </p:sp>
      <p:sp>
        <p:nvSpPr>
          <p:cNvPr id="3" name="Plassholder for innhold 2"/>
          <p:cNvSpPr>
            <a:spLocks noGrp="1"/>
          </p:cNvSpPr>
          <p:nvPr>
            <p:ph idx="1"/>
          </p:nvPr>
        </p:nvSpPr>
        <p:spPr/>
        <p:txBody>
          <a:bodyPr/>
          <a:lstStyle/>
          <a:p>
            <a:pPr marL="0" indent="0">
              <a:buNone/>
            </a:pPr>
            <a:r>
              <a:rPr lang="et-EE" sz="3200" dirty="0" smtClean="0"/>
              <a:t>Rahastatud projekti tegevused ja kulud muutuvad abikõlblikuks alates projekti toetuse rahuldamise otsuse langetamisest.</a:t>
            </a:r>
          </a:p>
          <a:p>
            <a:endParaRPr lang="et-EE" sz="3200" dirty="0" smtClean="0"/>
          </a:p>
          <a:p>
            <a:pPr marL="0" indent="0">
              <a:buNone/>
            </a:pPr>
            <a:r>
              <a:rPr lang="et-EE" sz="3200" dirty="0" smtClean="0"/>
              <a:t>Rahastatud projekti kestus võib olla maksimaalselt 24 kuud.</a:t>
            </a:r>
          </a:p>
          <a:p>
            <a:endParaRPr lang="et-EE" sz="3200" dirty="0" smtClean="0"/>
          </a:p>
          <a:p>
            <a:pPr marL="0" indent="0">
              <a:buNone/>
            </a:pPr>
            <a:r>
              <a:rPr lang="et-EE" sz="3200" dirty="0" smtClean="0"/>
              <a:t>Võttes arvesse projektitaotluse hindamisprotsessi pikkust võiks kõige esimesel juhul planeerida projekti rakendamise alguskuupäevaks 1.01.2021.</a:t>
            </a:r>
          </a:p>
          <a:p>
            <a:pPr marL="0" indent="0">
              <a:buNone/>
            </a:pPr>
            <a:endParaRPr lang="et-EE" sz="3200" dirty="0" smtClean="0"/>
          </a:p>
          <a:p>
            <a:pPr marL="0" indent="0">
              <a:buNone/>
            </a:pPr>
            <a:r>
              <a:rPr lang="et-EE" sz="3200" dirty="0" smtClean="0"/>
              <a:t>Kõik projekti tegevused peavad olema lõpetatud ja kulud makstud projektitoetuse rahuldamise otsuses näidatud ajaks, kuid mitte hiljem kui 30.04.2024. </a:t>
            </a:r>
          </a:p>
          <a:p>
            <a:endParaRPr lang="et-EE"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osakaal ja piirsumma</a:t>
            </a:r>
          </a:p>
        </p:txBody>
      </p:sp>
      <p:sp>
        <p:nvSpPr>
          <p:cNvPr id="3" name="Content Placeholder 2"/>
          <p:cNvSpPr>
            <a:spLocks noGrp="1"/>
          </p:cNvSpPr>
          <p:nvPr>
            <p:ph idx="1"/>
          </p:nvPr>
        </p:nvSpPr>
        <p:spPr/>
        <p:txBody>
          <a:bodyPr/>
          <a:lstStyle/>
          <a:p>
            <a:pPr marL="0" indent="0">
              <a:buNone/>
            </a:pPr>
            <a:r>
              <a:rPr lang="et-EE" dirty="0"/>
              <a:t>Taotlusvooru maht kokku on </a:t>
            </a:r>
            <a:r>
              <a:rPr lang="et-EE" dirty="0" smtClean="0"/>
              <a:t>200 </a:t>
            </a:r>
            <a:r>
              <a:rPr lang="et-EE" dirty="0"/>
              <a:t>000 eurot. </a:t>
            </a:r>
            <a:r>
              <a:rPr lang="et-EE" dirty="0" smtClean="0"/>
              <a:t>Toetus eraldatakse ühele projektile </a:t>
            </a:r>
            <a:r>
              <a:rPr lang="et-EE" dirty="0"/>
              <a:t>summa </a:t>
            </a:r>
            <a:r>
              <a:rPr lang="et-EE" dirty="0" smtClean="0"/>
              <a:t>200 </a:t>
            </a:r>
            <a:r>
              <a:rPr lang="et-EE" dirty="0"/>
              <a:t>000 eurot</a:t>
            </a:r>
            <a:r>
              <a:rPr lang="et-EE" dirty="0" smtClean="0"/>
              <a:t>.</a:t>
            </a:r>
            <a:endParaRPr lang="et-EE" dirty="0"/>
          </a:p>
          <a:p>
            <a:pPr marL="0" indent="0">
              <a:buNone/>
            </a:pPr>
            <a:endParaRPr lang="et-EE" dirty="0" smtClean="0"/>
          </a:p>
          <a:p>
            <a:pPr marL="0" indent="0">
              <a:buNone/>
            </a:pPr>
            <a:r>
              <a:rPr lang="et-EE" dirty="0" smtClean="0"/>
              <a:t>Kogu </a:t>
            </a:r>
            <a:r>
              <a:rPr lang="et-EE" dirty="0"/>
              <a:t>projektist on toetuse maksimaalne määr valitsusvälistel organisatsioonidel 90% ja teistel taotlejatel 85% abikõlblikest kuludest</a:t>
            </a:r>
            <a:r>
              <a:rPr lang="et-EE" dirty="0" smtClean="0"/>
              <a:t>.</a:t>
            </a:r>
            <a:endParaRPr lang="et-EE" dirty="0"/>
          </a:p>
          <a:p>
            <a:pPr marL="0" indent="0">
              <a:buNone/>
            </a:pPr>
            <a:endParaRPr lang="et-EE" dirty="0" smtClean="0"/>
          </a:p>
          <a:p>
            <a:pPr marL="0" indent="0">
              <a:buNone/>
            </a:pPr>
            <a:r>
              <a:rPr lang="et-EE" dirty="0" smtClean="0"/>
              <a:t>Omafinantseeringu </a:t>
            </a:r>
            <a:r>
              <a:rPr lang="et-EE" dirty="0"/>
              <a:t>minimaalne määr on valitsusvälistel organisatsioonidel 10% ja teistel taotlejatel 15% abikõlblikest kuludest</a:t>
            </a:r>
            <a:r>
              <a:rPr lang="et-EE" dirty="0" smtClean="0"/>
              <a:t>.</a:t>
            </a:r>
            <a:endParaRPr lang="et-EE" dirty="0"/>
          </a:p>
          <a:p>
            <a:pPr marL="0" indent="0">
              <a:buNone/>
            </a:pPr>
            <a:endParaRPr lang="et-EE" dirty="0" smtClean="0"/>
          </a:p>
          <a:p>
            <a:pPr marL="0" indent="0">
              <a:buNone/>
            </a:pPr>
            <a:r>
              <a:rPr lang="et-EE" dirty="0" smtClean="0"/>
              <a:t>Valitsusväliste </a:t>
            </a:r>
            <a:r>
              <a:rPr lang="et-EE" dirty="0"/>
              <a:t>organisatsioonide või riiklike sotsiaalpartnerite poolt rakendatud projektide puhul on lubatud kajastada vabatahtlikku tööd mitterahalise omafinantseeringuna. Sellisel juhul võib vabatahtlik töö moodustada kuni 50% projekti jaoks nõutud omafinantseeringu määrast. Vabatahtliku töö ühikuhinnad peavad vastama Eestis sellise töö eest tavaliselt makstavale töötasule.</a:t>
            </a:r>
          </a:p>
          <a:p>
            <a:endParaRPr lang="et-EE" dirty="0"/>
          </a:p>
        </p:txBody>
      </p:sp>
    </p:spTree>
    <p:extLst>
      <p:ext uri="{BB962C8B-B14F-4D97-AF65-F5344CB8AC3E}">
        <p14:creationId xmlns:p14="http://schemas.microsoft.com/office/powerpoint/2010/main" val="2413854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üldpõhimõtted</a:t>
            </a:r>
          </a:p>
        </p:txBody>
      </p:sp>
      <p:sp>
        <p:nvSpPr>
          <p:cNvPr id="3" name="Content Placeholder 2"/>
          <p:cNvSpPr>
            <a:spLocks noGrp="1"/>
          </p:cNvSpPr>
          <p:nvPr>
            <p:ph idx="1"/>
          </p:nvPr>
        </p:nvSpPr>
        <p:spPr/>
        <p:txBody>
          <a:bodyPr/>
          <a:lstStyle/>
          <a:p>
            <a:pPr marL="0" indent="0">
              <a:buNone/>
            </a:pPr>
            <a:r>
              <a:rPr lang="et-EE" dirty="0"/>
              <a:t>Toetuse saaja raamatupidamise sise-eeskirjad ja auditeerimise kord peavad võimaldama projekti kuluaruannetes esitatud kulude ja tulude otsest võrdlust vastavate raamatupidamisaruannete ja tõendavate dokumentidega.</a:t>
            </a:r>
          </a:p>
          <a:p>
            <a:pPr marL="0" indent="0">
              <a:buNone/>
            </a:pPr>
            <a:r>
              <a:rPr lang="et-EE" dirty="0"/>
              <a:t>Projekti välisriigi partneri kulud hüvitatakse sarnaselt toetuse saajaga. Piisab kvalifitseeritud audiitori poolt läbi viidud projektikulude auditi aruandest.</a:t>
            </a:r>
          </a:p>
          <a:p>
            <a:pPr marL="0" indent="0">
              <a:buNone/>
            </a:pPr>
            <a:r>
              <a:rPr lang="et-EE" dirty="0"/>
              <a:t>Projektis ei tohi olla tulutoovaid kulusid.</a:t>
            </a:r>
          </a:p>
          <a:p>
            <a:pPr marL="0" indent="0">
              <a:buNone/>
            </a:pPr>
            <a:r>
              <a:rPr lang="et-EE" dirty="0"/>
              <a:t>Abikõlblikud kulud on:</a:t>
            </a:r>
          </a:p>
          <a:p>
            <a:r>
              <a:rPr lang="et-EE" dirty="0"/>
              <a:t>tehtud toetuse rahuldamise otsuses sätestatud abikõlblikkuse perioodil;</a:t>
            </a:r>
          </a:p>
          <a:p>
            <a:r>
              <a:rPr lang="et-EE" dirty="0"/>
              <a:t>seotud </a:t>
            </a:r>
            <a:r>
              <a:rPr lang="et-EE" dirty="0" smtClean="0"/>
              <a:t>projekti eelarvega</a:t>
            </a:r>
            <a:r>
              <a:rPr lang="et-EE" dirty="0"/>
              <a:t>;</a:t>
            </a:r>
          </a:p>
          <a:p>
            <a:r>
              <a:rPr lang="et-EE" dirty="0"/>
              <a:t>tegelikult raamatupidamises kantud – kaup on üle antud või teenus osutatud, selle kohta on koostatud kuludokument;</a:t>
            </a:r>
          </a:p>
          <a:p>
            <a:r>
              <a:rPr lang="et-EE" dirty="0"/>
              <a:t>makstud hiljemalt 30 päeva jooksul alates projekti abikõlblikkuse perioodi lõppkuupäevast;</a:t>
            </a:r>
          </a:p>
          <a:p>
            <a:r>
              <a:rPr lang="et-EE" dirty="0"/>
              <a:t>kontrollitavad ja organisatsiooni üldisest raamatupidamisest eristatavad;</a:t>
            </a:r>
          </a:p>
          <a:p>
            <a:r>
              <a:rPr lang="et-EE" dirty="0"/>
              <a:t>proportsionaalsed ja säästlikud ning tehtud üksnes projekti eesmärgi ja oodatud tulemuste saavutamiseks;</a:t>
            </a:r>
          </a:p>
          <a:p>
            <a:r>
              <a:rPr lang="et-EE" dirty="0"/>
              <a:t>kooskõlas Euroopa Liidu ja Eesti õigusaktidega </a:t>
            </a:r>
            <a:r>
              <a:rPr lang="et-EE" dirty="0" smtClean="0"/>
              <a:t>ning </a:t>
            </a:r>
            <a:r>
              <a:rPr lang="et-EE" dirty="0"/>
              <a:t>vastama heale raamatupidamistavale.</a:t>
            </a:r>
          </a:p>
          <a:p>
            <a:pPr marL="0" indent="0">
              <a:buNone/>
            </a:pPr>
            <a:endParaRPr lang="et-EE" dirty="0"/>
          </a:p>
        </p:txBody>
      </p:sp>
    </p:spTree>
    <p:extLst>
      <p:ext uri="{BB962C8B-B14F-4D97-AF65-F5344CB8AC3E}">
        <p14:creationId xmlns:p14="http://schemas.microsoft.com/office/powerpoint/2010/main" val="3500496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otsekulud</a:t>
            </a:r>
          </a:p>
        </p:txBody>
      </p:sp>
      <p:sp>
        <p:nvSpPr>
          <p:cNvPr id="3" name="Content Placeholder 2"/>
          <p:cNvSpPr>
            <a:spLocks noGrp="1"/>
          </p:cNvSpPr>
          <p:nvPr>
            <p:ph idx="1"/>
          </p:nvPr>
        </p:nvSpPr>
        <p:spPr/>
        <p:txBody>
          <a:bodyPr>
            <a:normAutofit lnSpcReduction="10000"/>
          </a:bodyPr>
          <a:lstStyle/>
          <a:p>
            <a:pPr marL="0" lvl="0" indent="0">
              <a:buNone/>
            </a:pPr>
            <a:r>
              <a:rPr lang="et-EE" sz="3200" dirty="0">
                <a:solidFill>
                  <a:srgbClr val="1E1E1C"/>
                </a:solidFill>
              </a:rPr>
              <a:t>Projekti abikõlblikud otsekulud on otseselt seotud projekti rakendamisega:</a:t>
            </a:r>
          </a:p>
          <a:p>
            <a:pPr lvl="0"/>
            <a:r>
              <a:rPr lang="et-EE" sz="3200" dirty="0">
                <a:solidFill>
                  <a:srgbClr val="1E1E1C"/>
                </a:solidFill>
              </a:rPr>
              <a:t>otsesed personalikulud – projektijuhi, projekti assistendi ja projekti sisuekspertide töötasu, füüsilise isikuga sõlmitud võlaõigusliku lepingu alusel makstav tasu, töötasult arvestatavad riiklikud maksud, proportsionaalselt projektiheaks töötatud ajaga seadustest tulenevad hüvitised ja puhkusetasud;</a:t>
            </a:r>
          </a:p>
          <a:p>
            <a:pPr lvl="0"/>
            <a:r>
              <a:rPr lang="et-EE" sz="3200" dirty="0">
                <a:solidFill>
                  <a:srgbClr val="1E1E1C"/>
                </a:solidFill>
              </a:rPr>
              <a:t>projektis osalevate töötajate reisi- ja päevarahad vastavalt Eesti õigusaktidele;</a:t>
            </a:r>
          </a:p>
          <a:p>
            <a:pPr lvl="0"/>
            <a:r>
              <a:rPr lang="et-EE" sz="3200" dirty="0">
                <a:solidFill>
                  <a:srgbClr val="1E1E1C"/>
                </a:solidFill>
              </a:rPr>
              <a:t>projekti avalikustamisega seotud kulud ehk teavituskulud;</a:t>
            </a:r>
          </a:p>
          <a:p>
            <a:pPr lvl="0"/>
            <a:r>
              <a:rPr lang="et-EE" sz="3200" dirty="0">
                <a:solidFill>
                  <a:srgbClr val="1E1E1C"/>
                </a:solidFill>
              </a:rPr>
              <a:t>uue või kasutatud seadme ostmise kulu amortisatsiooni määras projekti eluea jooksul. Kui toetuse saaja põhjendab, et seade on lahutamatu ja vajalik osa projekti tulemuste saavutamiseks, võib seadme kogu ostuhinna lugeda erandina abikõlblikuks;</a:t>
            </a:r>
          </a:p>
          <a:p>
            <a:pPr lvl="0"/>
            <a:r>
              <a:rPr lang="et-EE" sz="3200" dirty="0">
                <a:solidFill>
                  <a:srgbClr val="1E1E1C"/>
                </a:solidFill>
              </a:rPr>
              <a:t>kinnisasja ostmine, mis võib moodustada kuni 10% projekti abikõlblikest kuludest;</a:t>
            </a:r>
          </a:p>
          <a:p>
            <a:pPr lvl="0"/>
            <a:r>
              <a:rPr lang="et-EE" sz="3200" dirty="0">
                <a:solidFill>
                  <a:srgbClr val="1E1E1C"/>
                </a:solidFill>
              </a:rPr>
              <a:t>tarbekaupade ja tarvikute ostmine tingimusel, et need on eristatavad ja vajalikud projekti tegevuste elluviimiseks ja eesmärgi saavutamiseks;</a:t>
            </a:r>
          </a:p>
          <a:p>
            <a:pPr lvl="0"/>
            <a:r>
              <a:rPr lang="et-EE" sz="3200" dirty="0">
                <a:solidFill>
                  <a:srgbClr val="1E1E1C"/>
                </a:solidFill>
              </a:rPr>
              <a:t>toetuse saaja poolt projekti elluviimise eesmärgil sõlmitud muu lepinguga kaasnev kulu tingimusel, et see on sõlmitud kooskõlas riigihangete seaduse ja käesoleva korraga;</a:t>
            </a:r>
          </a:p>
          <a:p>
            <a:pPr lvl="0"/>
            <a:r>
              <a:rPr lang="et-EE" sz="3200" dirty="0">
                <a:solidFill>
                  <a:srgbClr val="1E1E1C"/>
                </a:solidFill>
              </a:rPr>
              <a:t>toetuse rahuldamise otsusega projektile kehtestatud kohustustest otseselt tulenevad kulud.</a:t>
            </a:r>
          </a:p>
          <a:p>
            <a:pPr marL="0" indent="0">
              <a:buNone/>
            </a:pPr>
            <a:endParaRPr lang="et-EE" dirty="0"/>
          </a:p>
        </p:txBody>
      </p:sp>
    </p:spTree>
    <p:extLst>
      <p:ext uri="{BB962C8B-B14F-4D97-AF65-F5344CB8AC3E}">
        <p14:creationId xmlns:p14="http://schemas.microsoft.com/office/powerpoint/2010/main" val="1636913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kaudsed kulud (üldkulud)</a:t>
            </a:r>
          </a:p>
        </p:txBody>
      </p:sp>
      <p:sp>
        <p:nvSpPr>
          <p:cNvPr id="3" name="Content Placeholder 2"/>
          <p:cNvSpPr>
            <a:spLocks noGrp="1"/>
          </p:cNvSpPr>
          <p:nvPr>
            <p:ph idx="1"/>
          </p:nvPr>
        </p:nvSpPr>
        <p:spPr/>
        <p:txBody>
          <a:bodyPr/>
          <a:lstStyle/>
          <a:p>
            <a:pPr marL="0" lvl="0" indent="0">
              <a:buNone/>
            </a:pPr>
            <a:r>
              <a:rPr lang="et-EE" sz="3200" dirty="0">
                <a:solidFill>
                  <a:srgbClr val="1E1E1C"/>
                </a:solidFill>
              </a:rPr>
              <a:t>Kaudsed kulud on kõik abikõlblikud kulud, mida ei saa otseselt seostada projekti tegevustega, kuid tehakse otseses seoses projektile omistatavate abikõlblike otsekuludega.</a:t>
            </a:r>
          </a:p>
          <a:p>
            <a:pPr marL="0" lvl="0" indent="0">
              <a:buNone/>
            </a:pPr>
            <a:r>
              <a:rPr lang="et-EE" sz="3200" dirty="0">
                <a:solidFill>
                  <a:srgbClr val="1E1E1C"/>
                </a:solidFill>
              </a:rPr>
              <a:t>Projekti kaudseid kulusid arvestatakse kindla määra alusel, mis moodustavad kuni 15% otsestest abikõlblikest personalikuludest.</a:t>
            </a:r>
          </a:p>
          <a:p>
            <a:pPr lvl="0"/>
            <a:r>
              <a:rPr lang="et-EE" sz="3200" dirty="0">
                <a:solidFill>
                  <a:srgbClr val="1E1E1C"/>
                </a:solidFill>
              </a:rPr>
              <a:t>raamatupidamine, sekretäri- ja personalitöö, juriidiline nõustamine;</a:t>
            </a:r>
          </a:p>
          <a:p>
            <a:pPr lvl="0"/>
            <a:r>
              <a:rPr lang="et-EE" sz="3200" dirty="0">
                <a:solidFill>
                  <a:srgbClr val="1E1E1C"/>
                </a:solidFill>
              </a:rPr>
              <a:t>kontoritarvikute ja -mööbli ostmise, rentimise, hooldus- ja remondikulud;</a:t>
            </a:r>
          </a:p>
          <a:p>
            <a:pPr lvl="0"/>
            <a:r>
              <a:rPr lang="et-EE" sz="3200" dirty="0">
                <a:solidFill>
                  <a:srgbClr val="1E1E1C"/>
                </a:solidFill>
              </a:rPr>
              <a:t>vara haldamine – kommunaalkulud, kontoriruumide rent, valveteenus, maamaks;</a:t>
            </a:r>
          </a:p>
          <a:p>
            <a:pPr lvl="0"/>
            <a:r>
              <a:rPr lang="et-EE" sz="3200" dirty="0">
                <a:solidFill>
                  <a:srgbClr val="1E1E1C"/>
                </a:solidFill>
              </a:rPr>
              <a:t>infotehnoloogia kulud – tark- ja riistvara, kontoritehnika ostmise ja rentimise ning serverite, võrkude ja kontoritehnika hooldus- ja remondikulud;</a:t>
            </a:r>
          </a:p>
          <a:p>
            <a:pPr lvl="0"/>
            <a:r>
              <a:rPr lang="et-EE" sz="3200" dirty="0">
                <a:solidFill>
                  <a:srgbClr val="1E1E1C"/>
                </a:solidFill>
              </a:rPr>
              <a:t>sideteenused – postikulu, telefonisideteenused;</a:t>
            </a:r>
          </a:p>
          <a:p>
            <a:pPr lvl="0"/>
            <a:r>
              <a:rPr lang="et-EE" sz="3200" dirty="0">
                <a:solidFill>
                  <a:srgbClr val="1E1E1C"/>
                </a:solidFill>
              </a:rPr>
              <a:t>pangakonto avamise ja haldamise kulud ning makse ülekandetasu;</a:t>
            </a:r>
          </a:p>
          <a:p>
            <a:pPr lvl="0"/>
            <a:r>
              <a:rPr lang="et-EE" sz="3200" dirty="0">
                <a:solidFill>
                  <a:srgbClr val="1E1E1C"/>
                </a:solidFill>
              </a:rPr>
              <a:t>muu abistav töö</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287539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Mitteabikõlblikud kulud</a:t>
            </a:r>
          </a:p>
        </p:txBody>
      </p:sp>
      <p:sp>
        <p:nvSpPr>
          <p:cNvPr id="3" name="Content Placeholder 2"/>
          <p:cNvSpPr>
            <a:spLocks noGrp="1"/>
          </p:cNvSpPr>
          <p:nvPr>
            <p:ph idx="1"/>
          </p:nvPr>
        </p:nvSpPr>
        <p:spPr/>
        <p:txBody>
          <a:bodyPr/>
          <a:lstStyle/>
          <a:p>
            <a:pPr lvl="0"/>
            <a:r>
              <a:rPr lang="et-EE" sz="3200" dirty="0">
                <a:solidFill>
                  <a:srgbClr val="1E1E1C"/>
                </a:solidFill>
              </a:rPr>
              <a:t>laenudega seotud kulud, finantstehingute tasud ja muud puhtalt finantskulud sh valuutakursi muutuste kahjum;</a:t>
            </a:r>
          </a:p>
          <a:p>
            <a:pPr lvl="0"/>
            <a:r>
              <a:rPr lang="et-EE" sz="3200" dirty="0">
                <a:solidFill>
                  <a:srgbClr val="1E1E1C"/>
                </a:solidFill>
              </a:rPr>
              <a:t>eraldised kahjumi või võimalike tulevaste kohustuste katmiseks;</a:t>
            </a:r>
          </a:p>
          <a:p>
            <a:pPr lvl="0"/>
            <a:r>
              <a:rPr lang="et-EE" sz="3200" dirty="0">
                <a:solidFill>
                  <a:srgbClr val="1E1E1C"/>
                </a:solidFill>
              </a:rPr>
              <a:t>käibemaks, kui see saadakse sisendkäibemaksuga tagasi;</a:t>
            </a:r>
          </a:p>
          <a:p>
            <a:pPr lvl="0"/>
            <a:r>
              <a:rPr lang="et-EE" sz="3200" dirty="0">
                <a:solidFill>
                  <a:srgbClr val="1E1E1C"/>
                </a:solidFill>
              </a:rPr>
              <a:t>mootorsõiduki ostmise-, liisimise ja remondiga seotud kulud</a:t>
            </a:r>
          </a:p>
          <a:p>
            <a:pPr lvl="0"/>
            <a:r>
              <a:rPr lang="et-EE" sz="3200" dirty="0">
                <a:solidFill>
                  <a:srgbClr val="1E1E1C"/>
                </a:solidFill>
              </a:rPr>
              <a:t>trahvid ja muud rahalised karistused;</a:t>
            </a:r>
          </a:p>
          <a:p>
            <a:pPr lvl="0"/>
            <a:r>
              <a:rPr lang="et-EE" sz="3200" dirty="0">
                <a:solidFill>
                  <a:srgbClr val="1E1E1C"/>
                </a:solidFill>
              </a:rPr>
              <a:t>kohtuvaidluste kulud, välja arvatud juhul, kui kohtuvaidlus on lahutamatu ja vajalik projekti tulemuste saavutamiseks;</a:t>
            </a:r>
          </a:p>
          <a:p>
            <a:pPr lvl="0"/>
            <a:r>
              <a:rPr lang="et-EE" sz="3200" dirty="0">
                <a:solidFill>
                  <a:srgbClr val="1E1E1C"/>
                </a:solidFill>
              </a:rPr>
              <a:t>kulud, mis kaetakse muudest allikatest;</a:t>
            </a:r>
          </a:p>
          <a:p>
            <a:pPr lvl="0"/>
            <a:r>
              <a:rPr lang="et-EE" sz="3200" dirty="0">
                <a:solidFill>
                  <a:srgbClr val="1E1E1C"/>
                </a:solidFill>
              </a:rPr>
              <a:t>kulud, mis ei ole vajalikud projekti eesmärgi saavutamiseks</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3434768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1097394"/>
            <a:ext cx="21861705" cy="1077218"/>
          </a:xfrm>
        </p:spPr>
        <p:txBody>
          <a:bodyPr/>
          <a:lstStyle/>
          <a:p>
            <a:r>
              <a:rPr lang="et-EE" dirty="0"/>
              <a:t>Toetuse kasutamisega seotud </a:t>
            </a:r>
            <a:r>
              <a:rPr lang="et-EE" dirty="0" smtClean="0"/>
              <a:t>aruannete </a:t>
            </a:r>
            <a:r>
              <a:rPr lang="et-EE" dirty="0"/>
              <a:t>esitamine</a:t>
            </a:r>
          </a:p>
        </p:txBody>
      </p:sp>
      <p:sp>
        <p:nvSpPr>
          <p:cNvPr id="3" name="Content Placeholder 2"/>
          <p:cNvSpPr>
            <a:spLocks noGrp="1"/>
          </p:cNvSpPr>
          <p:nvPr>
            <p:ph idx="1"/>
          </p:nvPr>
        </p:nvSpPr>
        <p:spPr/>
        <p:txBody>
          <a:bodyPr/>
          <a:lstStyle/>
          <a:p>
            <a:pPr marL="0" lvl="0" indent="0">
              <a:buNone/>
            </a:pPr>
            <a:r>
              <a:rPr lang="et-EE" sz="3200" dirty="0" smtClean="0">
                <a:solidFill>
                  <a:schemeClr val="tx1"/>
                </a:solidFill>
              </a:rPr>
              <a:t>Vahearuanded projekti elluviimise kohta esitatakse rakendusüksusele vähemalt üks kord aastas vastavalt toetuse rahuldamise otsuses sätestatud tähtaegadele.</a:t>
            </a:r>
          </a:p>
          <a:p>
            <a:pPr marL="0" lvl="0" indent="0">
              <a:buNone/>
            </a:pPr>
            <a:endParaRPr lang="et-EE" sz="3200" dirty="0" smtClean="0">
              <a:solidFill>
                <a:schemeClr val="tx1"/>
              </a:solidFill>
            </a:endParaRPr>
          </a:p>
          <a:p>
            <a:pPr marL="0" lvl="0" indent="0">
              <a:buNone/>
            </a:pPr>
            <a:r>
              <a:rPr lang="et-EE" sz="3200" dirty="0" smtClean="0">
                <a:solidFill>
                  <a:schemeClr val="tx1"/>
                </a:solidFill>
              </a:rPr>
              <a:t>Kui projekti abikõlblikkuse periood on kuni 18 kuud, esitab toetuse saaja rakendusüksusele ainult lõpparuande. Projekti </a:t>
            </a:r>
            <a:r>
              <a:rPr lang="et-EE" sz="3200" dirty="0">
                <a:solidFill>
                  <a:schemeClr val="tx1"/>
                </a:solidFill>
              </a:rPr>
              <a:t>lõpparuanne tuleb esitada 45 päeva jooksul alates projekti abikõlblikkuse perioodi lõppkuupäevast</a:t>
            </a:r>
            <a:r>
              <a:rPr lang="et-EE" sz="3200" dirty="0" smtClean="0">
                <a:solidFill>
                  <a:schemeClr val="tx1"/>
                </a:solidFill>
              </a:rPr>
              <a:t>.</a:t>
            </a:r>
          </a:p>
          <a:p>
            <a:pPr marL="0" lvl="0" indent="0">
              <a:buNone/>
            </a:pPr>
            <a:endParaRPr lang="et-EE" sz="3200" dirty="0" smtClean="0">
              <a:solidFill>
                <a:schemeClr val="tx1"/>
              </a:solidFill>
            </a:endParaRPr>
          </a:p>
          <a:p>
            <a:pPr marL="0" lvl="0" indent="0">
              <a:buNone/>
            </a:pPr>
            <a:r>
              <a:rPr lang="et-EE" sz="3200" dirty="0" smtClean="0">
                <a:solidFill>
                  <a:schemeClr val="tx1"/>
                </a:solidFill>
              </a:rPr>
              <a:t>Projekti </a:t>
            </a:r>
            <a:r>
              <a:rPr lang="et-EE" sz="3200" dirty="0">
                <a:solidFill>
                  <a:schemeClr val="tx1"/>
                </a:solidFill>
              </a:rPr>
              <a:t>lõpparuande juurde tuleb </a:t>
            </a:r>
            <a:r>
              <a:rPr lang="et-EE" sz="3200" dirty="0" smtClean="0">
                <a:solidFill>
                  <a:schemeClr val="tx1"/>
                </a:solidFill>
              </a:rPr>
              <a:t>lisada tegevuste käigus loodud materjalide koopiad, sh teavituskampaania visuaalsed materjalid ning lühifilmid juhendmaterjalid/õppevahendid. Materjalide omandiõigus jääb toetuse saajale.</a:t>
            </a:r>
            <a:endParaRPr lang="et-EE" sz="3200" dirty="0">
              <a:solidFill>
                <a:schemeClr val="tx1"/>
              </a:solidFill>
            </a:endParaRPr>
          </a:p>
          <a:p>
            <a:pPr marL="0" lvl="0" indent="0">
              <a:buNone/>
            </a:pPr>
            <a:endParaRPr lang="et-EE" sz="3200" dirty="0" smtClean="0">
              <a:solidFill>
                <a:srgbClr val="1E1E1C"/>
              </a:solidFill>
            </a:endParaRPr>
          </a:p>
          <a:p>
            <a:pPr marL="0" lvl="0" indent="0">
              <a:buNone/>
            </a:pPr>
            <a:r>
              <a:rPr lang="et-EE" sz="3200" dirty="0" smtClean="0">
                <a:solidFill>
                  <a:srgbClr val="1E1E1C"/>
                </a:solidFill>
              </a:rPr>
              <a:t>Lõpparuanne </a:t>
            </a:r>
            <a:r>
              <a:rPr lang="et-EE" sz="3200" dirty="0">
                <a:solidFill>
                  <a:srgbClr val="1E1E1C"/>
                </a:solidFill>
              </a:rPr>
              <a:t>esitatakse e-toetuste keskkonna </a:t>
            </a:r>
            <a:r>
              <a:rPr lang="et-EE" sz="3200" u="sng" dirty="0">
                <a:solidFill>
                  <a:srgbClr val="0573BA"/>
                </a:solidFill>
              </a:rPr>
              <a:t>https://etoetus.struktuurifondid.ee </a:t>
            </a:r>
            <a:r>
              <a:rPr lang="et-EE" sz="3200" dirty="0">
                <a:solidFill>
                  <a:srgbClr val="1E1E1C"/>
                </a:solidFill>
              </a:rPr>
              <a:t>kaudu.</a:t>
            </a:r>
          </a:p>
          <a:p>
            <a:pPr marL="0" lvl="0" indent="0">
              <a:buNone/>
            </a:pPr>
            <a:endParaRPr lang="et-EE" sz="3200" dirty="0">
              <a:solidFill>
                <a:srgbClr val="1E1E1C"/>
              </a:solidFill>
            </a:endParaRPr>
          </a:p>
          <a:p>
            <a:pPr marL="0" lvl="0" indent="0">
              <a:buNone/>
            </a:pPr>
            <a:r>
              <a:rPr lang="et-EE" sz="3200" dirty="0">
                <a:solidFill>
                  <a:srgbClr val="1E1E1C"/>
                </a:solidFill>
              </a:rPr>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3929462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p:txBody>
          <a:bodyPr>
            <a:normAutofit fontScale="92500"/>
          </a:bodyPr>
          <a:lstStyle/>
          <a:p>
            <a:pPr marL="0" lvl="0" indent="0">
              <a:buNone/>
            </a:pPr>
            <a:r>
              <a:rPr lang="et-EE" sz="3100" dirty="0">
                <a:solidFill>
                  <a:srgbClr val="1E1E1C"/>
                </a:solidFill>
              </a:rPr>
              <a:t>Toetuse maksmise eelduseks on toetuse rahuldamise otsus, toetuse saaja ja projekti partnerite vahel sõlmitud partnerluslepingud ja kulude abikõlblikkus, sealhulgas kulude aluseks olevate tegevuste abikõlblikkus.</a:t>
            </a:r>
          </a:p>
          <a:p>
            <a:pPr marL="0" lvl="0" indent="0">
              <a:buNone/>
            </a:pPr>
            <a:r>
              <a:rPr lang="et-EE" sz="3100" dirty="0">
                <a:solidFill>
                  <a:srgbClr val="1E1E1C"/>
                </a:solidFill>
              </a:rPr>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p>
          <a:p>
            <a:pPr marL="0" lvl="0" indent="0">
              <a:buNone/>
            </a:pPr>
            <a:r>
              <a:rPr lang="et-EE" sz="3100" dirty="0">
                <a:solidFill>
                  <a:srgbClr val="1E1E1C"/>
                </a:solidFill>
              </a:rPr>
              <a:t>Ettemakse taotlused või väljamakse taotlused e-toetuste keskkonna kaudu.</a:t>
            </a:r>
          </a:p>
          <a:p>
            <a:pPr marL="0" lvl="0" indent="0">
              <a:buNone/>
            </a:pPr>
            <a:r>
              <a:rPr lang="et-EE" sz="3100" dirty="0">
                <a:solidFill>
                  <a:srgbClr val="1E1E1C"/>
                </a:solidFill>
              </a:rPr>
              <a:t>Väljamakse taotlus esitatakse, kui abikõlblik kulu on reaalselt tekkinud ja makstud regulaarsusega vähemalt üks kord kvartalis, kuid mitte sagedamini kui üks kord kuus.</a:t>
            </a:r>
          </a:p>
          <a:p>
            <a:pPr marL="0" lvl="0" indent="0">
              <a:buNone/>
            </a:pPr>
            <a:r>
              <a:rPr lang="et-EE" sz="3100" u="sng" dirty="0">
                <a:solidFill>
                  <a:srgbClr val="1E1E1C"/>
                </a:solidFill>
              </a:rPr>
              <a:t>Toetuse saaja peab koos esimese väljamakse taotlusega esitama rakendusüksusele:</a:t>
            </a:r>
          </a:p>
          <a:p>
            <a:pPr lvl="0"/>
            <a:r>
              <a:rPr lang="et-EE" sz="3100" dirty="0">
                <a:solidFill>
                  <a:srgbClr val="1E1E1C"/>
                </a:solidFill>
              </a:rPr>
              <a:t>väljavõtte oma raamatupidamise sise-eeskirjast, milles on kirjeldatud, kuidas projekti kulusid ja tasumist eristatakse raamatupidamises muudest taotleja kuludest;</a:t>
            </a:r>
          </a:p>
          <a:p>
            <a:pPr lvl="0"/>
            <a:r>
              <a:rPr lang="et-EE" sz="3100" dirty="0">
                <a:solidFill>
                  <a:srgbClr val="1E1E1C"/>
                </a:solidFill>
              </a:rPr>
              <a:t>koopia riigihangete tegemise korrast asutuses;</a:t>
            </a:r>
          </a:p>
          <a:p>
            <a:pPr lvl="0"/>
            <a:r>
              <a:rPr lang="et-EE" sz="3100" dirty="0">
                <a:solidFill>
                  <a:srgbClr val="1E1E1C"/>
                </a:solidFill>
              </a:rPr>
              <a:t>lühikirjelduse projekti rakendamisega seotud dokumentide algatamise, viseerimise ja kinnitamise kohta ning esindusõigusliku isiku poolt edasivolitatud õiguste korral vastavad volikirjade koopiad;</a:t>
            </a:r>
          </a:p>
          <a:p>
            <a:pPr lvl="0"/>
            <a:r>
              <a:rPr lang="et-EE" sz="3100" dirty="0">
                <a:solidFill>
                  <a:srgbClr val="1E1E1C"/>
                </a:solidFill>
              </a:rPr>
              <a:t>selgituse, kuidas on toetuse saaja oma asutuses ette näinud toetusega seotud dokumentatsiooni säilitamise nõutud </a:t>
            </a:r>
            <a:r>
              <a:rPr lang="et-EE" sz="3100" dirty="0" smtClean="0">
                <a:solidFill>
                  <a:srgbClr val="1E1E1C"/>
                </a:solidFill>
              </a:rPr>
              <a:t>ajani (31.12.2028).</a:t>
            </a:r>
            <a:endParaRPr lang="et-EE" sz="3100" dirty="0">
              <a:solidFill>
                <a:srgbClr val="1E1E1C"/>
              </a:solidFill>
            </a:endParaRPr>
          </a:p>
        </p:txBody>
      </p:sp>
    </p:spTree>
    <p:extLst>
      <p:ext uri="{BB962C8B-B14F-4D97-AF65-F5344CB8AC3E}">
        <p14:creationId xmlns:p14="http://schemas.microsoft.com/office/powerpoint/2010/main" val="12727801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166</TotalTime>
  <Words>1157</Words>
  <Application>Microsoft Office PowerPoint</Application>
  <PresentationFormat>Custom</PresentationFormat>
  <Paragraphs>89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Office-tema</vt:lpstr>
      <vt:lpstr>Kulude ja tegevuste abikõlblikkus, projekti aruandlus ning toetuse maksmise tingimused</vt:lpstr>
      <vt:lpstr>Abikõlblikkuse periood</vt:lpstr>
      <vt:lpstr>Toetuse osakaal ja piirsumma</vt:lpstr>
      <vt:lpstr>Kulude abikõlblikkuse üldpõhimõtted</vt:lpstr>
      <vt:lpstr>Projekti abikõlblikud otsekulud</vt:lpstr>
      <vt:lpstr>Projekti abikõlblikud kaudsed kulud (üldkulud)</vt:lpstr>
      <vt:lpstr>Mitteabikõlblikud kulud</vt:lpstr>
      <vt:lpstr>Toetuse kasutamisega seotud aruannete esitamine</vt:lpstr>
      <vt:lpstr>Toetuse maksmise tingimused</vt:lpstr>
      <vt:lpstr>Toetuse maksmise tingimused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24</cp:revision>
  <dcterms:created xsi:type="dcterms:W3CDTF">2017-06-12T12:11:38Z</dcterms:created>
  <dcterms:modified xsi:type="dcterms:W3CDTF">2020-08-11T21:13:50Z</dcterms:modified>
</cp:coreProperties>
</file>