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6" r:id="rId2"/>
    <p:sldId id="258" r:id="rId3"/>
    <p:sldId id="259" r:id="rId4"/>
    <p:sldId id="273" r:id="rId5"/>
    <p:sldId id="272" r:id="rId6"/>
  </p:sldIdLst>
  <p:sldSz cx="24380825" cy="13714413"/>
  <p:notesSz cx="6794500" cy="9906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88998" autoAdjust="0"/>
  </p:normalViewPr>
  <p:slideViewPr>
    <p:cSldViewPr snapToGrid="0">
      <p:cViewPr varScale="1">
        <p:scale>
          <a:sx n="30" d="100"/>
          <a:sy n="30" d="100"/>
        </p:scale>
        <p:origin x="768" y="102"/>
      </p:cViewPr>
      <p:guideLst/>
    </p:cSldViewPr>
  </p:slideViewPr>
  <p:notesTextViewPr>
    <p:cViewPr>
      <p:scale>
        <a:sx n="3" d="2"/>
        <a:sy n="3" d="2"/>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a:defRPr sz="1200"/>
            </a:lvl1pPr>
          </a:lstStyle>
          <a:p>
            <a:fld id="{71D2BC0F-7084-4C9F-B157-046C3CBDF955}" type="datetimeFigureOut">
              <a:rPr lang="en-GB" smtClean="0"/>
              <a:t>12/08/2020</a:t>
            </a:fld>
            <a:endParaRPr lang="en-GB"/>
          </a:p>
        </p:txBody>
      </p:sp>
      <p:sp>
        <p:nvSpPr>
          <p:cNvPr id="4" name="Footer Placeholder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B6A57144-1CBB-4515-B696-16F63A0D6277}" type="datetimeFigureOut">
              <a:rPr lang="en-GB" smtClean="0"/>
              <a:t>12/08/2020</a:t>
            </a:fld>
            <a:endParaRPr lang="en-GB"/>
          </a:p>
        </p:txBody>
      </p:sp>
      <p:sp>
        <p:nvSpPr>
          <p:cNvPr id="4" name="Plassholder for lysbilde 3"/>
          <p:cNvSpPr>
            <a:spLocks noGrp="1" noRot="1" noChangeAspect="1"/>
          </p:cNvSpPr>
          <p:nvPr>
            <p:ph type="sldImg" idx="2"/>
          </p:nvPr>
        </p:nvSpPr>
        <p:spPr>
          <a:xfrm>
            <a:off x="427038" y="1238250"/>
            <a:ext cx="5940425"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sz="2400" b="0" i="0" u="none" strike="noStrike" kern="1200" baseline="0" dirty="0" smtClean="0">
              <a:solidFill>
                <a:schemeClr val="tx1"/>
              </a:solidFill>
              <a:latin typeface="+mn-lt"/>
              <a:ea typeface="+mn-ea"/>
              <a:cs typeface="+mn-cs"/>
            </a:endParaRPr>
          </a:p>
          <a:p>
            <a:r>
              <a:rPr lang="et-EE" sz="2400" b="0" i="0" u="none" strike="noStrike" kern="1200" baseline="0" dirty="0" smtClean="0">
                <a:solidFill>
                  <a:schemeClr val="tx1"/>
                </a:solidFill>
                <a:latin typeface="+mn-lt"/>
                <a:ea typeface="+mn-ea"/>
                <a:cs typeface="+mn-cs"/>
              </a:rPr>
              <a:t>taotluses on kirjeldatud taotleja ja projekti partneri tausta ja rolle, samuti meeskonnaliikmete tausta, pädevust, rolle (sh vastavust punktides 6.6 sätestatud nõuetele) ning meeskonnaliikmetega seotud tööprotsesse, perevägivallast ja soolisest vägivallast teadlikkuse tõstmise kampaania loovlahendust ja meediastrateegiat, perevägivalla teemalisi lühifilme lastele ja noortele ning neid toetavaid juhendmaterjale/õppevahendeid ja nende näitamise, tutvustamise ning levitamise kava, teadlikkuse tõstmise tegevusi prostitutsiooni ja seksuaalse ekspluateerimise eesmärgil toime pandava inimkaubanduse teemadel, sh kontseptsiooni, aja- ning tegevuskava, projektitaotluses toodud tegevuste oodatavate tulemuste mõõdetavust, projekti uuenduslikkust ja lisaväärtust, riskitegurite hindamist ja maandamist ning projekti majanduslikku tõhusust; </a:t>
            </a:r>
          </a:p>
          <a:p>
            <a:endParaRPr lang="et-EE" dirty="0"/>
          </a:p>
        </p:txBody>
      </p:sp>
      <p:sp>
        <p:nvSpPr>
          <p:cNvPr id="4" name="Slide Number Placeholder 3"/>
          <p:cNvSpPr>
            <a:spLocks noGrp="1"/>
          </p:cNvSpPr>
          <p:nvPr>
            <p:ph type="sldNum" sz="quarter" idx="10"/>
          </p:nvPr>
        </p:nvSpPr>
        <p:spPr/>
        <p:txBody>
          <a:bodyPr/>
          <a:lstStyle/>
          <a:p>
            <a:fld id="{F9DA259D-87B2-48A8-8896-0559A1CBD787}" type="slidenum">
              <a:rPr lang="en-GB" smtClean="0"/>
              <a:t>2</a:t>
            </a:fld>
            <a:endParaRPr lang="en-GB"/>
          </a:p>
        </p:txBody>
      </p:sp>
    </p:spTree>
    <p:extLst>
      <p:ext uri="{BB962C8B-B14F-4D97-AF65-F5344CB8AC3E}">
        <p14:creationId xmlns:p14="http://schemas.microsoft.com/office/powerpoint/2010/main" val="350645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dirty="0" smtClean="0"/>
              <a:t>Kohapealne kontroll RÜ 1 kord, auditi korras ei oska öelda, tehakse</a:t>
            </a:r>
            <a:r>
              <a:rPr lang="et-EE" baseline="0" dirty="0" smtClean="0"/>
              <a:t> valimi põhjal</a:t>
            </a:r>
          </a:p>
          <a:p>
            <a:endParaRPr lang="et-EE" baseline="0" dirty="0" smtClean="0"/>
          </a:p>
          <a:p>
            <a:endParaRPr lang="et-EE" sz="2400" b="0" i="0" u="none" strike="noStrike" kern="1200" baseline="0" dirty="0" smtClean="0">
              <a:solidFill>
                <a:schemeClr val="tx1"/>
              </a:solidFill>
              <a:latin typeface="+mn-lt"/>
              <a:ea typeface="+mn-ea"/>
              <a:cs typeface="+mn-cs"/>
            </a:endParaRPr>
          </a:p>
          <a:p>
            <a:r>
              <a:rPr lang="et-EE" sz="2400" b="0" i="0" u="none" strike="noStrike" kern="1200" baseline="0" dirty="0" smtClean="0">
                <a:solidFill>
                  <a:schemeClr val="tx1"/>
                </a:solidFill>
                <a:latin typeface="+mn-lt"/>
                <a:ea typeface="+mn-ea"/>
                <a:cs typeface="+mn-cs"/>
              </a:rPr>
              <a:t>Vähese tähtsusega riigiabi:</a:t>
            </a: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Käesoleva taotlusvooru raames jagatavat toetust võidakse käsitleda kui vähese tähtsusega riigiabi vastavalt Euroopa Komisjoni määruse (EL) nr 1407/2013 artiklile 3. </a:t>
            </a:r>
          </a:p>
          <a:p>
            <a:endParaRPr lang="et-EE" sz="2400" b="0" i="0" u="none" strike="noStrike" kern="1200" baseline="0" dirty="0" smtClean="0">
              <a:solidFill>
                <a:schemeClr val="tx1"/>
              </a:solidFill>
              <a:latin typeface="+mn-lt"/>
              <a:ea typeface="+mn-ea"/>
              <a:cs typeface="+mn-cs"/>
            </a:endParaRPr>
          </a:p>
          <a:p>
            <a:pPr marL="342900" indent="-342900">
              <a:buFont typeface="Arial" panose="020B0604020202020204" pitchFamily="34" charset="0"/>
              <a:buChar char="•"/>
            </a:pPr>
            <a:r>
              <a:rPr lang="et-EE" sz="2400" b="0" i="0" u="none" strike="noStrike" kern="1200" baseline="0" dirty="0" smtClean="0">
                <a:solidFill>
                  <a:schemeClr val="tx1"/>
                </a:solidFill>
                <a:latin typeface="+mn-lt"/>
                <a:ea typeface="+mn-ea"/>
                <a:cs typeface="+mn-cs"/>
              </a:rPr>
              <a:t>Kui toetus on käsitletav vähese tähtsusega abina Euroopa Komisjoni määruse (EL) nr 1407/2013 alusel, ei tohi ettevõtjale antav abi mis tahes kolme eelarveaasta pikkuse ajavahemiku jooksul koos käesolevast taotlusvoorust taotletava toetusega ületada kokku 200 000 eurot. </a:t>
            </a:r>
          </a:p>
          <a:p>
            <a:endParaRPr lang="et-EE" dirty="0" smtClean="0"/>
          </a:p>
          <a:p>
            <a:endParaRPr lang="et-EE" dirty="0"/>
          </a:p>
        </p:txBody>
      </p:sp>
      <p:sp>
        <p:nvSpPr>
          <p:cNvPr id="4" name="Slide Number Placeholder 3"/>
          <p:cNvSpPr>
            <a:spLocks noGrp="1"/>
          </p:cNvSpPr>
          <p:nvPr>
            <p:ph type="sldNum" sz="quarter" idx="10"/>
          </p:nvPr>
        </p:nvSpPr>
        <p:spPr/>
        <p:txBody>
          <a:bodyPr/>
          <a:lstStyle/>
          <a:p>
            <a:fld id="{F9DA259D-87B2-48A8-8896-0559A1CBD787}" type="slidenum">
              <a:rPr lang="en-GB" smtClean="0"/>
              <a:t>4</a:t>
            </a:fld>
            <a:endParaRPr lang="en-GB"/>
          </a:p>
        </p:txBody>
      </p:sp>
    </p:spTree>
    <p:extLst>
      <p:ext uri="{BB962C8B-B14F-4D97-AF65-F5344CB8AC3E}">
        <p14:creationId xmlns:p14="http://schemas.microsoft.com/office/powerpoint/2010/main" val="33148073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12.08.2020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stretch>
            <a:fillRect/>
          </a:stretch>
        </p:blipFill>
        <p:spPr>
          <a:xfrm>
            <a:off x="1260157" y="684923"/>
            <a:ext cx="1494875"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stretch>
            <a:fillRect/>
          </a:stretch>
        </p:blipFill>
        <p:spPr>
          <a:xfrm>
            <a:off x="1260157" y="698665"/>
            <a:ext cx="1495888"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12.08.2020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stretch>
            <a:fillRect/>
          </a:stretch>
        </p:blipFill>
        <p:spPr>
          <a:xfrm>
            <a:off x="1260157" y="737576"/>
            <a:ext cx="1495888"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8.jpg@01D63015.4526DE70" TargetMode="External"/><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5151222"/>
            <a:ext cx="18332511" cy="3693319"/>
          </a:xfrm>
        </p:spPr>
        <p:txBody>
          <a:bodyPr/>
          <a:lstStyle/>
          <a:p>
            <a:r>
              <a:rPr lang="nb-NO" dirty="0"/>
              <a:t>Taotluse menetlemise protsess ja nõuded taotlusele ning taotlejale (sh. partnerile)</a:t>
            </a:r>
            <a:endParaRPr lang="en-GB" dirty="0"/>
          </a:p>
        </p:txBody>
      </p:sp>
      <p:sp>
        <p:nvSpPr>
          <p:cNvPr id="5" name="Plassholder for tekst 4"/>
          <p:cNvSpPr>
            <a:spLocks noGrp="1"/>
          </p:cNvSpPr>
          <p:nvPr>
            <p:ph type="body" sz="quarter" idx="13"/>
          </p:nvPr>
        </p:nvSpPr>
        <p:spPr/>
        <p:txBody>
          <a:bodyPr/>
          <a:lstStyle/>
          <a:p>
            <a:r>
              <a:rPr lang="et-EE" dirty="0" smtClean="0"/>
              <a:t>Liina Breicis</a:t>
            </a:r>
            <a:endParaRPr lang="en-GB" dirty="0"/>
          </a:p>
        </p:txBody>
      </p:sp>
      <p:sp>
        <p:nvSpPr>
          <p:cNvPr id="6" name="Plassholder for tekst 5"/>
          <p:cNvSpPr>
            <a:spLocks noGrp="1"/>
          </p:cNvSpPr>
          <p:nvPr>
            <p:ph type="body" sz="quarter" idx="14"/>
          </p:nvPr>
        </p:nvSpPr>
        <p:spPr/>
        <p:txBody>
          <a:bodyPr/>
          <a:lstStyle/>
          <a:p>
            <a:r>
              <a:rPr lang="et-EE" dirty="0" smtClean="0"/>
              <a:t>Projektikoordinaator</a:t>
            </a:r>
            <a:endParaRPr lang="en-GB" dirty="0"/>
          </a:p>
        </p:txBody>
      </p:sp>
      <p:sp>
        <p:nvSpPr>
          <p:cNvPr id="8" name="Plassholder for tekst 7"/>
          <p:cNvSpPr>
            <a:spLocks noGrp="1"/>
          </p:cNvSpPr>
          <p:nvPr>
            <p:ph type="body" sz="quarter" idx="16"/>
          </p:nvPr>
        </p:nvSpPr>
        <p:spPr/>
        <p:txBody>
          <a:bodyPr/>
          <a:lstStyle/>
          <a:p>
            <a:r>
              <a:rPr lang="et-EE" dirty="0" smtClean="0"/>
              <a:t>Riigi Tugiteenuste Keskus</a:t>
            </a:r>
            <a:endParaRPr lang="en-GB" dirty="0"/>
          </a:p>
        </p:txBody>
      </p:sp>
      <p:sp>
        <p:nvSpPr>
          <p:cNvPr id="9" name="Plassholder for dato 8"/>
          <p:cNvSpPr>
            <a:spLocks noGrp="1"/>
          </p:cNvSpPr>
          <p:nvPr>
            <p:ph type="dt" sz="half" idx="10"/>
          </p:nvPr>
        </p:nvSpPr>
        <p:spPr/>
        <p:txBody>
          <a:bodyPr/>
          <a:lstStyle/>
          <a:p>
            <a:fld id="{A4AD3E04-3803-4746-93FE-59C9F8586737}" type="datetime1">
              <a:rPr lang="nb-NO" smtClean="0"/>
              <a:t>12.08.2020</a:t>
            </a:fld>
            <a:endParaRPr lang="nb-NO" dirty="0"/>
          </a:p>
        </p:txBody>
      </p:sp>
      <p:pic>
        <p:nvPicPr>
          <p:cNvPr id="12" name="Picture 11" descr="cid:image008.jpg@01D63015.4526DE70"/>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9949630" y="590550"/>
            <a:ext cx="3386620" cy="1591612"/>
          </a:xfrm>
          <a:prstGeom prst="rect">
            <a:avLst/>
          </a:prstGeom>
          <a:noFill/>
          <a:ln>
            <a:noFill/>
          </a:ln>
        </p:spPr>
      </p:pic>
      <p:pic>
        <p:nvPicPr>
          <p:cNvPr id="13" name="Pilt 5" descr="V:\SM\SM\Välisvahendid\NORRA ja EMP 2014-2021\LOCALDEV opening seminar (Nov 12, 2019)\0_sotsmin_3lovi_est.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356806" y="647700"/>
            <a:ext cx="3398044" cy="1560497"/>
          </a:xfrm>
          <a:prstGeom prst="rect">
            <a:avLst/>
          </a:prstGeom>
          <a:noFill/>
          <a:ln>
            <a:noFill/>
          </a:ln>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a:t>Nõuded taotlejale, partnerile ja taotlusele</a:t>
            </a:r>
            <a:endParaRPr lang="en-GB" dirty="0"/>
          </a:p>
        </p:txBody>
      </p:sp>
      <p:sp>
        <p:nvSpPr>
          <p:cNvPr id="3" name="Plassholder for innhold 2"/>
          <p:cNvSpPr>
            <a:spLocks noGrp="1"/>
          </p:cNvSpPr>
          <p:nvPr>
            <p:ph idx="1"/>
          </p:nvPr>
        </p:nvSpPr>
        <p:spPr>
          <a:xfrm>
            <a:off x="1260386" y="2476500"/>
            <a:ext cx="21861705" cy="10477499"/>
          </a:xfrm>
        </p:spPr>
        <p:txBody>
          <a:bodyPr>
            <a:normAutofit fontScale="92500" lnSpcReduction="20000"/>
          </a:bodyPr>
          <a:lstStyle/>
          <a:p>
            <a:pPr lvl="0"/>
            <a:r>
              <a:rPr lang="et-EE" dirty="0"/>
              <a:t>Taotleja on Eestis registreeritud avalik-õiguslik juriidiline isik või äriline või mitteäriline eraõiguslik juriidiline isik, sh valitsusväline organisatsioon või Eestis tegutsev </a:t>
            </a:r>
            <a:r>
              <a:rPr lang="et-EE" dirty="0" err="1"/>
              <a:t>valitsustevaheline</a:t>
            </a:r>
            <a:r>
              <a:rPr lang="et-EE" dirty="0"/>
              <a:t> organisatsioon</a:t>
            </a:r>
          </a:p>
          <a:p>
            <a:pPr lvl="0"/>
            <a:r>
              <a:rPr lang="et-EE" dirty="0"/>
              <a:t>Projekti partneriks on juriidiline isik, kelle asukohamaa on kas Eesti, Norra, mõni teine abisaajariik (Bulgaaria, Horvaatia, Küpros, Tšehhi, Ungari, Läti, Leedu, Malta, Poola, Rumeenia, Slovakkia, Sloveenia) või Venemaa ning, kes on allkirjastanud punktis 15.4 nõuetele vastava projekti partneri kinnituskirja (lisa 2)</a:t>
            </a:r>
          </a:p>
          <a:p>
            <a:r>
              <a:rPr lang="et-EE" dirty="0"/>
              <a:t>Nõuded taotlusele:</a:t>
            </a:r>
          </a:p>
          <a:p>
            <a:pPr lvl="1"/>
            <a:r>
              <a:rPr lang="et-EE" dirty="0"/>
              <a:t>E-keskkonnas</a:t>
            </a:r>
          </a:p>
          <a:p>
            <a:pPr lvl="1"/>
            <a:r>
              <a:rPr lang="et-EE" dirty="0"/>
              <a:t>Allkirjastatud esindusõigusliku isiku poolt</a:t>
            </a:r>
          </a:p>
          <a:p>
            <a:pPr lvl="1"/>
            <a:r>
              <a:rPr lang="et-EE" dirty="0"/>
              <a:t>Partneri andmed ning roll- (kui on) + meeskonna liikmete </a:t>
            </a:r>
            <a:r>
              <a:rPr lang="et-EE" dirty="0" smtClean="0"/>
              <a:t>taust </a:t>
            </a:r>
            <a:r>
              <a:rPr lang="et-EE" dirty="0"/>
              <a:t>ja </a:t>
            </a:r>
            <a:r>
              <a:rPr lang="et-EE" dirty="0" smtClean="0"/>
              <a:t>tööprotsesside kirjeldused</a:t>
            </a:r>
            <a:endParaRPr lang="et-EE" dirty="0"/>
          </a:p>
          <a:p>
            <a:pPr lvl="1"/>
            <a:r>
              <a:rPr lang="et-EE" dirty="0"/>
              <a:t>Tegevuste elluviimis koht on Eesti või projektipartneri asukohariik</a:t>
            </a:r>
          </a:p>
          <a:p>
            <a:pPr lvl="1"/>
            <a:r>
              <a:rPr lang="et-EE" dirty="0" smtClean="0"/>
              <a:t>Toetuse summa ja osakaal abikõlblikest kuludest vastab korrale</a:t>
            </a:r>
            <a:r>
              <a:rPr lang="et-EE" dirty="0" smtClean="0"/>
              <a:t> ja tegevused tehakse </a:t>
            </a:r>
            <a:r>
              <a:rPr lang="et-EE" dirty="0"/>
              <a:t>abikõlblikkuse </a:t>
            </a:r>
            <a:r>
              <a:rPr lang="et-EE" dirty="0" smtClean="0"/>
              <a:t>perioodil</a:t>
            </a:r>
            <a:endParaRPr lang="et-EE" dirty="0"/>
          </a:p>
          <a:p>
            <a:r>
              <a:rPr lang="et-EE" dirty="0" smtClean="0"/>
              <a:t>Taotluse juurde lisatavad dokumendid:</a:t>
            </a:r>
          </a:p>
          <a:p>
            <a:pPr lvl="1"/>
            <a:r>
              <a:rPr lang="et-EE" dirty="0" smtClean="0"/>
              <a:t>Meeskonnaliikmete CV-d</a:t>
            </a:r>
          </a:p>
          <a:p>
            <a:pPr lvl="1"/>
            <a:r>
              <a:rPr lang="et-EE" dirty="0" smtClean="0"/>
              <a:t>Loovlahenduste kontseptsioon (loovnäidete ja </a:t>
            </a:r>
            <a:r>
              <a:rPr lang="et-EE" dirty="0" err="1" smtClean="0"/>
              <a:t>visuaalide</a:t>
            </a:r>
            <a:r>
              <a:rPr lang="et-EE" dirty="0" smtClean="0"/>
              <a:t> </a:t>
            </a:r>
            <a:r>
              <a:rPr lang="et-EE" dirty="0" smtClean="0"/>
              <a:t>eskiisidega) (eraldi dokument)</a:t>
            </a:r>
            <a:endParaRPr lang="et-EE" dirty="0" smtClean="0"/>
          </a:p>
          <a:p>
            <a:pPr lvl="1"/>
            <a:r>
              <a:rPr lang="et-EE" dirty="0" smtClean="0"/>
              <a:t>Kampaania meediastrateegia koos </a:t>
            </a:r>
            <a:r>
              <a:rPr lang="et-EE" dirty="0" smtClean="0"/>
              <a:t>meediaplaaniga (eraldi dokument)</a:t>
            </a:r>
            <a:endParaRPr lang="et-EE" dirty="0" smtClean="0"/>
          </a:p>
          <a:p>
            <a:pPr lvl="1"/>
            <a:r>
              <a:rPr lang="et-EE" dirty="0" smtClean="0"/>
              <a:t>Lühifilmi </a:t>
            </a:r>
            <a:r>
              <a:rPr lang="et-EE" dirty="0" smtClean="0"/>
              <a:t>ideekavand (info võib esitada taotluses)</a:t>
            </a:r>
            <a:endParaRPr lang="et-EE" dirty="0" smtClean="0"/>
          </a:p>
          <a:p>
            <a:pPr lvl="1"/>
            <a:r>
              <a:rPr lang="et-EE" dirty="0" smtClean="0"/>
              <a:t>Lühifilmi näitamise kava+ juhendmaterjalid</a:t>
            </a:r>
          </a:p>
          <a:p>
            <a:pPr lvl="1"/>
            <a:r>
              <a:rPr lang="et-EE" dirty="0" smtClean="0"/>
              <a:t>Teavitustegevuste kontseptsiooni, aja- ning tegevuskava</a:t>
            </a:r>
          </a:p>
          <a:p>
            <a:pPr lvl="1"/>
            <a:r>
              <a:rPr lang="et-EE" dirty="0" smtClean="0"/>
              <a:t>Projekti eelarve (lisa 1)</a:t>
            </a:r>
          </a:p>
          <a:p>
            <a:pPr lvl="1"/>
            <a:r>
              <a:rPr lang="et-EE" dirty="0" smtClean="0"/>
              <a:t>Volikiri (kui on vaja</a:t>
            </a:r>
            <a:r>
              <a:rPr lang="et-EE" dirty="0" smtClean="0"/>
              <a:t>)</a:t>
            </a:r>
          </a:p>
          <a:p>
            <a:pPr lvl="1"/>
            <a:r>
              <a:rPr lang="et-EE" dirty="0" smtClean="0"/>
              <a:t>Projekti partneri  kaaskiri (kui on)</a:t>
            </a:r>
            <a:endParaRPr lang="et-EE" dirty="0" smtClean="0"/>
          </a:p>
          <a:p>
            <a:pPr lvl="1"/>
            <a:endParaRPr lang="en-GB" dirty="0"/>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smtClean="0">
                <a:solidFill>
                  <a:srgbClr val="0F3C74"/>
                </a:solidFill>
              </a:rPr>
              <a:t>Toetuse taotlemine ja menetlemine</a:t>
            </a:r>
            <a:endParaRPr lang="en-GB" dirty="0">
              <a:solidFill>
                <a:srgbClr val="0F3C74"/>
              </a:solidFill>
            </a:endParaRPr>
          </a:p>
        </p:txBody>
      </p:sp>
      <p:sp>
        <p:nvSpPr>
          <p:cNvPr id="3" name="Plassholder for innhold 2"/>
          <p:cNvSpPr>
            <a:spLocks noGrp="1"/>
          </p:cNvSpPr>
          <p:nvPr>
            <p:ph idx="1"/>
          </p:nvPr>
        </p:nvSpPr>
        <p:spPr/>
        <p:txBody>
          <a:bodyPr/>
          <a:lstStyle/>
          <a:p>
            <a:r>
              <a:rPr lang="et-EE" dirty="0"/>
              <a:t>Kontaktisikud: Kelly Poopuu, Liina Breicis, Pille Penk</a:t>
            </a:r>
          </a:p>
          <a:p>
            <a:r>
              <a:rPr lang="fi-FI" dirty="0" err="1"/>
              <a:t>Projektitaotluste</a:t>
            </a:r>
            <a:r>
              <a:rPr lang="fi-FI" dirty="0"/>
              <a:t> </a:t>
            </a:r>
            <a:r>
              <a:rPr lang="fi-FI" dirty="0" err="1"/>
              <a:t>esitamise</a:t>
            </a:r>
            <a:r>
              <a:rPr lang="fi-FI" dirty="0"/>
              <a:t> </a:t>
            </a:r>
            <a:r>
              <a:rPr lang="fi-FI" dirty="0" err="1"/>
              <a:t>tähtaeg</a:t>
            </a:r>
            <a:r>
              <a:rPr lang="fi-FI" dirty="0"/>
              <a:t> on </a:t>
            </a:r>
            <a:r>
              <a:rPr lang="et-EE" dirty="0" smtClean="0"/>
              <a:t>30</a:t>
            </a:r>
            <a:r>
              <a:rPr lang="fi-FI" dirty="0" smtClean="0"/>
              <a:t>.0</a:t>
            </a:r>
            <a:r>
              <a:rPr lang="et-EE" dirty="0" smtClean="0"/>
              <a:t>9</a:t>
            </a:r>
            <a:r>
              <a:rPr lang="fi-FI" dirty="0" smtClean="0"/>
              <a:t>.2020 </a:t>
            </a:r>
            <a:r>
              <a:rPr lang="fi-FI" dirty="0" err="1"/>
              <a:t>kell</a:t>
            </a:r>
            <a:r>
              <a:rPr lang="fi-FI" dirty="0"/>
              <a:t> 17:00 </a:t>
            </a:r>
            <a:r>
              <a:rPr lang="fi-FI" dirty="0" err="1"/>
              <a:t>kohaliku</a:t>
            </a:r>
            <a:r>
              <a:rPr lang="fi-FI" dirty="0"/>
              <a:t> aja </a:t>
            </a:r>
            <a:r>
              <a:rPr lang="fi-FI" dirty="0" err="1"/>
              <a:t>järgi</a:t>
            </a:r>
            <a:endParaRPr lang="et-EE" dirty="0"/>
          </a:p>
          <a:p>
            <a:r>
              <a:rPr lang="et-EE" b="1" u="sng" dirty="0">
                <a:solidFill>
                  <a:srgbClr val="FF0000"/>
                </a:solidFill>
              </a:rPr>
              <a:t>Kogu kirjavahetus käib läbi e-toetuste keskkonna postkasti</a:t>
            </a:r>
          </a:p>
          <a:p>
            <a:r>
              <a:rPr lang="et-EE" dirty="0"/>
              <a:t>Esitada võib vaid ühe taotluse</a:t>
            </a:r>
          </a:p>
          <a:p>
            <a:r>
              <a:rPr lang="et-EE" dirty="0"/>
              <a:t>Peale tähtaja lõppemist suletakse taotlusvoor- </a:t>
            </a:r>
            <a:r>
              <a:rPr lang="et-EE" dirty="0">
                <a:solidFill>
                  <a:srgbClr val="FF0000"/>
                </a:solidFill>
              </a:rPr>
              <a:t>hilinenud taotlusi vastu ei võeta!</a:t>
            </a:r>
          </a:p>
          <a:p>
            <a:r>
              <a:rPr lang="et-EE" dirty="0"/>
              <a:t>Esmane vastavuskontroll 10 tööpäeva jooksul</a:t>
            </a:r>
          </a:p>
          <a:p>
            <a:r>
              <a:rPr lang="et-EE" dirty="0"/>
              <a:t>Menetlemise käigus võidakse nõuda taotlejalt selgitusi ja lisadokumente või taotluse parandamist</a:t>
            </a:r>
          </a:p>
          <a:p>
            <a:r>
              <a:rPr lang="et-EE" dirty="0" smtClean="0"/>
              <a:t>Igat taotlust </a:t>
            </a:r>
            <a:r>
              <a:rPr lang="et-EE" dirty="0"/>
              <a:t>hindab kaks erapooletut, sõltumatut ja usaldusväärset eksperti.</a:t>
            </a:r>
          </a:p>
          <a:p>
            <a:r>
              <a:rPr lang="et-EE" dirty="0"/>
              <a:t>Eksperdid annavad hindeid eraldiseisvalt hiljemalt 10 tööpäeva jooksul taotluse hindamiseks saamisest</a:t>
            </a:r>
          </a:p>
          <a:p>
            <a:r>
              <a:rPr lang="et-EE" dirty="0"/>
              <a:t>Taotlus, mille hindamistulemus on alla 50% maksimumtulemusest, tehakse rahuldamata jätmise otsus</a:t>
            </a:r>
          </a:p>
          <a:p>
            <a:r>
              <a:rPr lang="et-EE" dirty="0"/>
              <a:t>Projektide pingerida edastatakse vähemalt 3 liikmelisele programmioperaatori poolt moodustatud hindamiskomisjonile</a:t>
            </a:r>
          </a:p>
          <a:p>
            <a:r>
              <a:rPr lang="et-EE" dirty="0"/>
              <a:t>Hindamiskomisjon vaatab taotlused läbi 15 tööpäeva jooksul</a:t>
            </a:r>
          </a:p>
          <a:p>
            <a:r>
              <a:rPr lang="et-EE" dirty="0"/>
              <a:t>Otsuse vormistamine ja teavitamine 10-15 tööpäeva jooksul (</a:t>
            </a:r>
            <a:r>
              <a:rPr lang="et-EE" i="1" dirty="0"/>
              <a:t>e-toetuse keskkonna kaudu)</a:t>
            </a:r>
          </a:p>
          <a:p>
            <a:endParaRPr lang="en-GB" dirty="0"/>
          </a:p>
        </p:txBody>
      </p:sp>
    </p:spTree>
    <p:extLst>
      <p:ext uri="{BB962C8B-B14F-4D97-AF65-F5344CB8AC3E}">
        <p14:creationId xmlns:p14="http://schemas.microsoft.com/office/powerpoint/2010/main" val="135624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saaja ja partneri kohustused</a:t>
            </a:r>
          </a:p>
        </p:txBody>
      </p:sp>
      <p:sp>
        <p:nvSpPr>
          <p:cNvPr id="3" name="Content Placeholder 2"/>
          <p:cNvSpPr>
            <a:spLocks noGrp="1"/>
          </p:cNvSpPr>
          <p:nvPr>
            <p:ph idx="1"/>
          </p:nvPr>
        </p:nvSpPr>
        <p:spPr/>
        <p:txBody>
          <a:bodyPr/>
          <a:lstStyle/>
          <a:p>
            <a:r>
              <a:rPr lang="et-EE" dirty="0"/>
              <a:t>Toetuse saaja (sh partner) järgib hankemenetluse puhul riigihangete korraldamise </a:t>
            </a:r>
            <a:r>
              <a:rPr lang="et-EE" dirty="0" err="1"/>
              <a:t>üldpõhimõtteid</a:t>
            </a:r>
            <a:r>
              <a:rPr lang="et-EE" dirty="0"/>
              <a:t>, kasutades rahalisi vahendeid säästlikult ja otstarbekalt (RHS § 3)</a:t>
            </a:r>
          </a:p>
          <a:p>
            <a:r>
              <a:rPr lang="et-EE" dirty="0"/>
              <a:t>Võtab kirjalikku </a:t>
            </a:r>
            <a:r>
              <a:rPr lang="et-EE" dirty="0" err="1"/>
              <a:t>taasesitamist</a:t>
            </a:r>
            <a:r>
              <a:rPr lang="et-EE" dirty="0"/>
              <a:t> võimaldavas vormis vähemalt kolm hinnapakkumust, kui teenuse, asja või ehitustöö eeldatav maksumus ilma käibemaksuta on 5000 eurot või rohkem</a:t>
            </a:r>
            <a:r>
              <a:rPr lang="et-EE" dirty="0" smtClean="0"/>
              <a:t>;</a:t>
            </a:r>
          </a:p>
          <a:p>
            <a:r>
              <a:rPr lang="et-EE" dirty="0" smtClean="0"/>
              <a:t>Peab arvestust projekti kestel projekti </a:t>
            </a:r>
            <a:r>
              <a:rPr lang="et-EE" dirty="0" smtClean="0"/>
              <a:t>tegevustega </a:t>
            </a:r>
            <a:r>
              <a:rPr lang="et-EE" dirty="0" smtClean="0"/>
              <a:t>teenitud tulude kohta</a:t>
            </a:r>
            <a:endParaRPr lang="et-EE" dirty="0"/>
          </a:p>
          <a:p>
            <a:r>
              <a:rPr lang="et-EE" dirty="0"/>
              <a:t>Annab jooksvalt infot projekti elluviimise ja tulemuste saavutuste kohta</a:t>
            </a:r>
          </a:p>
          <a:p>
            <a:r>
              <a:rPr lang="et-EE" dirty="0"/>
              <a:t>Võimaldab teostada kohapealse kontrolli/auditi</a:t>
            </a:r>
          </a:p>
          <a:p>
            <a:r>
              <a:rPr lang="et-EE" dirty="0"/>
              <a:t>Dokumentide säilitamise kohustus vähemalt kuni 31.12.2028;</a:t>
            </a:r>
          </a:p>
          <a:p>
            <a:r>
              <a:rPr lang="et-EE" dirty="0"/>
              <a:t>Korraldab vähemalt 2 projekti tegevusi ja tulemusi kajastavat avalikku üritust (</a:t>
            </a:r>
            <a:r>
              <a:rPr lang="et-EE" dirty="0" err="1"/>
              <a:t>ava-ja</a:t>
            </a:r>
            <a:r>
              <a:rPr lang="et-EE" dirty="0"/>
              <a:t> lõpuseminar või pressikonverents)</a:t>
            </a:r>
          </a:p>
          <a:p>
            <a:r>
              <a:rPr lang="et-EE" dirty="0"/>
              <a:t>Loob </a:t>
            </a:r>
            <a:r>
              <a:rPr lang="et-EE" dirty="0" smtClean="0"/>
              <a:t>eestikeelse + ingliskeelse </a:t>
            </a:r>
            <a:r>
              <a:rPr lang="et-EE" dirty="0"/>
              <a:t>projekti kodulehe, kus kajastatakse kõiki olulisemaid projektiga soetud tegevusi, üritusi, tulemusi ja muid andmeid.</a:t>
            </a:r>
          </a:p>
          <a:p>
            <a:r>
              <a:rPr lang="et-EE" dirty="0">
                <a:solidFill>
                  <a:schemeClr val="tx1"/>
                </a:solidFill>
              </a:rPr>
              <a:t>Logode kasutamine infopäevadel, seminarid, trükised, üritused, meeneid jne (EMP logo)</a:t>
            </a:r>
          </a:p>
          <a:p>
            <a:r>
              <a:rPr lang="et-EE" dirty="0">
                <a:solidFill>
                  <a:schemeClr val="tx1"/>
                </a:solidFill>
              </a:rPr>
              <a:t>Vähese tähtsusega riigiabi- ei tohi ületada 200 000 eurot</a:t>
            </a:r>
          </a:p>
          <a:p>
            <a:endParaRPr lang="et-EE" dirty="0"/>
          </a:p>
        </p:txBody>
      </p:sp>
    </p:spTree>
    <p:extLst>
      <p:ext uri="{BB962C8B-B14F-4D97-AF65-F5344CB8AC3E}">
        <p14:creationId xmlns:p14="http://schemas.microsoft.com/office/powerpoint/2010/main" val="9730558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et-EE" dirty="0" smtClean="0"/>
              <a:t>Tänan kuulamast!</a:t>
            </a:r>
            <a:endParaRPr lang="en-GB" dirty="0"/>
          </a:p>
        </p:txBody>
      </p:sp>
    </p:spTree>
    <p:extLst>
      <p:ext uri="{BB962C8B-B14F-4D97-AF65-F5344CB8AC3E}">
        <p14:creationId xmlns:p14="http://schemas.microsoft.com/office/powerpoint/2010/main" val="1793345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199</TotalTime>
  <Words>684</Words>
  <Application>Microsoft Office PowerPoint</Application>
  <PresentationFormat>Custom</PresentationFormat>
  <Paragraphs>61</Paragraphs>
  <Slides>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Office-tema</vt:lpstr>
      <vt:lpstr>Taotluse menetlemise protsess ja nõuded taotlusele ning taotlejale (sh. partnerile)</vt:lpstr>
      <vt:lpstr>Nõuded taotlejale, partnerile ja taotlusele</vt:lpstr>
      <vt:lpstr>Toetuse taotlemine ja menetlemine</vt:lpstr>
      <vt:lpstr>Toetuse saaja ja partneri kohustused</vt:lpstr>
      <vt:lpstr>Tänan kuulamast!</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Liina Breicis</cp:lastModifiedBy>
  <cp:revision>15</cp:revision>
  <cp:lastPrinted>2020-08-12T06:21:31Z</cp:lastPrinted>
  <dcterms:created xsi:type="dcterms:W3CDTF">2017-06-12T12:11:38Z</dcterms:created>
  <dcterms:modified xsi:type="dcterms:W3CDTF">2020-08-12T08:10:35Z</dcterms:modified>
</cp:coreProperties>
</file>