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74" r:id="rId4"/>
    <p:sldId id="273" r:id="rId5"/>
    <p:sldId id="272" r:id="rId6"/>
    <p:sldId id="271" r:id="rId7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96"/>
    <a:srgbClr val="0F3C74"/>
    <a:srgbClr val="3EAF79"/>
    <a:srgbClr val="D8222C"/>
    <a:srgbClr val="FF001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94661" autoAdjust="0"/>
  </p:normalViewPr>
  <p:slideViewPr>
    <p:cSldViewPr snapToGrid="0">
      <p:cViewPr varScale="1">
        <p:scale>
          <a:sx n="42" d="100"/>
          <a:sy n="42" d="100"/>
        </p:scale>
        <p:origin x="42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12/08/2020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28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12.08.2020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12.08.2020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8.jpg@01D63015.4526DE70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1260157" y="5151222"/>
            <a:ext cx="18332511" cy="3693319"/>
          </a:xfrm>
        </p:spPr>
        <p:txBody>
          <a:bodyPr/>
          <a:lstStyle/>
          <a:p>
            <a:r>
              <a:rPr lang="en-US" dirty="0" err="1"/>
              <a:t>Teadlikkuse</a:t>
            </a:r>
            <a:r>
              <a:rPr lang="en-US" dirty="0"/>
              <a:t> </a:t>
            </a:r>
            <a:r>
              <a:rPr lang="en-US" dirty="0" err="1"/>
              <a:t>tõstmine</a:t>
            </a:r>
            <a:r>
              <a:rPr lang="en-US" dirty="0"/>
              <a:t> </a:t>
            </a:r>
            <a:r>
              <a:rPr lang="en-US" dirty="0" err="1"/>
              <a:t>perevägivalla</a:t>
            </a:r>
            <a:r>
              <a:rPr lang="en-US" dirty="0"/>
              <a:t> </a:t>
            </a:r>
            <a:r>
              <a:rPr lang="en-US" dirty="0" err="1"/>
              <a:t>teemadel</a:t>
            </a:r>
            <a:r>
              <a:rPr lang="en-US" dirty="0"/>
              <a:t> ja </a:t>
            </a:r>
            <a:r>
              <a:rPr lang="en-US" dirty="0" err="1"/>
              <a:t>seksi</a:t>
            </a:r>
            <a:r>
              <a:rPr lang="en-US" dirty="0"/>
              <a:t> </a:t>
            </a:r>
            <a:r>
              <a:rPr lang="en-US" dirty="0" err="1"/>
              <a:t>ostmise</a:t>
            </a:r>
            <a:r>
              <a:rPr lang="en-US" dirty="0"/>
              <a:t> </a:t>
            </a:r>
            <a:r>
              <a:rPr lang="en-US" dirty="0" err="1"/>
              <a:t>nõudluse</a:t>
            </a:r>
            <a:r>
              <a:rPr lang="en-US" dirty="0"/>
              <a:t> </a:t>
            </a:r>
            <a:r>
              <a:rPr lang="en-US" dirty="0" err="1"/>
              <a:t>vähendamiseks</a:t>
            </a:r>
            <a:r>
              <a:rPr lang="et-EE" dirty="0"/>
              <a:t> - sissejuhatus</a:t>
            </a:r>
            <a:endParaRPr lang="en-GB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/>
              <a:t>Kristiina Luht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t-EE" dirty="0"/>
              <a:t>Ohvriabi poliitika juht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t-EE" dirty="0"/>
              <a:t>Võrdsuspoliitikate osakond</a:t>
            </a:r>
            <a:endParaRPr lang="en-GB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t-EE" dirty="0"/>
              <a:t>Sotsiaalministeerium</a:t>
            </a:r>
            <a:endParaRPr lang="en-GB" dirty="0"/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E04-3803-4746-93FE-59C9F8586737}" type="datetime1">
              <a:rPr lang="nb-NO" smtClean="0"/>
              <a:t>12.08.2020</a:t>
            </a:fld>
            <a:endParaRPr lang="nb-NO" dirty="0"/>
          </a:p>
        </p:txBody>
      </p:sp>
      <p:pic>
        <p:nvPicPr>
          <p:cNvPr id="12" name="Picture 11" descr="cid:image008.jpg@01D63015.4526DE7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9630" y="590550"/>
            <a:ext cx="3386620" cy="159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lt 5" descr="V:\SM\SM\Välisvahendid\NORRA ja EMP 2014-2021\LOCALDEV opening seminar (Nov 12, 2019)\0_sotsmin_3lovi_est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806" y="647700"/>
            <a:ext cx="3398044" cy="1560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15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</p:spPr>
        <p:txBody>
          <a:bodyPr/>
          <a:lstStyle/>
          <a:p>
            <a:r>
              <a:rPr lang="et-EE" dirty="0"/>
              <a:t>Hoiakud ja teadlikkus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>
                <a:solidFill>
                  <a:schemeClr val="accent1"/>
                </a:solidFill>
              </a:rPr>
              <a:t>PEREVÄGIVALD</a:t>
            </a:r>
          </a:p>
          <a:p>
            <a:r>
              <a:rPr lang="et-EE" b="1" dirty="0"/>
              <a:t>49% Eesti elanikest arvab, et ohver on osaliselt ise süüdi perevägivallas</a:t>
            </a:r>
            <a:r>
              <a:rPr lang="et-EE" dirty="0"/>
              <a:t>. Enam arvavad seda mehed (54%), 50-aastased ja vanemad (59%), muu rahvuse esindajad (58%), kesk- või keskeriharidusega inimesed (52%) ning Lõuna-Eesti (60%) ja Virumaa (58%) elanikud. </a:t>
            </a:r>
          </a:p>
          <a:p>
            <a:r>
              <a:rPr lang="et-EE" dirty="0"/>
              <a:t>78% arvates ei ole perevägivald pere siseasi, </a:t>
            </a:r>
            <a:r>
              <a:rPr lang="et-EE" b="1" dirty="0"/>
              <a:t>19% arvates on pere siseasi</a:t>
            </a:r>
            <a:r>
              <a:rPr lang="et-EE" dirty="0"/>
              <a:t>. Perevägivalda peavad enam pere siseasjaks mehed (23%), muu rahvuse esindajad (29%) ja Virumaa elanikud (31%). </a:t>
            </a:r>
          </a:p>
          <a:p>
            <a:r>
              <a:rPr lang="et-EE" dirty="0"/>
              <a:t>Keskmisest enam peavad perevägivalda kuriteoks naised (97%), väitega </a:t>
            </a:r>
            <a:r>
              <a:rPr lang="et-EE" dirty="0" err="1"/>
              <a:t>mittenõustujate</a:t>
            </a:r>
            <a:r>
              <a:rPr lang="et-EE" dirty="0"/>
              <a:t> seas on enam mehi (5%). </a:t>
            </a:r>
          </a:p>
          <a:p>
            <a:r>
              <a:rPr lang="et-EE" b="1" dirty="0"/>
              <a:t>Isiklikult on perevägivallaga kokku puutunud 50% küsitletutest, 2/3 reageerisid ja tegid midagi</a:t>
            </a:r>
            <a:r>
              <a:rPr lang="et-EE" dirty="0"/>
              <a:t>. Enam sekkuvad muu rahvuse esindajad (74% vs 64%). Ennekõike ise sekkusid mehed (78%), naised teavitasid politseid (30%) või KOV spetsialiste (12%). </a:t>
            </a:r>
          </a:p>
          <a:p>
            <a:r>
              <a:rPr lang="et-EE" dirty="0"/>
              <a:t>Kes jätsid reageerimata, põhjendasid kõige sagedamini sellega, et </a:t>
            </a:r>
            <a:r>
              <a:rPr lang="et-EE" b="1" dirty="0"/>
              <a:t>ei osanud kuidagi sekkuda (31%). </a:t>
            </a:r>
            <a:r>
              <a:rPr lang="et-EE" dirty="0"/>
              <a:t>Aga samadest isikutest 39% peab perevägivalda pere siseasjaks, seega mittesekkumine võib olla hoopis sellest tingitud. </a:t>
            </a:r>
            <a:r>
              <a:rPr lang="et-EE" b="1" dirty="0"/>
              <a:t>1/5 tunnistas mittesekkumist, kuna pidas teiste eraasjaks</a:t>
            </a:r>
            <a:r>
              <a:rPr lang="et-EE" dirty="0"/>
              <a:t>. </a:t>
            </a:r>
          </a:p>
          <a:p>
            <a:r>
              <a:rPr lang="et-EE" b="1" dirty="0"/>
              <a:t>25% elanikest ei näe, et ohver vajaks vägivaldsest suhtest väljatulemiseks abi. </a:t>
            </a:r>
            <a:r>
              <a:rPr lang="et-EE" dirty="0"/>
              <a:t>Sagedamini arvavad nii mehed ning kõrgharidusega ja pealinna elanikud.</a:t>
            </a:r>
            <a:endParaRPr lang="en-GB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istkülik 4">
            <a:extLst>
              <a:ext uri="{FF2B5EF4-FFF2-40B4-BE49-F238E27FC236}">
                <a16:creationId xmlns:a16="http://schemas.microsoft.com/office/drawing/2014/main" xmlns="" id="{2E3BF49D-0A79-4D8B-821D-FB090788DAD6}"/>
              </a:ext>
            </a:extLst>
          </p:cNvPr>
          <p:cNvSpPr/>
          <p:nvPr/>
        </p:nvSpPr>
        <p:spPr>
          <a:xfrm>
            <a:off x="1974909" y="13196460"/>
            <a:ext cx="52870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1600" dirty="0"/>
              <a:t>TNS Emor Soopõhine vägivald ja inimkaubandus (2016)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36F4078F-82BA-4DAE-ABF5-779E77203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D261EBEF-3665-4AB3-A07A-116465A52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>
                <a:solidFill>
                  <a:schemeClr val="accent1"/>
                </a:solidFill>
              </a:rPr>
              <a:t>PEREVÄGIVALLA LEVIK EESTIS</a:t>
            </a:r>
          </a:p>
          <a:p>
            <a:r>
              <a:rPr lang="et-EE" sz="3200" dirty="0"/>
              <a:t>2019. aastal registreeriti 4119 perevägivallakuritegu, </a:t>
            </a:r>
            <a:r>
              <a:rPr lang="et-EE" sz="3200" b="1" dirty="0"/>
              <a:t>ühe erandiga on see aasta-aastalt kasvanud</a:t>
            </a:r>
            <a:r>
              <a:rPr lang="et-EE" sz="3200" dirty="0"/>
              <a:t>. </a:t>
            </a:r>
          </a:p>
          <a:p>
            <a:r>
              <a:rPr lang="et-EE" sz="3200" dirty="0"/>
              <a:t>Kasvanud on nii teatamine kui perevägivallajuhtumeid menetletakse rohkem. </a:t>
            </a:r>
          </a:p>
          <a:p>
            <a:r>
              <a:rPr lang="et-EE" sz="3200" b="1" dirty="0"/>
              <a:t>Iga teine vägivallakuritegu Eestis on perevägivallakuritegu</a:t>
            </a:r>
            <a:r>
              <a:rPr lang="et-EE" sz="3200" dirty="0"/>
              <a:t>. </a:t>
            </a:r>
          </a:p>
          <a:p>
            <a:r>
              <a:rPr lang="et-EE" sz="3200" dirty="0"/>
              <a:t>Vähemalt ligi 30% perevägivallakuritegudes on ohvriks lapsed või on lapsed vanemate vahelist vägivalda pealt näinud.</a:t>
            </a:r>
          </a:p>
          <a:p>
            <a:r>
              <a:rPr lang="et-EE" sz="3200" dirty="0"/>
              <a:t>Perevägivald on naistevastase vägivalla nägu: toimepanijatest 85% mehed ja ohvritest 81% naised. Enamus juhtumeid on paarisuhtevägivald.</a:t>
            </a:r>
          </a:p>
          <a:p>
            <a:endParaRPr lang="et-EE" sz="3200" dirty="0"/>
          </a:p>
          <a:p>
            <a:pPr marL="0" indent="0" algn="r">
              <a:buNone/>
            </a:pPr>
            <a:r>
              <a:rPr lang="et-EE" sz="3200" b="1" dirty="0">
                <a:solidFill>
                  <a:schemeClr val="bg2"/>
                </a:solidFill>
              </a:rPr>
              <a:t>2020 WHO, ÜRO, OSCE hinnangud ja riikide andmed </a:t>
            </a:r>
          </a:p>
          <a:p>
            <a:pPr marL="0" indent="0" algn="r">
              <a:buNone/>
            </a:pPr>
            <a:r>
              <a:rPr lang="et-EE" sz="3200" b="1" dirty="0">
                <a:solidFill>
                  <a:schemeClr val="bg2"/>
                </a:solidFill>
              </a:rPr>
              <a:t>COVID19 ja eriolukorra mõjust naiste olukorrale ja </a:t>
            </a:r>
          </a:p>
          <a:p>
            <a:pPr marL="0" indent="0" algn="r">
              <a:buNone/>
            </a:pPr>
            <a:r>
              <a:rPr lang="et-EE" sz="3200" b="1" dirty="0" err="1">
                <a:solidFill>
                  <a:schemeClr val="bg2"/>
                </a:solidFill>
              </a:rPr>
              <a:t>lähisuhtevägivalla</a:t>
            </a:r>
            <a:r>
              <a:rPr lang="et-EE" sz="3200" b="1" dirty="0">
                <a:solidFill>
                  <a:schemeClr val="bg2"/>
                </a:solidFill>
              </a:rPr>
              <a:t> levikule on üksmeelselt murettekitavad</a:t>
            </a:r>
            <a:r>
              <a:rPr lang="et-EE" sz="3200" dirty="0">
                <a:solidFill>
                  <a:schemeClr val="bg2"/>
                </a:solidFill>
              </a:rPr>
              <a:t>. </a:t>
            </a:r>
          </a:p>
          <a:p>
            <a:endParaRPr lang="et-EE" dirty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xmlns="" id="{AE269E5A-EBA2-4171-BD78-1D3D2B167B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7639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88ED1F94-1910-4259-9201-517AC71E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Hoiakud ja teadlikkus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D46C6589-FF47-4946-AD0A-84FAB95D5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>
                <a:solidFill>
                  <a:schemeClr val="accent1"/>
                </a:solidFill>
              </a:rPr>
              <a:t>PROSTITUTSIOON JA INIMKAUBANDUS</a:t>
            </a:r>
          </a:p>
          <a:p>
            <a:r>
              <a:rPr lang="et-EE" dirty="0">
                <a:solidFill>
                  <a:schemeClr val="tx1"/>
                </a:solidFill>
              </a:rPr>
              <a:t>42% elanikest nõustub vähemalt ühe prostitutsiooni vajalikkuse põhjendusega, mehed oluliselt rohkem kui naised (51% vs 35%). </a:t>
            </a:r>
          </a:p>
          <a:p>
            <a:r>
              <a:rPr lang="et-EE" b="1" dirty="0">
                <a:solidFill>
                  <a:schemeClr val="tx1"/>
                </a:solidFill>
              </a:rPr>
              <a:t>28% leiab, et prostitutsioon on vajalik, kuna</a:t>
            </a:r>
            <a:r>
              <a:rPr lang="fi-FI" b="1" dirty="0"/>
              <a:t> </a:t>
            </a:r>
            <a:r>
              <a:rPr lang="fi-FI" b="1" dirty="0" err="1"/>
              <a:t>aitab</a:t>
            </a:r>
            <a:r>
              <a:rPr lang="fi-FI" b="1" dirty="0"/>
              <a:t> maandada </a:t>
            </a:r>
            <a:r>
              <a:rPr lang="fi-FI" b="1" dirty="0" err="1"/>
              <a:t>meeste</a:t>
            </a:r>
            <a:r>
              <a:rPr lang="fi-FI" b="1" dirty="0"/>
              <a:t> </a:t>
            </a:r>
            <a:r>
              <a:rPr lang="fi-FI" b="1" dirty="0" err="1"/>
              <a:t>seksuaalseid</a:t>
            </a:r>
            <a:r>
              <a:rPr lang="fi-FI" b="1" dirty="0"/>
              <a:t> </a:t>
            </a:r>
            <a:r>
              <a:rPr lang="fi-FI" b="1" dirty="0" err="1"/>
              <a:t>pingeid</a:t>
            </a:r>
            <a:r>
              <a:rPr lang="fi-FI" b="1" dirty="0"/>
              <a:t> ja stressi</a:t>
            </a:r>
            <a:r>
              <a:rPr lang="et-EE" dirty="0"/>
              <a:t>.</a:t>
            </a:r>
          </a:p>
          <a:p>
            <a:r>
              <a:rPr lang="et-EE" dirty="0"/>
              <a:t>33% leiab, et see on </a:t>
            </a:r>
            <a:r>
              <a:rPr lang="et-EE" b="1" dirty="0"/>
              <a:t>vajalik kuna võimaldab naistele sissetulekut </a:t>
            </a:r>
            <a:r>
              <a:rPr lang="et-EE" dirty="0"/>
              <a:t>ja 12%, et </a:t>
            </a:r>
            <a:r>
              <a:rPr lang="et-EE" b="1" dirty="0"/>
              <a:t>võimaldab vahendajatele kasu </a:t>
            </a:r>
            <a:r>
              <a:rPr lang="et-EE" dirty="0"/>
              <a:t>(taksojuhid, turismifirmad jt)</a:t>
            </a:r>
          </a:p>
          <a:p>
            <a:r>
              <a:rPr lang="et-EE" dirty="0"/>
              <a:t>47% arvates kahjustab prostitutsioon Eesti mainet.</a:t>
            </a:r>
          </a:p>
          <a:p>
            <a:r>
              <a:rPr lang="et-EE" b="1" dirty="0"/>
              <a:t>58% on täielikult või pigem nõus, et prostitutsioon on naistevastane vägivald.</a:t>
            </a:r>
          </a:p>
          <a:p>
            <a:r>
              <a:rPr lang="et-EE" dirty="0"/>
              <a:t>Seksi ostu keelustamist toetab 60% naisi ja 43% mehi.  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dirty="0"/>
              <a:t>Prostitutsiooni põhjustest ja tagajärgedest on teadlikkus enamasti madal, </a:t>
            </a:r>
            <a:r>
              <a:rPr lang="et-EE" b="1" dirty="0"/>
              <a:t>palju usutakse ja korratakse vanu müüte</a:t>
            </a:r>
            <a:r>
              <a:rPr lang="et-EE" dirty="0"/>
              <a:t>. </a:t>
            </a:r>
          </a:p>
          <a:p>
            <a:r>
              <a:rPr lang="et-EE" b="1" dirty="0"/>
              <a:t>Seksiostjate ja </a:t>
            </a:r>
            <a:r>
              <a:rPr lang="et-EE" b="1" dirty="0" err="1"/>
              <a:t>vägivallatsejate</a:t>
            </a:r>
            <a:r>
              <a:rPr lang="et-EE" b="1" dirty="0"/>
              <a:t> vahel on palju sarnasusi, mis puudutab suhtumist naistesse</a:t>
            </a:r>
            <a:r>
              <a:rPr lang="et-EE" dirty="0"/>
              <a:t>. Suhtumine </a:t>
            </a:r>
            <a:r>
              <a:rPr lang="et-EE" dirty="0" err="1"/>
              <a:t>mehe-naise</a:t>
            </a:r>
            <a:r>
              <a:rPr lang="et-EE" dirty="0"/>
              <a:t> rollidesse ja positsiooni ühiskonnas, suhtumine vägistamisse jms </a:t>
            </a:r>
          </a:p>
          <a:p>
            <a:pPr marL="0" indent="0">
              <a:buNone/>
            </a:pPr>
            <a:endParaRPr lang="et-EE" dirty="0"/>
          </a:p>
          <a:p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xmlns="" id="{441C3AA0-B2EC-40E1-97B6-8D497D8D65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59560" y="2630802"/>
            <a:ext cx="21861704" cy="46166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Ristkülik 4">
            <a:extLst>
              <a:ext uri="{FF2B5EF4-FFF2-40B4-BE49-F238E27FC236}">
                <a16:creationId xmlns:a16="http://schemas.microsoft.com/office/drawing/2014/main" xmlns="" id="{72DE02EF-BC6B-4A05-9D2E-1B6887BF7527}"/>
              </a:ext>
            </a:extLst>
          </p:cNvPr>
          <p:cNvSpPr/>
          <p:nvPr/>
        </p:nvSpPr>
        <p:spPr>
          <a:xfrm>
            <a:off x="1974909" y="13196460"/>
            <a:ext cx="9131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1600" dirty="0"/>
              <a:t>TNS Emor Soopõhine vägivald ja inimkaubandus (2016); UK ja Eesti uuringud seksiostjate kohta. 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60967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5DA0B6D7-DDE5-4C10-9F05-F4FF46B4C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Arusaamad, milleni tahame jõuda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9A809875-9120-4BB6-A691-1B1BABD1F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600" dirty="0">
                <a:solidFill>
                  <a:srgbClr val="003096"/>
                </a:solidFill>
              </a:rPr>
              <a:t>Igasugune vägivald (vaimne, füüsiline, seksuaalne, majanduslik) </a:t>
            </a:r>
            <a:r>
              <a:rPr lang="et-EE" sz="3600" dirty="0" err="1">
                <a:solidFill>
                  <a:srgbClr val="003096"/>
                </a:solidFill>
              </a:rPr>
              <a:t>lähisuhetes</a:t>
            </a:r>
            <a:r>
              <a:rPr lang="et-EE" sz="3600" dirty="0">
                <a:solidFill>
                  <a:srgbClr val="003096"/>
                </a:solidFill>
              </a:rPr>
              <a:t> on lubamatu ja kahjustav nii otsestele kui kaudsetele ohvritele.</a:t>
            </a:r>
          </a:p>
          <a:p>
            <a:r>
              <a:rPr lang="et-EE" sz="3600" dirty="0">
                <a:solidFill>
                  <a:srgbClr val="003096"/>
                </a:solidFill>
              </a:rPr>
              <a:t>Ohver ei ole vägivallas süüdi – vägivallategude eest vastutab nende toimepanija.</a:t>
            </a:r>
          </a:p>
          <a:p>
            <a:r>
              <a:rPr lang="et-EE" sz="3600" dirty="0">
                <a:solidFill>
                  <a:srgbClr val="003096"/>
                </a:solidFill>
              </a:rPr>
              <a:t>Perevägivald ei ole pere siseasi vaid ühiskondlik probleem, millesse tuleb sekkuda.</a:t>
            </a:r>
          </a:p>
          <a:p>
            <a:pPr marL="0" indent="0">
              <a:buNone/>
            </a:pPr>
            <a:endParaRPr lang="et-EE" sz="3600" dirty="0">
              <a:solidFill>
                <a:srgbClr val="003096"/>
              </a:solidFill>
            </a:endParaRPr>
          </a:p>
          <a:p>
            <a:r>
              <a:rPr lang="et-EE" sz="3600" dirty="0">
                <a:solidFill>
                  <a:schemeClr val="accent1"/>
                </a:solidFill>
              </a:rPr>
              <a:t>Prostitutsioon on sotsiaalne probleem ja naistevastane vägivald.</a:t>
            </a:r>
          </a:p>
          <a:p>
            <a:r>
              <a:rPr lang="et-EE" sz="3600" dirty="0">
                <a:solidFill>
                  <a:schemeClr val="accent1"/>
                </a:solidFill>
              </a:rPr>
              <a:t>Nõudlus prostitutsiooni järele põhjustab inimkaubandust.</a:t>
            </a:r>
          </a:p>
          <a:p>
            <a:r>
              <a:rPr lang="et-EE" sz="3600" dirty="0">
                <a:solidFill>
                  <a:schemeClr val="accent1"/>
                </a:solidFill>
              </a:rPr>
              <a:t>Seksiostjad kahjustavad prostitutsiooni kaasatud naiste tervist ning õigust turvalisele ja vägivallavabale elule. Naiste nägemine ostu-müügi objektina kahjustab kõiki naisi ja ühiskonda tervikuna. </a:t>
            </a:r>
          </a:p>
          <a:p>
            <a:pPr marL="0" indent="0">
              <a:buNone/>
            </a:pPr>
            <a:endParaRPr lang="et-EE" sz="3600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t-EE" sz="3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Meestel on oluline positiivne roll perevägivalla ja muu soolise vägivalla ennetamisel ja tõkestamisel.</a:t>
            </a:r>
          </a:p>
          <a:p>
            <a:endParaRPr lang="et-EE" sz="4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xmlns="" id="{C58B09E7-BA4E-4784-8E95-77582591DC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7582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Tänan tähelepanu eest!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76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354</TotalTime>
  <Words>615</Words>
  <Application>Microsoft Office PowerPoint</Application>
  <PresentationFormat>Custom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Teadlikkuse tõstmine perevägivalla teemadel ja seksi ostmise nõudluse vähendamiseks - sissejuhatus</vt:lpstr>
      <vt:lpstr>Hoiakud ja teadlikkus</vt:lpstr>
      <vt:lpstr>PowerPoint Presentation</vt:lpstr>
      <vt:lpstr>Hoiakud ja teadlikkus</vt:lpstr>
      <vt:lpstr>Arusaamad, milleni tahame jõuda</vt:lpstr>
      <vt:lpstr>Tänan tähelepanu eest!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Kelly Poopuu</cp:lastModifiedBy>
  <cp:revision>31</cp:revision>
  <dcterms:created xsi:type="dcterms:W3CDTF">2017-06-12T12:11:38Z</dcterms:created>
  <dcterms:modified xsi:type="dcterms:W3CDTF">2020-08-12T09:42:39Z</dcterms:modified>
</cp:coreProperties>
</file>