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handoutMasterIdLst>
    <p:handoutMasterId r:id="rId26"/>
  </p:handoutMasterIdLst>
  <p:sldIdLst>
    <p:sldId id="257" r:id="rId2"/>
    <p:sldId id="258" r:id="rId3"/>
    <p:sldId id="259" r:id="rId4"/>
    <p:sldId id="273" r:id="rId5"/>
    <p:sldId id="274" r:id="rId6"/>
    <p:sldId id="275" r:id="rId7"/>
    <p:sldId id="276" r:id="rId8"/>
    <p:sldId id="278" r:id="rId9"/>
    <p:sldId id="279" r:id="rId10"/>
    <p:sldId id="280" r:id="rId11"/>
    <p:sldId id="281" r:id="rId12"/>
    <p:sldId id="282" r:id="rId13"/>
    <p:sldId id="283" r:id="rId14"/>
    <p:sldId id="284" r:id="rId15"/>
    <p:sldId id="285" r:id="rId16"/>
    <p:sldId id="286" r:id="rId17"/>
    <p:sldId id="287" r:id="rId18"/>
    <p:sldId id="293" r:id="rId19"/>
    <p:sldId id="288" r:id="rId20"/>
    <p:sldId id="289" r:id="rId21"/>
    <p:sldId id="291" r:id="rId22"/>
    <p:sldId id="292" r:id="rId23"/>
    <p:sldId id="272" r:id="rId24"/>
  </p:sldIdLst>
  <p:sldSz cx="24380825" cy="13714413"/>
  <p:notesSz cx="6858000" cy="9144000"/>
  <p:defaultTextStyle>
    <a:defPPr>
      <a:defRPr lang="en-US"/>
    </a:defPPr>
    <a:lvl1pPr marL="0" algn="l" defTabSz="1828252" rtl="0" eaLnBrk="1" latinLnBrk="0" hangingPunct="1">
      <a:defRPr sz="3599" kern="1200">
        <a:solidFill>
          <a:schemeClr val="tx1"/>
        </a:solidFill>
        <a:latin typeface="+mn-lt"/>
        <a:ea typeface="+mn-ea"/>
        <a:cs typeface="+mn-cs"/>
      </a:defRPr>
    </a:lvl1pPr>
    <a:lvl2pPr marL="914127" algn="l" defTabSz="1828252" rtl="0" eaLnBrk="1" latinLnBrk="0" hangingPunct="1">
      <a:defRPr sz="3599" kern="1200">
        <a:solidFill>
          <a:schemeClr val="tx1"/>
        </a:solidFill>
        <a:latin typeface="+mn-lt"/>
        <a:ea typeface="+mn-ea"/>
        <a:cs typeface="+mn-cs"/>
      </a:defRPr>
    </a:lvl2pPr>
    <a:lvl3pPr marL="1828252" algn="l" defTabSz="1828252" rtl="0" eaLnBrk="1" latinLnBrk="0" hangingPunct="1">
      <a:defRPr sz="3599" kern="1200">
        <a:solidFill>
          <a:schemeClr val="tx1"/>
        </a:solidFill>
        <a:latin typeface="+mn-lt"/>
        <a:ea typeface="+mn-ea"/>
        <a:cs typeface="+mn-cs"/>
      </a:defRPr>
    </a:lvl3pPr>
    <a:lvl4pPr marL="2742379" algn="l" defTabSz="1828252" rtl="0" eaLnBrk="1" latinLnBrk="0" hangingPunct="1">
      <a:defRPr sz="3599" kern="1200">
        <a:solidFill>
          <a:schemeClr val="tx1"/>
        </a:solidFill>
        <a:latin typeface="+mn-lt"/>
        <a:ea typeface="+mn-ea"/>
        <a:cs typeface="+mn-cs"/>
      </a:defRPr>
    </a:lvl4pPr>
    <a:lvl5pPr marL="3656503" algn="l" defTabSz="1828252" rtl="0" eaLnBrk="1" latinLnBrk="0" hangingPunct="1">
      <a:defRPr sz="3599" kern="1200">
        <a:solidFill>
          <a:schemeClr val="tx1"/>
        </a:solidFill>
        <a:latin typeface="+mn-lt"/>
        <a:ea typeface="+mn-ea"/>
        <a:cs typeface="+mn-cs"/>
      </a:defRPr>
    </a:lvl5pPr>
    <a:lvl6pPr marL="4570628" algn="l" defTabSz="1828252" rtl="0" eaLnBrk="1" latinLnBrk="0" hangingPunct="1">
      <a:defRPr sz="3599" kern="1200">
        <a:solidFill>
          <a:schemeClr val="tx1"/>
        </a:solidFill>
        <a:latin typeface="+mn-lt"/>
        <a:ea typeface="+mn-ea"/>
        <a:cs typeface="+mn-cs"/>
      </a:defRPr>
    </a:lvl6pPr>
    <a:lvl7pPr marL="5484755" algn="l" defTabSz="1828252" rtl="0" eaLnBrk="1" latinLnBrk="0" hangingPunct="1">
      <a:defRPr sz="3599" kern="1200">
        <a:solidFill>
          <a:schemeClr val="tx1"/>
        </a:solidFill>
        <a:latin typeface="+mn-lt"/>
        <a:ea typeface="+mn-ea"/>
        <a:cs typeface="+mn-cs"/>
      </a:defRPr>
    </a:lvl7pPr>
    <a:lvl8pPr marL="6398880" algn="l" defTabSz="1828252" rtl="0" eaLnBrk="1" latinLnBrk="0" hangingPunct="1">
      <a:defRPr sz="3599" kern="1200">
        <a:solidFill>
          <a:schemeClr val="tx1"/>
        </a:solidFill>
        <a:latin typeface="+mn-lt"/>
        <a:ea typeface="+mn-ea"/>
        <a:cs typeface="+mn-cs"/>
      </a:defRPr>
    </a:lvl8pPr>
    <a:lvl9pPr marL="7313007" algn="l" defTabSz="1828252" rtl="0" eaLnBrk="1" latinLnBrk="0" hangingPunct="1">
      <a:defRPr sz="3599"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3C74"/>
    <a:srgbClr val="3EAF79"/>
    <a:srgbClr val="D8222C"/>
    <a:srgbClr val="FF0016"/>
    <a:srgbClr val="003096"/>
    <a:srgbClr val="20D1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76" autoAdjust="0"/>
    <p:restoredTop sz="94661" autoAdjust="0"/>
  </p:normalViewPr>
  <p:slideViewPr>
    <p:cSldViewPr snapToGrid="0">
      <p:cViewPr varScale="1">
        <p:scale>
          <a:sx n="42" d="100"/>
          <a:sy n="42" d="100"/>
        </p:scale>
        <p:origin x="427" y="77"/>
      </p:cViewPr>
      <p:guideLst/>
    </p:cSldViewPr>
  </p:slideViewPr>
  <p:notesTextViewPr>
    <p:cViewPr>
      <p:scale>
        <a:sx n="1" d="1"/>
        <a:sy n="1" d="1"/>
      </p:scale>
      <p:origin x="0" y="0"/>
    </p:cViewPr>
  </p:notesTextViewPr>
  <p:notesViewPr>
    <p:cSldViewPr snapToGrid="0" showGuides="1">
      <p:cViewPr varScale="1">
        <p:scale>
          <a:sx n="101" d="100"/>
          <a:sy n="101" d="100"/>
        </p:scale>
        <p:origin x="269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1D2BC0F-7084-4C9F-B157-046C3CBDF955}" type="datetimeFigureOut">
              <a:rPr lang="en-GB" smtClean="0"/>
              <a:t>12/08/2020</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3D7DFC9-24E8-442D-BDAD-54B920CFC199}" type="slidenum">
              <a:rPr lang="en-GB" smtClean="0"/>
              <a:t>‹#›</a:t>
            </a:fld>
            <a:endParaRPr lang="en-GB"/>
          </a:p>
        </p:txBody>
      </p:sp>
    </p:spTree>
    <p:extLst>
      <p:ext uri="{BB962C8B-B14F-4D97-AF65-F5344CB8AC3E}">
        <p14:creationId xmlns:p14="http://schemas.microsoft.com/office/powerpoint/2010/main" val="4800018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A57144-1CBB-4515-B696-16F63A0D6277}" type="datetimeFigureOut">
              <a:rPr lang="en-GB" smtClean="0"/>
              <a:t>12/08/2020</a:t>
            </a:fld>
            <a:endParaRPr lang="en-GB"/>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endParaRPr lang="en-GB" dirty="0"/>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DA259D-87B2-48A8-8896-0559A1CBD787}" type="slidenum">
              <a:rPr lang="en-GB" smtClean="0"/>
              <a:t>‹#›</a:t>
            </a:fld>
            <a:endParaRPr lang="en-GB"/>
          </a:p>
        </p:txBody>
      </p:sp>
    </p:spTree>
    <p:extLst>
      <p:ext uri="{BB962C8B-B14F-4D97-AF65-F5344CB8AC3E}">
        <p14:creationId xmlns:p14="http://schemas.microsoft.com/office/powerpoint/2010/main" val="2322460102"/>
      </p:ext>
    </p:extLst>
  </p:cSld>
  <p:clrMap bg1="lt1" tx1="dk1" bg2="lt2" tx2="dk2" accent1="accent1" accent2="accent2" accent3="accent3" accent4="accent4" accent5="accent5" accent6="accent6" hlink="hlink" folHlink="folHlink"/>
  <p:notesStyle>
    <a:lvl1pPr marL="0" algn="l" defTabSz="1828252" rtl="0" eaLnBrk="1" latinLnBrk="0" hangingPunct="1">
      <a:defRPr sz="2400" kern="1200">
        <a:solidFill>
          <a:schemeClr val="tx1"/>
        </a:solidFill>
        <a:latin typeface="+mn-lt"/>
        <a:ea typeface="+mn-ea"/>
        <a:cs typeface="+mn-cs"/>
      </a:defRPr>
    </a:lvl1pPr>
    <a:lvl2pPr marL="914127" algn="l" defTabSz="1828252" rtl="0" eaLnBrk="1" latinLnBrk="0" hangingPunct="1">
      <a:defRPr sz="2400" kern="1200">
        <a:solidFill>
          <a:schemeClr val="tx1"/>
        </a:solidFill>
        <a:latin typeface="+mn-lt"/>
        <a:ea typeface="+mn-ea"/>
        <a:cs typeface="+mn-cs"/>
      </a:defRPr>
    </a:lvl2pPr>
    <a:lvl3pPr marL="1828252" algn="l" defTabSz="1828252" rtl="0" eaLnBrk="1" latinLnBrk="0" hangingPunct="1">
      <a:defRPr sz="2400" kern="1200">
        <a:solidFill>
          <a:schemeClr val="tx1"/>
        </a:solidFill>
        <a:latin typeface="+mn-lt"/>
        <a:ea typeface="+mn-ea"/>
        <a:cs typeface="+mn-cs"/>
      </a:defRPr>
    </a:lvl3pPr>
    <a:lvl4pPr marL="2742379" algn="l" defTabSz="1828252" rtl="0" eaLnBrk="1" latinLnBrk="0" hangingPunct="1">
      <a:defRPr sz="2400" kern="1200">
        <a:solidFill>
          <a:schemeClr val="tx1"/>
        </a:solidFill>
        <a:latin typeface="+mn-lt"/>
        <a:ea typeface="+mn-ea"/>
        <a:cs typeface="+mn-cs"/>
      </a:defRPr>
    </a:lvl4pPr>
    <a:lvl5pPr marL="3656503" algn="l" defTabSz="1828252" rtl="0" eaLnBrk="1" latinLnBrk="0" hangingPunct="1">
      <a:defRPr sz="2400" kern="1200">
        <a:solidFill>
          <a:schemeClr val="tx1"/>
        </a:solidFill>
        <a:latin typeface="+mn-lt"/>
        <a:ea typeface="+mn-ea"/>
        <a:cs typeface="+mn-cs"/>
      </a:defRPr>
    </a:lvl5pPr>
    <a:lvl6pPr marL="4570628" algn="l" defTabSz="1828252" rtl="0" eaLnBrk="1" latinLnBrk="0" hangingPunct="1">
      <a:defRPr sz="2400" kern="1200">
        <a:solidFill>
          <a:schemeClr val="tx1"/>
        </a:solidFill>
        <a:latin typeface="+mn-lt"/>
        <a:ea typeface="+mn-ea"/>
        <a:cs typeface="+mn-cs"/>
      </a:defRPr>
    </a:lvl6pPr>
    <a:lvl7pPr marL="5484755" algn="l" defTabSz="1828252" rtl="0" eaLnBrk="1" latinLnBrk="0" hangingPunct="1">
      <a:defRPr sz="2400" kern="1200">
        <a:solidFill>
          <a:schemeClr val="tx1"/>
        </a:solidFill>
        <a:latin typeface="+mn-lt"/>
        <a:ea typeface="+mn-ea"/>
        <a:cs typeface="+mn-cs"/>
      </a:defRPr>
    </a:lvl7pPr>
    <a:lvl8pPr marL="6398880" algn="l" defTabSz="1828252" rtl="0" eaLnBrk="1" latinLnBrk="0" hangingPunct="1">
      <a:defRPr sz="2400" kern="1200">
        <a:solidFill>
          <a:schemeClr val="tx1"/>
        </a:solidFill>
        <a:latin typeface="+mn-lt"/>
        <a:ea typeface="+mn-ea"/>
        <a:cs typeface="+mn-cs"/>
      </a:defRPr>
    </a:lvl8pPr>
    <a:lvl9pPr marL="7313007" algn="l" defTabSz="1828252"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5"/>
          </p:nvPr>
        </p:nvSpPr>
        <p:spPr/>
        <p:txBody>
          <a:bodyPr/>
          <a:lstStyle/>
          <a:p>
            <a:fld id="{F9DA259D-87B2-48A8-8896-0559A1CBD787}" type="slidenum">
              <a:rPr lang="en-GB" smtClean="0"/>
              <a:t>1</a:t>
            </a:fld>
            <a:endParaRPr lang="en-GB"/>
          </a:p>
        </p:txBody>
      </p:sp>
    </p:spTree>
    <p:extLst>
      <p:ext uri="{BB962C8B-B14F-4D97-AF65-F5344CB8AC3E}">
        <p14:creationId xmlns:p14="http://schemas.microsoft.com/office/powerpoint/2010/main" val="1971568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b="0" dirty="0"/>
              <a:t>Teiseks toetatavaks tegevuseks on perevägivalla teemalised lühifilmid noortele ja lastele. Siin slaidil on nõuded, mis on kohustuslikud lühifilmide väljatöötamisel.</a:t>
            </a:r>
          </a:p>
        </p:txBody>
      </p:sp>
      <p:sp>
        <p:nvSpPr>
          <p:cNvPr id="4" name="Slaidinumbri kohatäide 3"/>
          <p:cNvSpPr>
            <a:spLocks noGrp="1"/>
          </p:cNvSpPr>
          <p:nvPr>
            <p:ph type="sldNum" sz="quarter" idx="5"/>
          </p:nvPr>
        </p:nvSpPr>
        <p:spPr/>
        <p:txBody>
          <a:bodyPr/>
          <a:lstStyle/>
          <a:p>
            <a:fld id="{F9DA259D-87B2-48A8-8896-0559A1CBD787}" type="slidenum">
              <a:rPr lang="en-GB" smtClean="0"/>
              <a:t>10</a:t>
            </a:fld>
            <a:endParaRPr lang="en-GB"/>
          </a:p>
        </p:txBody>
      </p:sp>
    </p:spTree>
    <p:extLst>
      <p:ext uri="{BB962C8B-B14F-4D97-AF65-F5344CB8AC3E}">
        <p14:creationId xmlns:p14="http://schemas.microsoft.com/office/powerpoint/2010/main" val="39402896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b="0" dirty="0"/>
              <a:t>Lisaks lühifilmide väljatöötamisele, on oluline osa antud tegevuse juures lühifilmide levitamine. Lühifilmide levitamisel on oluline pöörata tähelepanu, et lühifilmide kavandatav sõnum jõuaks ka tegelikkuses sihtgrupini. Selleks on vaja välja töötada lühifilmide juhendmaterjalid või õppevahendid, mille abil õpetajad saaksid hiljem iseseisvalt lastele filmides kajastatud olulisemaid sõnumeid esile tuua või selgitada. Projekti raames peab lastele filme näitama, kuid lisaks peab levitama infot nii filmide ja juhendmaterjalide kohta. Palju, kus, millal ja kuidas, on taotleja otsustada ning seda peab taotleja taotluses selgitama.  </a:t>
            </a:r>
          </a:p>
        </p:txBody>
      </p:sp>
      <p:sp>
        <p:nvSpPr>
          <p:cNvPr id="4" name="Slaidinumbri kohatäide 3"/>
          <p:cNvSpPr>
            <a:spLocks noGrp="1"/>
          </p:cNvSpPr>
          <p:nvPr>
            <p:ph type="sldNum" sz="quarter" idx="5"/>
          </p:nvPr>
        </p:nvSpPr>
        <p:spPr/>
        <p:txBody>
          <a:bodyPr/>
          <a:lstStyle/>
          <a:p>
            <a:fld id="{F9DA259D-87B2-48A8-8896-0559A1CBD787}" type="slidenum">
              <a:rPr lang="en-GB" smtClean="0"/>
              <a:t>11</a:t>
            </a:fld>
            <a:endParaRPr lang="en-GB"/>
          </a:p>
        </p:txBody>
      </p:sp>
    </p:spTree>
    <p:extLst>
      <p:ext uri="{BB962C8B-B14F-4D97-AF65-F5344CB8AC3E}">
        <p14:creationId xmlns:p14="http://schemas.microsoft.com/office/powerpoint/2010/main" val="22195512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b="0" dirty="0"/>
              <a:t>Kolmanda tegevusena tuleb projekti raames ellu viia teadlikkuse tõstmise tegevused prostitutsiooni ja seksuaalse ekspluateerimise eesmärgil toime pandava inimkaubanduse teemal. Siin on ära toodud tegevuse kohustuslikud elemendid. Milliseid tegevusi täpsemalt, kus ja kuidas taotleja soovib ellu viia, tuleb selgitada taotluses.</a:t>
            </a:r>
          </a:p>
        </p:txBody>
      </p:sp>
      <p:sp>
        <p:nvSpPr>
          <p:cNvPr id="4" name="Slaidinumbri kohatäide 3"/>
          <p:cNvSpPr>
            <a:spLocks noGrp="1"/>
          </p:cNvSpPr>
          <p:nvPr>
            <p:ph type="sldNum" sz="quarter" idx="5"/>
          </p:nvPr>
        </p:nvSpPr>
        <p:spPr/>
        <p:txBody>
          <a:bodyPr/>
          <a:lstStyle/>
          <a:p>
            <a:fld id="{F9DA259D-87B2-48A8-8896-0559A1CBD787}" type="slidenum">
              <a:rPr lang="en-GB" smtClean="0"/>
              <a:t>12</a:t>
            </a:fld>
            <a:endParaRPr lang="en-GB"/>
          </a:p>
        </p:txBody>
      </p:sp>
    </p:spTree>
    <p:extLst>
      <p:ext uri="{BB962C8B-B14F-4D97-AF65-F5344CB8AC3E}">
        <p14:creationId xmlns:p14="http://schemas.microsoft.com/office/powerpoint/2010/main" val="32666090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b="0" dirty="0"/>
              <a:t>Taotlust koostades võiks kindlasti tähelepanu pöörata toetuse andmise tingimuste ja korra Lisas 4 ära toodud taotluse hindamise kriteeriumitele. Taotlusi hinnatakse 9 kriteeriumi alusel ning kriteeriumid on üles ehitatud selliselt, et nii veerandi (ca 26 %) punktidest saab meeskonnaliikmete </a:t>
            </a:r>
            <a:r>
              <a:rPr lang="et-EE" b="0" dirty="0" err="1"/>
              <a:t>kompententsi</a:t>
            </a:r>
            <a:r>
              <a:rPr lang="et-EE" b="0" dirty="0"/>
              <a:t> eest; tegevuste sisu ja meediastrateegia eest saab 44 % punktidest ning majanduslik tõhususe, uuenduslikkuse, riskitegurite, tulemuste mõõdetavuse ja projektipartneri punktid moodustavad kokku ülejäänu ehk ca 30%. </a:t>
            </a:r>
          </a:p>
        </p:txBody>
      </p:sp>
      <p:sp>
        <p:nvSpPr>
          <p:cNvPr id="4" name="Slaidinumbri kohatäide 3"/>
          <p:cNvSpPr>
            <a:spLocks noGrp="1"/>
          </p:cNvSpPr>
          <p:nvPr>
            <p:ph type="sldNum" sz="quarter" idx="5"/>
          </p:nvPr>
        </p:nvSpPr>
        <p:spPr/>
        <p:txBody>
          <a:bodyPr/>
          <a:lstStyle/>
          <a:p>
            <a:fld id="{F9DA259D-87B2-48A8-8896-0559A1CBD787}" type="slidenum">
              <a:rPr lang="en-GB" smtClean="0"/>
              <a:t>13</a:t>
            </a:fld>
            <a:endParaRPr lang="en-GB"/>
          </a:p>
        </p:txBody>
      </p:sp>
    </p:spTree>
    <p:extLst>
      <p:ext uri="{BB962C8B-B14F-4D97-AF65-F5344CB8AC3E}">
        <p14:creationId xmlns:p14="http://schemas.microsoft.com/office/powerpoint/2010/main" val="12203513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b="0" dirty="0"/>
              <a:t>Meeskonnaliikmete CV-d koostades võiks silmas pidada, et lisaks 6. ja 7. slaidil ära toodud kohustuslike pädevuste nõuetele, kajastaksid CV-d võimalusel piisavalt infot </a:t>
            </a:r>
            <a:r>
              <a:rPr lang="et-EE" b="0" u="sng" dirty="0"/>
              <a:t>täiendava pädevuse kohta</a:t>
            </a:r>
            <a:r>
              <a:rPr lang="et-EE" b="0" dirty="0"/>
              <a:t>, mis annab hindamisel taotlusele punkte vastavalt esimesele hindamiskriteeriumile. </a:t>
            </a:r>
          </a:p>
          <a:p>
            <a:pPr marL="0" marR="0" lvl="0" indent="0" algn="l" defTabSz="1828252" rtl="0" eaLnBrk="1" fontAlgn="auto" latinLnBrk="0" hangingPunct="1">
              <a:lnSpc>
                <a:spcPct val="100000"/>
              </a:lnSpc>
              <a:spcBef>
                <a:spcPts val="0"/>
              </a:spcBef>
              <a:spcAft>
                <a:spcPts val="0"/>
              </a:spcAft>
              <a:buClrTx/>
              <a:buSzTx/>
              <a:buFontTx/>
              <a:buNone/>
              <a:tabLst/>
              <a:defRPr/>
            </a:pPr>
            <a:r>
              <a:rPr lang="et-EE" b="0" dirty="0"/>
              <a:t>Lisaks tasub taotluses kirjeldada meeskonnaliikmete rolle tegevuste kavandamisel ja elluviimisel. Kui projektil on partner, siis tasuks lisaks partneri kinnituskirjale (mille peab taotluse juurde lisama) kirjeldada taotluses ka partneri rolli ning seda kuidas partner panustab projekti eesmärgi täitmisele.</a:t>
            </a:r>
            <a:r>
              <a:rPr kumimoji="0" lang="et-EE" sz="2400" b="0" i="0" u="none" strike="noStrike" kern="1200" cap="none" spc="0" normalizeH="0" baseline="0" noProof="0" dirty="0">
                <a:ln>
                  <a:noFill/>
                </a:ln>
                <a:solidFill>
                  <a:prstClr val="black"/>
                </a:solidFill>
                <a:effectLst/>
                <a:uLnTx/>
                <a:uFillTx/>
                <a:latin typeface="+mn-lt"/>
                <a:ea typeface="+mn-ea"/>
                <a:cs typeface="+mn-cs"/>
              </a:rPr>
              <a:t> Kindlasti tasuks kaaluda koostööd nii Norra, teiste riikide ja ka siseriiklike partneritega. </a:t>
            </a:r>
          </a:p>
          <a:p>
            <a:endParaRPr lang="et-EE" b="1" dirty="0"/>
          </a:p>
        </p:txBody>
      </p:sp>
      <p:sp>
        <p:nvSpPr>
          <p:cNvPr id="4" name="Slaidinumbri kohatäide 3"/>
          <p:cNvSpPr>
            <a:spLocks noGrp="1"/>
          </p:cNvSpPr>
          <p:nvPr>
            <p:ph type="sldNum" sz="quarter" idx="5"/>
          </p:nvPr>
        </p:nvSpPr>
        <p:spPr/>
        <p:txBody>
          <a:bodyPr/>
          <a:lstStyle/>
          <a:p>
            <a:fld id="{F9DA259D-87B2-48A8-8896-0559A1CBD787}" type="slidenum">
              <a:rPr lang="en-GB" smtClean="0"/>
              <a:t>14</a:t>
            </a:fld>
            <a:endParaRPr lang="en-GB"/>
          </a:p>
        </p:txBody>
      </p:sp>
    </p:spTree>
    <p:extLst>
      <p:ext uri="{BB962C8B-B14F-4D97-AF65-F5344CB8AC3E}">
        <p14:creationId xmlns:p14="http://schemas.microsoft.com/office/powerpoint/2010/main" val="41880490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kumimoji="0" lang="et-EE" sz="4400" b="0" i="0" u="none" strike="noStrike" kern="1200" cap="none" spc="0" normalizeH="0" baseline="0" noProof="0" dirty="0">
                <a:ln>
                  <a:noFill/>
                </a:ln>
                <a:solidFill>
                  <a:srgbClr val="1E1E1C"/>
                </a:solidFill>
                <a:effectLst/>
                <a:uLnTx/>
                <a:uFillTx/>
                <a:latin typeface="Arial" panose="020B0604020202020204" pitchFamily="34" charset="0"/>
                <a:ea typeface="Times New Roman" panose="02020603050405020304" pitchFamily="18" charset="0"/>
                <a:cs typeface="+mn-cs"/>
              </a:rPr>
              <a:t>Taotluse hindamisel on selgelt kõige suurem kaal tegevuste sisu ja meediastrateegia detailsusel ja sobivusel. Sellest johtuvalt tasuks kampaania tegevuste kirjeldamisel olla võimalikult detailne ning eelkõige võiks ära toodud olla slaidil olev info.</a:t>
            </a:r>
            <a:r>
              <a:rPr lang="et-EE" b="1" dirty="0"/>
              <a:t> </a:t>
            </a:r>
          </a:p>
        </p:txBody>
      </p:sp>
      <p:sp>
        <p:nvSpPr>
          <p:cNvPr id="4" name="Slaidinumbri kohatäide 3"/>
          <p:cNvSpPr>
            <a:spLocks noGrp="1"/>
          </p:cNvSpPr>
          <p:nvPr>
            <p:ph type="sldNum" sz="quarter" idx="5"/>
          </p:nvPr>
        </p:nvSpPr>
        <p:spPr/>
        <p:txBody>
          <a:bodyPr/>
          <a:lstStyle/>
          <a:p>
            <a:fld id="{F9DA259D-87B2-48A8-8896-0559A1CBD787}" type="slidenum">
              <a:rPr lang="en-GB" smtClean="0"/>
              <a:t>15</a:t>
            </a:fld>
            <a:endParaRPr lang="en-GB"/>
          </a:p>
        </p:txBody>
      </p:sp>
    </p:spTree>
    <p:extLst>
      <p:ext uri="{BB962C8B-B14F-4D97-AF65-F5344CB8AC3E}">
        <p14:creationId xmlns:p14="http://schemas.microsoft.com/office/powerpoint/2010/main" val="9773196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b="0" dirty="0"/>
              <a:t>Slaidil on ära toodud olulisemad elemendid, mille pinnalt hinnatakse meediastrateegia detailsust ja sobivust.</a:t>
            </a:r>
          </a:p>
        </p:txBody>
      </p:sp>
      <p:sp>
        <p:nvSpPr>
          <p:cNvPr id="4" name="Slaidinumbri kohatäide 3"/>
          <p:cNvSpPr>
            <a:spLocks noGrp="1"/>
          </p:cNvSpPr>
          <p:nvPr>
            <p:ph type="sldNum" sz="quarter" idx="5"/>
          </p:nvPr>
        </p:nvSpPr>
        <p:spPr/>
        <p:txBody>
          <a:bodyPr/>
          <a:lstStyle/>
          <a:p>
            <a:fld id="{F9DA259D-87B2-48A8-8896-0559A1CBD787}" type="slidenum">
              <a:rPr lang="en-GB" smtClean="0"/>
              <a:t>16</a:t>
            </a:fld>
            <a:endParaRPr lang="en-GB"/>
          </a:p>
        </p:txBody>
      </p:sp>
    </p:spTree>
    <p:extLst>
      <p:ext uri="{BB962C8B-B14F-4D97-AF65-F5344CB8AC3E}">
        <p14:creationId xmlns:p14="http://schemas.microsoft.com/office/powerpoint/2010/main" val="1128931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kumimoji="0" lang="et-EE" sz="4400" b="0" i="0" u="none" strike="noStrike" kern="1200" cap="none" spc="0" normalizeH="0" baseline="0" noProof="0" dirty="0">
                <a:ln>
                  <a:noFill/>
                </a:ln>
                <a:solidFill>
                  <a:srgbClr val="1E1E1C"/>
                </a:solidFill>
                <a:effectLst/>
                <a:uLnTx/>
                <a:uFillTx/>
                <a:latin typeface="Arial" panose="020B0604020202020204" pitchFamily="34" charset="0"/>
                <a:ea typeface="Times New Roman" panose="02020603050405020304" pitchFamily="18" charset="0"/>
                <a:cs typeface="+mn-cs"/>
              </a:rPr>
              <a:t>Lastele ja noortele suunatud perevägivalla teemaliste lühifilmide puhul hinnatakse taotluses kirjeldatud lühifilmi idee sisu, filmide kestust ning võimalusel ka teostust. Sellest johtuvalt võiks võimalusel tuua näiteid varem sarnast tehnikat kasutatud töödest, et oleks võimalik saada aimu loodavate lühifilmide </a:t>
            </a:r>
            <a:r>
              <a:rPr kumimoji="0" lang="et-EE" sz="4400" b="0" i="0" u="none" strike="noStrike" kern="1200" cap="none" spc="0" normalizeH="0" baseline="0" noProof="0" dirty="0" err="1">
                <a:ln>
                  <a:noFill/>
                </a:ln>
                <a:solidFill>
                  <a:srgbClr val="1E1E1C"/>
                </a:solidFill>
                <a:effectLst/>
                <a:uLnTx/>
                <a:uFillTx/>
                <a:latin typeface="Arial" panose="020B0604020202020204" pitchFamily="34" charset="0"/>
                <a:ea typeface="Times New Roman" panose="02020603050405020304" pitchFamily="18" charset="0"/>
                <a:cs typeface="+mn-cs"/>
              </a:rPr>
              <a:t>visuaali</a:t>
            </a:r>
            <a:r>
              <a:rPr kumimoji="0" lang="et-EE" sz="4400" b="0" i="0" u="none" strike="noStrike" kern="1200" cap="none" spc="0" normalizeH="0" baseline="0" noProof="0" dirty="0">
                <a:ln>
                  <a:noFill/>
                </a:ln>
                <a:solidFill>
                  <a:srgbClr val="1E1E1C"/>
                </a:solidFill>
                <a:effectLst/>
                <a:uLnTx/>
                <a:uFillTx/>
                <a:latin typeface="Arial" panose="020B0604020202020204" pitchFamily="34" charset="0"/>
                <a:ea typeface="Times New Roman" panose="02020603050405020304" pitchFamily="18" charset="0"/>
                <a:cs typeface="+mn-cs"/>
              </a:rPr>
              <a:t> kvaliteedist. Lisaks hinnatakse, kas juhendmaterjalide kontseptsioonist nähtub, et see vastab taotlusvooru tingimustes kirjeldatud nõuetele.</a:t>
            </a:r>
          </a:p>
        </p:txBody>
      </p:sp>
      <p:sp>
        <p:nvSpPr>
          <p:cNvPr id="4" name="Slaidinumbri kohatäide 3"/>
          <p:cNvSpPr>
            <a:spLocks noGrp="1"/>
          </p:cNvSpPr>
          <p:nvPr>
            <p:ph type="sldNum" sz="quarter" idx="5"/>
          </p:nvPr>
        </p:nvSpPr>
        <p:spPr/>
        <p:txBody>
          <a:bodyPr/>
          <a:lstStyle/>
          <a:p>
            <a:fld id="{F9DA259D-87B2-48A8-8896-0559A1CBD787}" type="slidenum">
              <a:rPr lang="en-GB" smtClean="0"/>
              <a:t>17</a:t>
            </a:fld>
            <a:endParaRPr lang="en-GB"/>
          </a:p>
        </p:txBody>
      </p:sp>
    </p:spTree>
    <p:extLst>
      <p:ext uri="{BB962C8B-B14F-4D97-AF65-F5344CB8AC3E}">
        <p14:creationId xmlns:p14="http://schemas.microsoft.com/office/powerpoint/2010/main" val="26655774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b="0" dirty="0"/>
              <a:t>Slaidil on ära toodud elemendid, mida hinnatakse lühifilmide levitamiskava puhul.</a:t>
            </a:r>
          </a:p>
        </p:txBody>
      </p:sp>
      <p:sp>
        <p:nvSpPr>
          <p:cNvPr id="4" name="Slaidinumbri kohatäide 3"/>
          <p:cNvSpPr>
            <a:spLocks noGrp="1"/>
          </p:cNvSpPr>
          <p:nvPr>
            <p:ph type="sldNum" sz="quarter" idx="5"/>
          </p:nvPr>
        </p:nvSpPr>
        <p:spPr/>
        <p:txBody>
          <a:bodyPr/>
          <a:lstStyle/>
          <a:p>
            <a:fld id="{F9DA259D-87B2-48A8-8896-0559A1CBD787}" type="slidenum">
              <a:rPr lang="en-GB" smtClean="0"/>
              <a:t>18</a:t>
            </a:fld>
            <a:endParaRPr lang="en-GB"/>
          </a:p>
        </p:txBody>
      </p:sp>
    </p:spTree>
    <p:extLst>
      <p:ext uri="{BB962C8B-B14F-4D97-AF65-F5344CB8AC3E}">
        <p14:creationId xmlns:p14="http://schemas.microsoft.com/office/powerpoint/2010/main" val="37137668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b="0" dirty="0"/>
              <a:t>Teadlikkuse tõstmise tegevuste puhul inimkaubanduse teemal hinnatakse eelkõige kontseptsiooni ja aja- ning tegevuskava tuginedes slaidil </a:t>
            </a:r>
            <a:r>
              <a:rPr lang="et-EE" b="0" dirty="0" err="1"/>
              <a:t>äratoodud</a:t>
            </a:r>
            <a:r>
              <a:rPr lang="et-EE" b="0" dirty="0"/>
              <a:t> märksõnadele. </a:t>
            </a:r>
          </a:p>
        </p:txBody>
      </p:sp>
      <p:sp>
        <p:nvSpPr>
          <p:cNvPr id="4" name="Slaidinumbri kohatäide 3"/>
          <p:cNvSpPr>
            <a:spLocks noGrp="1"/>
          </p:cNvSpPr>
          <p:nvPr>
            <p:ph type="sldNum" sz="quarter" idx="5"/>
          </p:nvPr>
        </p:nvSpPr>
        <p:spPr/>
        <p:txBody>
          <a:bodyPr/>
          <a:lstStyle/>
          <a:p>
            <a:fld id="{F9DA259D-87B2-48A8-8896-0559A1CBD787}" type="slidenum">
              <a:rPr lang="en-GB" smtClean="0"/>
              <a:t>19</a:t>
            </a:fld>
            <a:endParaRPr lang="en-GB"/>
          </a:p>
        </p:txBody>
      </p:sp>
    </p:spTree>
    <p:extLst>
      <p:ext uri="{BB962C8B-B14F-4D97-AF65-F5344CB8AC3E}">
        <p14:creationId xmlns:p14="http://schemas.microsoft.com/office/powerpoint/2010/main" val="14587226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5"/>
          </p:nvPr>
        </p:nvSpPr>
        <p:spPr/>
        <p:txBody>
          <a:bodyPr/>
          <a:lstStyle/>
          <a:p>
            <a:fld id="{F9DA259D-87B2-48A8-8896-0559A1CBD787}" type="slidenum">
              <a:rPr lang="en-GB" smtClean="0"/>
              <a:t>2</a:t>
            </a:fld>
            <a:endParaRPr lang="en-GB"/>
          </a:p>
        </p:txBody>
      </p:sp>
    </p:spTree>
    <p:extLst>
      <p:ext uri="{BB962C8B-B14F-4D97-AF65-F5344CB8AC3E}">
        <p14:creationId xmlns:p14="http://schemas.microsoft.com/office/powerpoint/2010/main" val="7555202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b="1" dirty="0"/>
          </a:p>
        </p:txBody>
      </p:sp>
      <p:sp>
        <p:nvSpPr>
          <p:cNvPr id="4" name="Slaidinumbri kohatäide 3"/>
          <p:cNvSpPr>
            <a:spLocks noGrp="1"/>
          </p:cNvSpPr>
          <p:nvPr>
            <p:ph type="sldNum" sz="quarter" idx="5"/>
          </p:nvPr>
        </p:nvSpPr>
        <p:spPr/>
        <p:txBody>
          <a:bodyPr/>
          <a:lstStyle/>
          <a:p>
            <a:fld id="{F9DA259D-87B2-48A8-8896-0559A1CBD787}" type="slidenum">
              <a:rPr lang="en-GB" smtClean="0"/>
              <a:t>20</a:t>
            </a:fld>
            <a:endParaRPr lang="en-GB"/>
          </a:p>
        </p:txBody>
      </p:sp>
    </p:spTree>
    <p:extLst>
      <p:ext uri="{BB962C8B-B14F-4D97-AF65-F5344CB8AC3E}">
        <p14:creationId xmlns:p14="http://schemas.microsoft.com/office/powerpoint/2010/main" val="67457747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b="0" dirty="0"/>
          </a:p>
          <a:p>
            <a:endParaRPr lang="et-EE" b="1" dirty="0"/>
          </a:p>
        </p:txBody>
      </p:sp>
      <p:sp>
        <p:nvSpPr>
          <p:cNvPr id="4" name="Slaidinumbri kohatäide 3"/>
          <p:cNvSpPr>
            <a:spLocks noGrp="1"/>
          </p:cNvSpPr>
          <p:nvPr>
            <p:ph type="sldNum" sz="quarter" idx="5"/>
          </p:nvPr>
        </p:nvSpPr>
        <p:spPr/>
        <p:txBody>
          <a:bodyPr/>
          <a:lstStyle/>
          <a:p>
            <a:fld id="{F9DA259D-87B2-48A8-8896-0559A1CBD787}" type="slidenum">
              <a:rPr lang="en-GB" smtClean="0"/>
              <a:t>21</a:t>
            </a:fld>
            <a:endParaRPr lang="en-GB"/>
          </a:p>
        </p:txBody>
      </p:sp>
    </p:spTree>
    <p:extLst>
      <p:ext uri="{BB962C8B-B14F-4D97-AF65-F5344CB8AC3E}">
        <p14:creationId xmlns:p14="http://schemas.microsoft.com/office/powerpoint/2010/main" val="35230717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b="1" dirty="0"/>
          </a:p>
        </p:txBody>
      </p:sp>
      <p:sp>
        <p:nvSpPr>
          <p:cNvPr id="4" name="Slaidinumbri kohatäide 3"/>
          <p:cNvSpPr>
            <a:spLocks noGrp="1"/>
          </p:cNvSpPr>
          <p:nvPr>
            <p:ph type="sldNum" sz="quarter" idx="5"/>
          </p:nvPr>
        </p:nvSpPr>
        <p:spPr/>
        <p:txBody>
          <a:bodyPr/>
          <a:lstStyle/>
          <a:p>
            <a:fld id="{F9DA259D-87B2-48A8-8896-0559A1CBD787}" type="slidenum">
              <a:rPr lang="en-GB" smtClean="0"/>
              <a:t>22</a:t>
            </a:fld>
            <a:endParaRPr lang="en-GB"/>
          </a:p>
        </p:txBody>
      </p:sp>
    </p:spTree>
    <p:extLst>
      <p:ext uri="{BB962C8B-B14F-4D97-AF65-F5344CB8AC3E}">
        <p14:creationId xmlns:p14="http://schemas.microsoft.com/office/powerpoint/2010/main" val="6976111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5"/>
          </p:nvPr>
        </p:nvSpPr>
        <p:spPr/>
        <p:txBody>
          <a:bodyPr/>
          <a:lstStyle/>
          <a:p>
            <a:fld id="{F9DA259D-87B2-48A8-8896-0559A1CBD787}" type="slidenum">
              <a:rPr lang="en-GB" smtClean="0"/>
              <a:t>23</a:t>
            </a:fld>
            <a:endParaRPr lang="en-GB"/>
          </a:p>
        </p:txBody>
      </p:sp>
    </p:spTree>
    <p:extLst>
      <p:ext uri="{BB962C8B-B14F-4D97-AF65-F5344CB8AC3E}">
        <p14:creationId xmlns:p14="http://schemas.microsoft.com/office/powerpoint/2010/main" val="15944459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dirty="0"/>
              <a:t>Taotlusvooru </a:t>
            </a:r>
            <a:r>
              <a:rPr lang="et-EE" b="1" dirty="0"/>
              <a:t>maht</a:t>
            </a:r>
            <a:r>
              <a:rPr lang="et-EE" dirty="0"/>
              <a:t> kokku on </a:t>
            </a:r>
            <a:r>
              <a:rPr lang="et-EE" b="1" dirty="0"/>
              <a:t>200 000 eurot </a:t>
            </a:r>
            <a:r>
              <a:rPr lang="et-EE" b="0" dirty="0"/>
              <a:t>ning kuna </a:t>
            </a:r>
            <a:r>
              <a:rPr lang="et-EE" dirty="0"/>
              <a:t>toetus nimetatud summas eraldatakse </a:t>
            </a:r>
            <a:r>
              <a:rPr lang="et-EE" b="1" dirty="0"/>
              <a:t>ühele projektile,</a:t>
            </a:r>
            <a:r>
              <a:rPr lang="et-EE" b="0" dirty="0"/>
              <a:t> peab toetuse saaja ellu viima KÕIK</a:t>
            </a:r>
            <a:r>
              <a:rPr lang="et-EE" dirty="0"/>
              <a:t> toetatavad tegevused.</a:t>
            </a:r>
          </a:p>
        </p:txBody>
      </p:sp>
      <p:sp>
        <p:nvSpPr>
          <p:cNvPr id="4" name="Slaidinumbri kohatäide 3"/>
          <p:cNvSpPr>
            <a:spLocks noGrp="1"/>
          </p:cNvSpPr>
          <p:nvPr>
            <p:ph type="sldNum" sz="quarter" idx="5"/>
          </p:nvPr>
        </p:nvSpPr>
        <p:spPr/>
        <p:txBody>
          <a:bodyPr/>
          <a:lstStyle/>
          <a:p>
            <a:fld id="{F9DA259D-87B2-48A8-8896-0559A1CBD787}" type="slidenum">
              <a:rPr lang="en-GB" smtClean="0"/>
              <a:t>3</a:t>
            </a:fld>
            <a:endParaRPr lang="en-GB"/>
          </a:p>
        </p:txBody>
      </p:sp>
    </p:spTree>
    <p:extLst>
      <p:ext uri="{BB962C8B-B14F-4D97-AF65-F5344CB8AC3E}">
        <p14:creationId xmlns:p14="http://schemas.microsoft.com/office/powerpoint/2010/main" val="35300011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b="0" dirty="0"/>
              <a:t>Oodatavad tulemused on nö miinimumnõuded, ning igati tervitatav on, kui nii lühifilme kui teadlikkuse tõstmise tegevusi inimkaubanduse teemal, tehakse rohkem kui antud taotlusvooru korras ettenähtud miinimum.</a:t>
            </a:r>
          </a:p>
        </p:txBody>
      </p:sp>
      <p:sp>
        <p:nvSpPr>
          <p:cNvPr id="4" name="Slaidinumbri kohatäide 3"/>
          <p:cNvSpPr>
            <a:spLocks noGrp="1"/>
          </p:cNvSpPr>
          <p:nvPr>
            <p:ph type="sldNum" sz="quarter" idx="5"/>
          </p:nvPr>
        </p:nvSpPr>
        <p:spPr/>
        <p:txBody>
          <a:bodyPr/>
          <a:lstStyle/>
          <a:p>
            <a:fld id="{F9DA259D-87B2-48A8-8896-0559A1CBD787}" type="slidenum">
              <a:rPr lang="en-GB" smtClean="0"/>
              <a:t>4</a:t>
            </a:fld>
            <a:endParaRPr lang="en-GB"/>
          </a:p>
        </p:txBody>
      </p:sp>
    </p:spTree>
    <p:extLst>
      <p:ext uri="{BB962C8B-B14F-4D97-AF65-F5344CB8AC3E}">
        <p14:creationId xmlns:p14="http://schemas.microsoft.com/office/powerpoint/2010/main" val="27203342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b="0" dirty="0"/>
              <a:t>Arvestades asjaolu, et taotleja peab ellu viima kõik 3 eespoolnimetatud tegevust, oleks tore näha valdkondlike valitsusväliste organisatsioonide ja meediaagentuuride ühisprojekte. Kohustust partneri kaasamiseks ning ühisprojekti esitamiseks ei ole, kuid arvestama peab sellega, et taotlust saab esitada taotleja, kel on nii 3 aastane valdkonnas tegutsemise kogemus kui vähemalt 2 sarnase teavituskampaania läbiviimise kogemus viimase 6 aasta jooksul. Sarnane kampaania tähendab siinkohal mitmekesiste tegevuste ja kanalite valikuga kampaaniat.</a:t>
            </a:r>
          </a:p>
          <a:p>
            <a:endParaRPr lang="et-EE" b="1" dirty="0"/>
          </a:p>
        </p:txBody>
      </p:sp>
      <p:sp>
        <p:nvSpPr>
          <p:cNvPr id="4" name="Slaidinumbri kohatäide 3"/>
          <p:cNvSpPr>
            <a:spLocks noGrp="1"/>
          </p:cNvSpPr>
          <p:nvPr>
            <p:ph type="sldNum" sz="quarter" idx="5"/>
          </p:nvPr>
        </p:nvSpPr>
        <p:spPr/>
        <p:txBody>
          <a:bodyPr/>
          <a:lstStyle/>
          <a:p>
            <a:fld id="{F9DA259D-87B2-48A8-8896-0559A1CBD787}" type="slidenum">
              <a:rPr lang="en-GB" smtClean="0"/>
              <a:t>5</a:t>
            </a:fld>
            <a:endParaRPr lang="en-GB"/>
          </a:p>
        </p:txBody>
      </p:sp>
    </p:spTree>
    <p:extLst>
      <p:ext uri="{BB962C8B-B14F-4D97-AF65-F5344CB8AC3E}">
        <p14:creationId xmlns:p14="http://schemas.microsoft.com/office/powerpoint/2010/main" val="7938297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b="0" dirty="0"/>
              <a:t>Taotleja meeskonnas peab olema nii perevägivalla kui prostitutsiooni teema ekspert. </a:t>
            </a:r>
          </a:p>
        </p:txBody>
      </p:sp>
      <p:sp>
        <p:nvSpPr>
          <p:cNvPr id="4" name="Slaidinumbri kohatäide 3"/>
          <p:cNvSpPr>
            <a:spLocks noGrp="1"/>
          </p:cNvSpPr>
          <p:nvPr>
            <p:ph type="sldNum" sz="quarter" idx="5"/>
          </p:nvPr>
        </p:nvSpPr>
        <p:spPr/>
        <p:txBody>
          <a:bodyPr/>
          <a:lstStyle/>
          <a:p>
            <a:fld id="{F9DA259D-87B2-48A8-8896-0559A1CBD787}" type="slidenum">
              <a:rPr lang="en-GB" smtClean="0"/>
              <a:t>6</a:t>
            </a:fld>
            <a:endParaRPr lang="en-GB"/>
          </a:p>
        </p:txBody>
      </p:sp>
    </p:spTree>
    <p:extLst>
      <p:ext uri="{BB962C8B-B14F-4D97-AF65-F5344CB8AC3E}">
        <p14:creationId xmlns:p14="http://schemas.microsoft.com/office/powerpoint/2010/main" val="10665936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b="0" dirty="0"/>
              <a:t>Kuivõrd üks taotlusvooru tegevustest on teadlikkuse tõstmise KAMPAANIA, peab taotleja meeskonnas olema, lisaks projektijuhile ja 2 valdkonna eksperdile, ka vähemalt 5 kommunikatsioonimeeskonna liiget, kel on varasem teavituskampaania elluviimise kogemus viimase 6 aasta jooksul (olenemata ametikohast ja kogemuse pikkusest). Üks meeskonnaliige võib täita maksimaalselt 2 meeskonnaliikme ülesandeid, kuid sellisel juhul peab meeskonnaliikme kompetents vastama mõlema meeskonnaliikme pädevusele sätestatud nõuetele.</a:t>
            </a:r>
          </a:p>
          <a:p>
            <a:r>
              <a:rPr lang="et-EE" b="0" dirty="0"/>
              <a:t>Siinkohal on ära toodud miinimumnõuded, millele taotleja meeskond peab vastama, et taotlust esitada. Taotluse hindamisel on võimalus teenida lisapunkte projektimeeskonna liikmete täiendava pädevuse eest (slaid 14).</a:t>
            </a:r>
          </a:p>
        </p:txBody>
      </p:sp>
      <p:sp>
        <p:nvSpPr>
          <p:cNvPr id="4" name="Slaidinumbri kohatäide 3"/>
          <p:cNvSpPr>
            <a:spLocks noGrp="1"/>
          </p:cNvSpPr>
          <p:nvPr>
            <p:ph type="sldNum" sz="quarter" idx="5"/>
          </p:nvPr>
        </p:nvSpPr>
        <p:spPr/>
        <p:txBody>
          <a:bodyPr/>
          <a:lstStyle/>
          <a:p>
            <a:fld id="{F9DA259D-87B2-48A8-8896-0559A1CBD787}" type="slidenum">
              <a:rPr lang="en-GB" smtClean="0"/>
              <a:t>7</a:t>
            </a:fld>
            <a:endParaRPr lang="en-GB"/>
          </a:p>
        </p:txBody>
      </p:sp>
    </p:spTree>
    <p:extLst>
      <p:ext uri="{BB962C8B-B14F-4D97-AF65-F5344CB8AC3E}">
        <p14:creationId xmlns:p14="http://schemas.microsoft.com/office/powerpoint/2010/main" val="19069554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b="0" dirty="0"/>
              <a:t>Taotlusvooru tingimuste ja korra punktis 6.2 põhimõtteid peab järgima, et tagada taotlusvooru raames toetatavate tegevuste kvaliteet. Neid põhimõtteid peab silmas pidama nii tegevuste kavandamisel kui elluviimisel. Põhimõtted puudutavad nii sisu, vormi kui ligipääsetavuse teemasid.</a:t>
            </a:r>
          </a:p>
        </p:txBody>
      </p:sp>
      <p:sp>
        <p:nvSpPr>
          <p:cNvPr id="4" name="Slaidinumbri kohatäide 3"/>
          <p:cNvSpPr>
            <a:spLocks noGrp="1"/>
          </p:cNvSpPr>
          <p:nvPr>
            <p:ph type="sldNum" sz="quarter" idx="5"/>
          </p:nvPr>
        </p:nvSpPr>
        <p:spPr/>
        <p:txBody>
          <a:bodyPr/>
          <a:lstStyle/>
          <a:p>
            <a:fld id="{F9DA259D-87B2-48A8-8896-0559A1CBD787}" type="slidenum">
              <a:rPr lang="en-GB" smtClean="0"/>
              <a:t>8</a:t>
            </a:fld>
            <a:endParaRPr lang="en-GB"/>
          </a:p>
        </p:txBody>
      </p:sp>
    </p:spTree>
    <p:extLst>
      <p:ext uri="{BB962C8B-B14F-4D97-AF65-F5344CB8AC3E}">
        <p14:creationId xmlns:p14="http://schemas.microsoft.com/office/powerpoint/2010/main" val="26454245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b="0" dirty="0"/>
              <a:t>Toetatavatest tegevustest esimene on perevägivallast ja soolisest vägivallast teadlikkuse tõstmise kampaania. Antud slaidil on kohustuslikud nõuded, mida peab järgima kampaaniat kavandades ja ellu viies. </a:t>
            </a:r>
          </a:p>
        </p:txBody>
      </p:sp>
      <p:sp>
        <p:nvSpPr>
          <p:cNvPr id="4" name="Slaidinumbri kohatäide 3"/>
          <p:cNvSpPr>
            <a:spLocks noGrp="1"/>
          </p:cNvSpPr>
          <p:nvPr>
            <p:ph type="sldNum" sz="quarter" idx="5"/>
          </p:nvPr>
        </p:nvSpPr>
        <p:spPr/>
        <p:txBody>
          <a:bodyPr/>
          <a:lstStyle/>
          <a:p>
            <a:fld id="{F9DA259D-87B2-48A8-8896-0559A1CBD787}" type="slidenum">
              <a:rPr lang="en-GB" smtClean="0"/>
              <a:t>9</a:t>
            </a:fld>
            <a:endParaRPr lang="en-GB"/>
          </a:p>
        </p:txBody>
      </p:sp>
    </p:spTree>
    <p:extLst>
      <p:ext uri="{BB962C8B-B14F-4D97-AF65-F5344CB8AC3E}">
        <p14:creationId xmlns:p14="http://schemas.microsoft.com/office/powerpoint/2010/main" val="1655753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tellysbilde">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dk2"/>
                </a:solidFill>
              </a:defRPr>
            </a:lvl1pPr>
          </a:lstStyle>
          <a:p>
            <a:fld id="{D5906656-A9BE-4917-BFD7-16C60DDEE872}" type="datetime1">
              <a:rPr lang="nb-NO" smtClean="0"/>
              <a:t>12.08.2020</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dk2"/>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dk2"/>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dk2"/>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dk2"/>
                </a:solidFill>
              </a:defRPr>
            </a:lvl1pPr>
          </a:lstStyle>
          <a:p>
            <a:pPr lvl="0"/>
            <a:r>
              <a:rPr lang="nb-NO" dirty="0"/>
              <a:t>Company</a:t>
            </a:r>
            <a:endParaRPr lang="en-GB" dirty="0"/>
          </a:p>
        </p:txBody>
      </p:sp>
      <p:pic>
        <p:nvPicPr>
          <p:cNvPr id="11" name="Bilde 19"/>
          <p:cNvPicPr>
            <a:picLocks noChangeAspect="1"/>
          </p:cNvPicPr>
          <p:nvPr userDrawn="1"/>
        </p:nvPicPr>
        <p:blipFill>
          <a:blip r:embed="rId2"/>
          <a:stretch>
            <a:fillRect/>
          </a:stretch>
        </p:blipFill>
        <p:spPr>
          <a:xfrm>
            <a:off x="1260157" y="684923"/>
            <a:ext cx="1494875" cy="1673749"/>
          </a:xfrm>
          <a:prstGeom prst="rect">
            <a:avLst/>
          </a:prstGeom>
        </p:spPr>
      </p:pic>
    </p:spTree>
    <p:extLst>
      <p:ext uri="{BB962C8B-B14F-4D97-AF65-F5344CB8AC3E}">
        <p14:creationId xmlns:p14="http://schemas.microsoft.com/office/powerpoint/2010/main" val="1846559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kst og diagram">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3108680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og diagram Orange">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922626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og tabell">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736584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og tabell Orange">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C00000"/>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4919453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eloverskrift Orange">
    <p:bg>
      <p:bgPr>
        <a:solidFill>
          <a:srgbClr val="C00000"/>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8032043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Deloverskrift Grønn">
    <p:bg>
      <p:bgPr>
        <a:solidFill>
          <a:srgbClr val="3EAF79"/>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825927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Deloverskrift Blå">
    <p:bg>
      <p:bgPr>
        <a:solidFill>
          <a:srgbClr val="0F3C74"/>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0234121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aksi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3543261"/>
            <a:ext cx="18332511" cy="1231106"/>
          </a:xfrm>
        </p:spPr>
        <p:txBody>
          <a:bodyPr wrap="square" lIns="0" tIns="0" rIns="0" bIns="0" anchor="ctr">
            <a:spAutoFit/>
          </a:bodyPr>
          <a:lstStyle>
            <a:lvl1pPr algn="l">
              <a:defRPr sz="8000" b="1">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Plassholder for tekst 6"/>
          <p:cNvSpPr>
            <a:spLocks noGrp="1"/>
          </p:cNvSpPr>
          <p:nvPr>
            <p:ph type="body" sz="quarter" idx="10" hasCustomPrompt="1"/>
          </p:nvPr>
        </p:nvSpPr>
        <p:spPr>
          <a:xfrm>
            <a:off x="1260474" y="5161524"/>
            <a:ext cx="18332193" cy="2154238"/>
          </a:xfrm>
        </p:spPr>
        <p:txBody>
          <a:bodyPr/>
          <a:lstStyle>
            <a:lvl1pPr marL="0" indent="0">
              <a:buNone/>
              <a:defRPr b="1">
                <a:solidFill>
                  <a:schemeClr val="bg1"/>
                </a:solidFill>
              </a:defRPr>
            </a:lvl1pPr>
            <a:lvl2pPr marL="914263" indent="0">
              <a:buNone/>
              <a:defRPr b="1">
                <a:solidFill>
                  <a:schemeClr val="bg1"/>
                </a:solidFill>
              </a:defRPr>
            </a:lvl2pPr>
            <a:lvl3pPr marL="1828526" indent="0">
              <a:buNone/>
              <a:defRPr b="1">
                <a:solidFill>
                  <a:schemeClr val="bg1"/>
                </a:solidFill>
              </a:defRPr>
            </a:lvl3pPr>
            <a:lvl4pPr marL="2742789" indent="0">
              <a:buNone/>
              <a:defRPr b="1">
                <a:solidFill>
                  <a:schemeClr val="bg1"/>
                </a:solidFill>
              </a:defRPr>
            </a:lvl4pPr>
            <a:lvl5pPr marL="3657052" indent="0">
              <a:buNone/>
              <a:defRPr b="1">
                <a:solidFill>
                  <a:schemeClr val="bg1"/>
                </a:solidFill>
              </a:defRPr>
            </a:lvl5pPr>
          </a:lstStyle>
          <a:p>
            <a:pPr lvl="0"/>
            <a:r>
              <a:rPr lang="nb-NO" dirty="0" err="1"/>
              <a:t>Click</a:t>
            </a:r>
            <a:r>
              <a:rPr lang="nb-NO" dirty="0"/>
              <a:t> to </a:t>
            </a:r>
            <a:r>
              <a:rPr lang="nb-NO" dirty="0" err="1"/>
              <a:t>add</a:t>
            </a:r>
            <a:r>
              <a:rPr lang="nb-NO" dirty="0"/>
              <a:t> </a:t>
            </a:r>
            <a:r>
              <a:rPr lang="nb-NO" dirty="0" err="1"/>
              <a:t>text</a:t>
            </a:r>
            <a:endParaRPr lang="nb-NO" dirty="0"/>
          </a:p>
        </p:txBody>
      </p:sp>
      <p:pic>
        <p:nvPicPr>
          <p:cNvPr id="6" name="Bilde 4"/>
          <p:cNvPicPr>
            <a:picLocks noChangeAspect="1"/>
          </p:cNvPicPr>
          <p:nvPr userDrawn="1"/>
        </p:nvPicPr>
        <p:blipFill>
          <a:blip r:embed="rId3"/>
          <a:stretch>
            <a:fillRect/>
          </a:stretch>
        </p:blipFill>
        <p:spPr>
          <a:xfrm>
            <a:off x="1260157" y="698665"/>
            <a:ext cx="1495888" cy="1674884"/>
          </a:xfrm>
          <a:prstGeom prst="rect">
            <a:avLst/>
          </a:prstGeom>
        </p:spPr>
      </p:pic>
    </p:spTree>
    <p:extLst>
      <p:ext uri="{BB962C8B-B14F-4D97-AF65-F5344CB8AC3E}">
        <p14:creationId xmlns:p14="http://schemas.microsoft.com/office/powerpoint/2010/main" val="2468644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tellysbilde med bakgrunnsbil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bg1"/>
                </a:solidFill>
              </a:defRPr>
            </a:lvl1pPr>
          </a:lstStyle>
          <a:p>
            <a:fld id="{35900153-C3D1-4B62-A437-E57CAB8AEB13}" type="datetime1">
              <a:rPr lang="nb-NO" smtClean="0"/>
              <a:t>12.08.2020</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bg1"/>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bg1"/>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bg1"/>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bg1"/>
                </a:solidFill>
              </a:defRPr>
            </a:lvl1pPr>
          </a:lstStyle>
          <a:p>
            <a:pPr lvl="0"/>
            <a:r>
              <a:rPr lang="nb-NO" dirty="0"/>
              <a:t>Company</a:t>
            </a:r>
            <a:endParaRPr lang="en-GB" dirty="0"/>
          </a:p>
        </p:txBody>
      </p:sp>
      <p:pic>
        <p:nvPicPr>
          <p:cNvPr id="5" name="Bilde 4"/>
          <p:cNvPicPr>
            <a:picLocks noChangeAspect="1"/>
          </p:cNvPicPr>
          <p:nvPr userDrawn="1"/>
        </p:nvPicPr>
        <p:blipFill>
          <a:blip r:embed="rId3"/>
          <a:stretch>
            <a:fillRect/>
          </a:stretch>
        </p:blipFill>
        <p:spPr>
          <a:xfrm>
            <a:off x="1260157" y="737576"/>
            <a:ext cx="1495888" cy="1674884"/>
          </a:xfrm>
          <a:prstGeom prst="rect">
            <a:avLst/>
          </a:prstGeom>
        </p:spPr>
      </p:pic>
    </p:spTree>
    <p:extLst>
      <p:ext uri="{BB962C8B-B14F-4D97-AF65-F5344CB8AC3E}">
        <p14:creationId xmlns:p14="http://schemas.microsoft.com/office/powerpoint/2010/main" val="2258077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tel og innhold">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639579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tel og innhold Orange">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rgbClr val="D8222C"/>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537428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tel, innhold og bild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878700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tel, innhold og bilde Orang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rgbClr val="D8222C"/>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532741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kst og bild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60386" y="1167476"/>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227736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kst og bilde Orang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744334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tort bilde">
    <p:bg>
      <p:bgPr>
        <a:blipFill>
          <a:blip r:embed="rId2"/>
          <a:stretch>
            <a:fillRect/>
          </a:stretch>
        </a:blipFill>
        <a:effectLst/>
      </p:bgPr>
    </p:bg>
    <p:spTree>
      <p:nvGrpSpPr>
        <p:cNvPr id="1" name=""/>
        <p:cNvGrpSpPr/>
        <p:nvPr/>
      </p:nvGrpSpPr>
      <p:grpSpPr>
        <a:xfrm>
          <a:off x="0" y="0"/>
          <a:ext cx="0" cy="0"/>
          <a:chOff x="0" y="0"/>
          <a:chExt cx="0" cy="0"/>
        </a:xfrm>
      </p:grpSpPr>
      <p:sp>
        <p:nvSpPr>
          <p:cNvPr id="41"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2"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3"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4"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8"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0" name="Line 14"/>
          <p:cNvSpPr>
            <a:spLocks noChangeShapeType="1"/>
          </p:cNvSpPr>
          <p:nvPr userDrawn="1"/>
        </p:nvSpPr>
        <p:spPr bwMode="auto">
          <a:xfrm>
            <a:off x="2062163" y="13065857"/>
            <a:ext cx="223186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51"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211133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1260386" y="1097394"/>
            <a:ext cx="21861705" cy="1077218"/>
          </a:xfrm>
          <a:prstGeom prst="rect">
            <a:avLst/>
          </a:prstGeom>
        </p:spPr>
        <p:txBody>
          <a:bodyPr vert="horz" wrap="square" lIns="0" tIns="0" rIns="0" bIns="0" rtlCol="0" anchor="ctr">
            <a:spAutoFit/>
          </a:body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tekst 2"/>
          <p:cNvSpPr>
            <a:spLocks noGrp="1"/>
          </p:cNvSpPr>
          <p:nvPr>
            <p:ph type="body" idx="1"/>
          </p:nvPr>
        </p:nvSpPr>
        <p:spPr>
          <a:xfrm>
            <a:off x="1260386" y="2647950"/>
            <a:ext cx="21861705" cy="9631579"/>
          </a:xfrm>
          <a:prstGeom prst="rect">
            <a:avLst/>
          </a:prstGeom>
        </p:spPr>
        <p:txBody>
          <a:bodyPr vert="horz" lIns="0" tIns="0" rIns="0" bIns="0" rtlCol="0">
            <a:normAutofit/>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29" name="Rectangle 5"/>
          <p:cNvSpPr>
            <a:spLocks noChangeArrowheads="1"/>
          </p:cNvSpPr>
          <p:nvPr userDrawn="1"/>
        </p:nvSpPr>
        <p:spPr bwMode="auto">
          <a:xfrm>
            <a:off x="1906588" y="12903932"/>
            <a:ext cx="155575" cy="161925"/>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0"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1" name="Rectangle 7"/>
          <p:cNvSpPr>
            <a:spLocks noChangeArrowheads="1"/>
          </p:cNvSpPr>
          <p:nvPr userDrawn="1"/>
        </p:nvSpPr>
        <p:spPr bwMode="auto">
          <a:xfrm>
            <a:off x="1277938" y="12903932"/>
            <a:ext cx="155575" cy="319088"/>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2"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6" name="Rectangle 12"/>
          <p:cNvSpPr>
            <a:spLocks noChangeArrowheads="1"/>
          </p:cNvSpPr>
          <p:nvPr userDrawn="1"/>
        </p:nvSpPr>
        <p:spPr bwMode="auto">
          <a:xfrm>
            <a:off x="1747838" y="12589607"/>
            <a:ext cx="158750" cy="476250"/>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8" name="Line 14"/>
          <p:cNvSpPr>
            <a:spLocks noChangeShapeType="1"/>
          </p:cNvSpPr>
          <p:nvPr userDrawn="1"/>
        </p:nvSpPr>
        <p:spPr bwMode="auto">
          <a:xfrm>
            <a:off x="2062163" y="13065857"/>
            <a:ext cx="22318662"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39" name="Line 15"/>
          <p:cNvSpPr>
            <a:spLocks noChangeShapeType="1"/>
          </p:cNvSpPr>
          <p:nvPr userDrawn="1"/>
        </p:nvSpPr>
        <p:spPr bwMode="auto">
          <a:xfrm>
            <a:off x="6350" y="13065857"/>
            <a:ext cx="1271588"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812354849"/>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64" r:id="rId4"/>
    <p:sldLayoutId id="2147483657" r:id="rId5"/>
    <p:sldLayoutId id="2147483665" r:id="rId6"/>
    <p:sldLayoutId id="2147483658" r:id="rId7"/>
    <p:sldLayoutId id="2147483666" r:id="rId8"/>
    <p:sldLayoutId id="2147483659" r:id="rId9"/>
    <p:sldLayoutId id="2147483660" r:id="rId10"/>
    <p:sldLayoutId id="2147483667" r:id="rId11"/>
    <p:sldLayoutId id="2147483661" r:id="rId12"/>
    <p:sldLayoutId id="2147483668" r:id="rId13"/>
    <p:sldLayoutId id="2147483651" r:id="rId14"/>
    <p:sldLayoutId id="2147483669" r:id="rId15"/>
    <p:sldLayoutId id="2147483670" r:id="rId16"/>
    <p:sldLayoutId id="2147483663" r:id="rId17"/>
  </p:sldLayoutIdLst>
  <p:hf sldNum="0" hdr="0" ftr="0"/>
  <p:txStyles>
    <p:titleStyle>
      <a:lvl1pPr algn="l" defTabSz="1828526" rtl="0" eaLnBrk="1" latinLnBrk="0" hangingPunct="1">
        <a:lnSpc>
          <a:spcPct val="100000"/>
        </a:lnSpc>
        <a:spcBef>
          <a:spcPct val="0"/>
        </a:spcBef>
        <a:buNone/>
        <a:defRPr sz="7000" b="1" kern="1200">
          <a:solidFill>
            <a:srgbClr val="0F3C74"/>
          </a:solidFill>
          <a:latin typeface="+mj-lt"/>
          <a:ea typeface="+mj-ea"/>
          <a:cs typeface="+mj-cs"/>
        </a:defRPr>
      </a:lvl1pPr>
    </p:titleStyle>
    <p:bodyStyle>
      <a:lvl1pPr marL="457131" indent="-457131" algn="l" defTabSz="1828526" rtl="0" eaLnBrk="1" latinLnBrk="0" hangingPunct="1">
        <a:lnSpc>
          <a:spcPct val="100000"/>
        </a:lnSpc>
        <a:spcBef>
          <a:spcPts val="2000"/>
        </a:spcBef>
        <a:buFont typeface="Arial" panose="020B0604020202020204" pitchFamily="34" charset="0"/>
        <a:buChar char="•"/>
        <a:defRPr sz="3000" kern="1200">
          <a:solidFill>
            <a:schemeClr val="dk2"/>
          </a:solidFill>
          <a:latin typeface="+mn-lt"/>
          <a:ea typeface="+mn-ea"/>
          <a:cs typeface="+mn-cs"/>
        </a:defRPr>
      </a:lvl1pPr>
      <a:lvl2pPr marL="1371394"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2pPr>
      <a:lvl3pPr marL="2285657"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3pPr>
      <a:lvl4pPr marL="3199920"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4pPr>
      <a:lvl5pPr marL="4114183"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5pPr>
      <a:lvl6pPr marL="5028446"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708"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971"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1234"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p:bodyStyle>
    <p:otherStyle>
      <a:defPPr>
        <a:defRPr lang="en-US"/>
      </a:defPPr>
      <a:lvl1pPr marL="0" algn="l" defTabSz="1828526" rtl="0" eaLnBrk="1" latinLnBrk="0" hangingPunct="1">
        <a:defRPr sz="3599" kern="1200">
          <a:solidFill>
            <a:schemeClr val="tx1"/>
          </a:solidFill>
          <a:latin typeface="+mn-lt"/>
          <a:ea typeface="+mn-ea"/>
          <a:cs typeface="+mn-cs"/>
        </a:defRPr>
      </a:lvl1pPr>
      <a:lvl2pPr marL="914263" algn="l" defTabSz="1828526" rtl="0" eaLnBrk="1" latinLnBrk="0" hangingPunct="1">
        <a:defRPr sz="3599" kern="1200">
          <a:solidFill>
            <a:schemeClr val="tx1"/>
          </a:solidFill>
          <a:latin typeface="+mn-lt"/>
          <a:ea typeface="+mn-ea"/>
          <a:cs typeface="+mn-cs"/>
        </a:defRPr>
      </a:lvl2pPr>
      <a:lvl3pPr marL="1828526" algn="l" defTabSz="1828526" rtl="0" eaLnBrk="1" latinLnBrk="0" hangingPunct="1">
        <a:defRPr sz="3599" kern="1200">
          <a:solidFill>
            <a:schemeClr val="tx1"/>
          </a:solidFill>
          <a:latin typeface="+mn-lt"/>
          <a:ea typeface="+mn-ea"/>
          <a:cs typeface="+mn-cs"/>
        </a:defRPr>
      </a:lvl3pPr>
      <a:lvl4pPr marL="2742789" algn="l" defTabSz="1828526" rtl="0" eaLnBrk="1" latinLnBrk="0" hangingPunct="1">
        <a:defRPr sz="3599" kern="1200">
          <a:solidFill>
            <a:schemeClr val="tx1"/>
          </a:solidFill>
          <a:latin typeface="+mn-lt"/>
          <a:ea typeface="+mn-ea"/>
          <a:cs typeface="+mn-cs"/>
        </a:defRPr>
      </a:lvl4pPr>
      <a:lvl5pPr marL="3657051" algn="l" defTabSz="1828526" rtl="0" eaLnBrk="1" latinLnBrk="0" hangingPunct="1">
        <a:defRPr sz="3599" kern="1200">
          <a:solidFill>
            <a:schemeClr val="tx1"/>
          </a:solidFill>
          <a:latin typeface="+mn-lt"/>
          <a:ea typeface="+mn-ea"/>
          <a:cs typeface="+mn-cs"/>
        </a:defRPr>
      </a:lvl5pPr>
      <a:lvl6pPr marL="4571314" algn="l" defTabSz="1828526" rtl="0" eaLnBrk="1" latinLnBrk="0" hangingPunct="1">
        <a:defRPr sz="3599" kern="1200">
          <a:solidFill>
            <a:schemeClr val="tx1"/>
          </a:solidFill>
          <a:latin typeface="+mn-lt"/>
          <a:ea typeface="+mn-ea"/>
          <a:cs typeface="+mn-cs"/>
        </a:defRPr>
      </a:lvl6pPr>
      <a:lvl7pPr marL="5485577" algn="l" defTabSz="1828526" rtl="0" eaLnBrk="1" latinLnBrk="0" hangingPunct="1">
        <a:defRPr sz="3599" kern="1200">
          <a:solidFill>
            <a:schemeClr val="tx1"/>
          </a:solidFill>
          <a:latin typeface="+mn-lt"/>
          <a:ea typeface="+mn-ea"/>
          <a:cs typeface="+mn-cs"/>
        </a:defRPr>
      </a:lvl7pPr>
      <a:lvl8pPr marL="6399840" algn="l" defTabSz="1828526" rtl="0" eaLnBrk="1" latinLnBrk="0" hangingPunct="1">
        <a:defRPr sz="3599" kern="1200">
          <a:solidFill>
            <a:schemeClr val="tx1"/>
          </a:solidFill>
          <a:latin typeface="+mn-lt"/>
          <a:ea typeface="+mn-ea"/>
          <a:cs typeface="+mn-cs"/>
        </a:defRPr>
      </a:lvl8pPr>
      <a:lvl9pPr marL="7314103" algn="l" defTabSz="1828526" rtl="0" eaLnBrk="1" latinLnBrk="0" hangingPunct="1">
        <a:defRPr sz="35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249382" y="1299690"/>
            <a:ext cx="22872709" cy="5047536"/>
          </a:xfrm>
        </p:spPr>
        <p:txBody>
          <a:bodyPr/>
          <a:lstStyle/>
          <a:p>
            <a:pPr algn="ctr"/>
            <a:r>
              <a:rPr lang="et-EE" sz="4400" dirty="0"/>
              <a:t/>
            </a:r>
            <a:br>
              <a:rPr lang="et-EE" sz="4400" dirty="0"/>
            </a:br>
            <a:r>
              <a:rPr lang="en-GB" sz="4400" dirty="0" err="1"/>
              <a:t>Avatud</a:t>
            </a:r>
            <a:r>
              <a:rPr lang="en-GB" sz="4400" dirty="0"/>
              <a:t> </a:t>
            </a:r>
            <a:r>
              <a:rPr lang="en-GB" sz="4400" dirty="0" err="1"/>
              <a:t>taotlusvoor</a:t>
            </a:r>
            <a:r>
              <a:rPr lang="en-GB" sz="4400" dirty="0"/>
              <a:t> </a:t>
            </a:r>
            <a:r>
              <a:rPr lang="et-EE" sz="4400" dirty="0"/>
              <a:t/>
            </a:r>
            <a:br>
              <a:rPr lang="et-EE" sz="4400" dirty="0"/>
            </a:br>
            <a:r>
              <a:rPr lang="et-EE" dirty="0"/>
              <a:t/>
            </a:r>
            <a:br>
              <a:rPr lang="et-EE" dirty="0"/>
            </a:br>
            <a:r>
              <a:rPr lang="en-GB" dirty="0"/>
              <a:t>“</a:t>
            </a:r>
            <a:r>
              <a:rPr lang="en-GB" dirty="0" err="1"/>
              <a:t>Teadlikkuse</a:t>
            </a:r>
            <a:r>
              <a:rPr lang="en-GB" dirty="0"/>
              <a:t> </a:t>
            </a:r>
            <a:r>
              <a:rPr lang="en-GB" dirty="0" err="1"/>
              <a:t>tõstmine</a:t>
            </a:r>
            <a:r>
              <a:rPr lang="en-GB" dirty="0"/>
              <a:t> </a:t>
            </a:r>
            <a:r>
              <a:rPr lang="en-GB" dirty="0" err="1"/>
              <a:t>perevägivalla</a:t>
            </a:r>
            <a:r>
              <a:rPr lang="en-GB" dirty="0"/>
              <a:t> </a:t>
            </a:r>
            <a:r>
              <a:rPr lang="en-GB" dirty="0" err="1"/>
              <a:t>teemadel</a:t>
            </a:r>
            <a:r>
              <a:rPr lang="en-GB" dirty="0"/>
              <a:t> </a:t>
            </a:r>
            <a:r>
              <a:rPr lang="en-GB" dirty="0" err="1"/>
              <a:t>ja</a:t>
            </a:r>
            <a:r>
              <a:rPr lang="en-GB" dirty="0"/>
              <a:t> </a:t>
            </a:r>
            <a:r>
              <a:rPr lang="en-GB" dirty="0" err="1"/>
              <a:t>seksi</a:t>
            </a:r>
            <a:r>
              <a:rPr lang="en-GB" dirty="0"/>
              <a:t> </a:t>
            </a:r>
            <a:r>
              <a:rPr lang="en-GB" dirty="0" err="1"/>
              <a:t>ostmise</a:t>
            </a:r>
            <a:r>
              <a:rPr lang="en-GB" dirty="0"/>
              <a:t> </a:t>
            </a:r>
            <a:r>
              <a:rPr lang="en-GB" dirty="0" err="1"/>
              <a:t>nõudluse</a:t>
            </a:r>
            <a:r>
              <a:rPr lang="en-GB" dirty="0"/>
              <a:t> </a:t>
            </a:r>
            <a:r>
              <a:rPr lang="en-GB" dirty="0" err="1"/>
              <a:t>vähendamiseks</a:t>
            </a:r>
            <a:r>
              <a:rPr lang="en-GB" dirty="0"/>
              <a:t>“</a:t>
            </a:r>
          </a:p>
        </p:txBody>
      </p:sp>
      <p:sp>
        <p:nvSpPr>
          <p:cNvPr id="3" name="Plassholder for dato 2"/>
          <p:cNvSpPr>
            <a:spLocks noGrp="1"/>
          </p:cNvSpPr>
          <p:nvPr>
            <p:ph type="dt" sz="half" idx="10"/>
          </p:nvPr>
        </p:nvSpPr>
        <p:spPr>
          <a:xfrm>
            <a:off x="19136392" y="12582879"/>
            <a:ext cx="3985698" cy="584775"/>
          </a:xfrm>
        </p:spPr>
        <p:txBody>
          <a:bodyPr/>
          <a:lstStyle/>
          <a:p>
            <a:r>
              <a:rPr lang="et-EE" b="1" dirty="0"/>
              <a:t>    </a:t>
            </a:r>
            <a:r>
              <a:rPr lang="et-EE" sz="3200" b="1" dirty="0"/>
              <a:t>12.08.2020</a:t>
            </a:r>
            <a:endParaRPr lang="nb-NO" sz="3200" b="1" dirty="0"/>
          </a:p>
        </p:txBody>
      </p:sp>
      <p:sp>
        <p:nvSpPr>
          <p:cNvPr id="4" name="Plassholder for tekst 3"/>
          <p:cNvSpPr>
            <a:spLocks noGrp="1"/>
          </p:cNvSpPr>
          <p:nvPr>
            <p:ph type="body" sz="quarter" idx="13"/>
          </p:nvPr>
        </p:nvSpPr>
        <p:spPr>
          <a:xfrm>
            <a:off x="1260157" y="12122611"/>
            <a:ext cx="4220063" cy="492443"/>
          </a:xfrm>
        </p:spPr>
        <p:txBody>
          <a:bodyPr/>
          <a:lstStyle/>
          <a:p>
            <a:r>
              <a:rPr lang="et-EE" sz="3200" dirty="0"/>
              <a:t>Grete Kaju</a:t>
            </a:r>
            <a:endParaRPr lang="en-GB" sz="3200" dirty="0"/>
          </a:p>
        </p:txBody>
      </p:sp>
      <p:sp>
        <p:nvSpPr>
          <p:cNvPr id="5" name="Plassholder for tekst 4"/>
          <p:cNvSpPr>
            <a:spLocks noGrp="1"/>
          </p:cNvSpPr>
          <p:nvPr>
            <p:ph type="body" sz="quarter" idx="14"/>
          </p:nvPr>
        </p:nvSpPr>
        <p:spPr>
          <a:xfrm>
            <a:off x="1260157" y="12676947"/>
            <a:ext cx="4220063" cy="492443"/>
          </a:xfrm>
        </p:spPr>
        <p:txBody>
          <a:bodyPr/>
          <a:lstStyle/>
          <a:p>
            <a:r>
              <a:rPr lang="et-EE" sz="3200" dirty="0"/>
              <a:t>nõunik</a:t>
            </a:r>
            <a:endParaRPr lang="en-GB" sz="3200" dirty="0"/>
          </a:p>
        </p:txBody>
      </p:sp>
      <p:sp>
        <p:nvSpPr>
          <p:cNvPr id="6" name="Plassholder for tekst 5"/>
          <p:cNvSpPr>
            <a:spLocks noGrp="1"/>
          </p:cNvSpPr>
          <p:nvPr>
            <p:ph type="body" sz="quarter" idx="15"/>
          </p:nvPr>
        </p:nvSpPr>
        <p:spPr>
          <a:xfrm>
            <a:off x="10200074" y="12115768"/>
            <a:ext cx="6767125" cy="492443"/>
          </a:xfrm>
        </p:spPr>
        <p:txBody>
          <a:bodyPr/>
          <a:lstStyle/>
          <a:p>
            <a:r>
              <a:rPr lang="et-EE" sz="3200" dirty="0"/>
              <a:t> võrdsuspoliitikate osakond</a:t>
            </a:r>
            <a:endParaRPr lang="en-GB" sz="3200" dirty="0"/>
          </a:p>
        </p:txBody>
      </p:sp>
      <p:sp>
        <p:nvSpPr>
          <p:cNvPr id="7" name="Plassholder for tekst 6"/>
          <p:cNvSpPr>
            <a:spLocks noGrp="1"/>
          </p:cNvSpPr>
          <p:nvPr>
            <p:ph type="body" sz="quarter" idx="16"/>
          </p:nvPr>
        </p:nvSpPr>
        <p:spPr>
          <a:xfrm>
            <a:off x="10200075" y="12675211"/>
            <a:ext cx="6767125" cy="492443"/>
          </a:xfrm>
        </p:spPr>
        <p:txBody>
          <a:bodyPr/>
          <a:lstStyle/>
          <a:p>
            <a:r>
              <a:rPr lang="et-EE" sz="3200" dirty="0"/>
              <a:t> Sotsiaalministeerium</a:t>
            </a:r>
            <a:endParaRPr lang="en-GB" sz="3200" dirty="0"/>
          </a:p>
        </p:txBody>
      </p:sp>
      <p:pic>
        <p:nvPicPr>
          <p:cNvPr id="8" name="Pilt 7">
            <a:extLst>
              <a:ext uri="{FF2B5EF4-FFF2-40B4-BE49-F238E27FC236}">
                <a16:creationId xmlns:a16="http://schemas.microsoft.com/office/drawing/2014/main" xmlns="" id="{68AD5479-2AD4-4B08-AEBF-A03543D72365}"/>
              </a:ext>
            </a:extLst>
          </p:cNvPr>
          <p:cNvPicPr>
            <a:picLocks noChangeAspect="1"/>
          </p:cNvPicPr>
          <p:nvPr/>
        </p:nvPicPr>
        <p:blipFill>
          <a:blip r:embed="rId3"/>
          <a:stretch>
            <a:fillRect/>
          </a:stretch>
        </p:blipFill>
        <p:spPr>
          <a:xfrm>
            <a:off x="13305088" y="0"/>
            <a:ext cx="5211511" cy="2036618"/>
          </a:xfrm>
          <a:prstGeom prst="rect">
            <a:avLst/>
          </a:prstGeom>
        </p:spPr>
      </p:pic>
      <p:pic>
        <p:nvPicPr>
          <p:cNvPr id="9" name="Pilt 8">
            <a:extLst>
              <a:ext uri="{FF2B5EF4-FFF2-40B4-BE49-F238E27FC236}">
                <a16:creationId xmlns:a16="http://schemas.microsoft.com/office/drawing/2014/main" xmlns="" id="{04610304-C1F7-49A2-91D5-2B1D232D39AA}"/>
              </a:ext>
            </a:extLst>
          </p:cNvPr>
          <p:cNvPicPr>
            <a:picLocks noChangeAspect="1"/>
          </p:cNvPicPr>
          <p:nvPr/>
        </p:nvPicPr>
        <p:blipFill>
          <a:blip r:embed="rId4"/>
          <a:srcRect/>
          <a:stretch/>
        </p:blipFill>
        <p:spPr>
          <a:xfrm>
            <a:off x="18516600" y="171213"/>
            <a:ext cx="6151418" cy="1865405"/>
          </a:xfrm>
          <a:prstGeom prst="rect">
            <a:avLst/>
          </a:prstGeom>
        </p:spPr>
      </p:pic>
    </p:spTree>
    <p:extLst>
      <p:ext uri="{BB962C8B-B14F-4D97-AF65-F5344CB8AC3E}">
        <p14:creationId xmlns:p14="http://schemas.microsoft.com/office/powerpoint/2010/main" val="446095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1165545"/>
            <a:ext cx="21861705" cy="1077218"/>
          </a:xfrm>
        </p:spPr>
        <p:txBody>
          <a:bodyPr/>
          <a:lstStyle/>
          <a:p>
            <a:pPr algn="ctr"/>
            <a:r>
              <a:rPr lang="et-EE" dirty="0">
                <a:solidFill>
                  <a:schemeClr val="bg2"/>
                </a:solidFill>
              </a:rPr>
              <a:t>LÜHIFILMIDE TEGEMINE (perevägivald) </a:t>
            </a:r>
            <a:endParaRPr lang="en-GB" dirty="0">
              <a:solidFill>
                <a:schemeClr val="bg2"/>
              </a:solidFill>
            </a:endParaRPr>
          </a:p>
        </p:txBody>
      </p:sp>
      <p:sp>
        <p:nvSpPr>
          <p:cNvPr id="3" name="Plassholder for innhold 2"/>
          <p:cNvSpPr>
            <a:spLocks noGrp="1"/>
          </p:cNvSpPr>
          <p:nvPr>
            <p:ph idx="1"/>
          </p:nvPr>
        </p:nvSpPr>
        <p:spPr>
          <a:xfrm>
            <a:off x="637953" y="3381153"/>
            <a:ext cx="22484138" cy="9611832"/>
          </a:xfrm>
        </p:spPr>
        <p:txBody>
          <a:bodyPr>
            <a:noAutofit/>
          </a:bodyPr>
          <a:lstStyle/>
          <a:p>
            <a:pPr lvl="1" algn="just">
              <a:buFont typeface="Wingdings" panose="05000000000000000000" pitchFamily="2" charset="2"/>
              <a:buChar char="Ø"/>
            </a:pPr>
            <a:r>
              <a:rPr lang="et-EE" sz="4000" dirty="0">
                <a:solidFill>
                  <a:schemeClr val="bg2"/>
                </a:solidFill>
              </a:rPr>
              <a:t>  </a:t>
            </a:r>
            <a:r>
              <a:rPr lang="et-EE" sz="4600" dirty="0">
                <a:solidFill>
                  <a:schemeClr val="tx1"/>
                </a:solidFill>
              </a:rPr>
              <a:t>lühifilmid peavad käsitlema </a:t>
            </a:r>
            <a:r>
              <a:rPr lang="et-EE" sz="4600" b="1" dirty="0">
                <a:solidFill>
                  <a:schemeClr val="tx1"/>
                </a:solidFill>
              </a:rPr>
              <a:t>perevägivalla temaatika erinevaid aspekte </a:t>
            </a:r>
            <a:r>
              <a:rPr lang="et-EE" sz="4600" dirty="0">
                <a:solidFill>
                  <a:schemeClr val="tx1"/>
                </a:solidFill>
              </a:rPr>
              <a:t>(märkamine, reageerimine, ohvrite toetamine, ennetamine) tuginedes elulistele näidetele, mis inimesi kõnetaksid ja paneksid perevägivalla ja soolise vägivalla üle mõtlema ja arutama;</a:t>
            </a:r>
          </a:p>
          <a:p>
            <a:pPr marL="914263" lvl="1" indent="0" algn="just">
              <a:buNone/>
            </a:pPr>
            <a:endParaRPr lang="et-EE" sz="800" dirty="0">
              <a:solidFill>
                <a:schemeClr val="tx1"/>
              </a:solidFill>
            </a:endParaRPr>
          </a:p>
          <a:p>
            <a:pPr lvl="1" algn="just">
              <a:buFont typeface="Wingdings" panose="05000000000000000000" pitchFamily="2" charset="2"/>
              <a:buChar char="Ø"/>
            </a:pPr>
            <a:r>
              <a:rPr lang="et-EE" sz="4600" dirty="0">
                <a:solidFill>
                  <a:schemeClr val="tx1"/>
                </a:solidFill>
              </a:rPr>
              <a:t>  lühifilme peab olema </a:t>
            </a:r>
            <a:r>
              <a:rPr lang="et-EE" sz="4600" b="1" dirty="0">
                <a:solidFill>
                  <a:schemeClr val="tx1"/>
                </a:solidFill>
              </a:rPr>
              <a:t>vähemalt 3</a:t>
            </a:r>
            <a:r>
              <a:rPr lang="et-EE" sz="4600" dirty="0">
                <a:solidFill>
                  <a:schemeClr val="tx1"/>
                </a:solidFill>
              </a:rPr>
              <a:t>;</a:t>
            </a:r>
          </a:p>
          <a:p>
            <a:pPr marL="914263" lvl="1" indent="0" algn="just">
              <a:buNone/>
            </a:pPr>
            <a:endParaRPr lang="et-EE" sz="800" dirty="0">
              <a:solidFill>
                <a:schemeClr val="tx1"/>
              </a:solidFill>
            </a:endParaRPr>
          </a:p>
          <a:p>
            <a:pPr lvl="1" algn="just">
              <a:buFont typeface="Wingdings" panose="05000000000000000000" pitchFamily="2" charset="2"/>
              <a:buChar char="Ø"/>
            </a:pPr>
            <a:r>
              <a:rPr lang="et-EE" sz="4400" dirty="0">
                <a:solidFill>
                  <a:schemeClr val="tx1"/>
                </a:solidFill>
              </a:rPr>
              <a:t>  </a:t>
            </a:r>
            <a:r>
              <a:rPr lang="et-EE" sz="4600" dirty="0">
                <a:solidFill>
                  <a:schemeClr val="tx1"/>
                </a:solidFill>
              </a:rPr>
              <a:t>lühifilmid peavad moodustama </a:t>
            </a:r>
            <a:r>
              <a:rPr lang="et-EE" sz="4600" b="1" dirty="0">
                <a:solidFill>
                  <a:schemeClr val="tx1"/>
                </a:solidFill>
              </a:rPr>
              <a:t>ühtse</a:t>
            </a:r>
            <a:r>
              <a:rPr lang="et-EE" sz="4600" dirty="0">
                <a:solidFill>
                  <a:schemeClr val="tx1"/>
                </a:solidFill>
              </a:rPr>
              <a:t> esteetilise ja kontseptuaalse </a:t>
            </a:r>
            <a:r>
              <a:rPr lang="et-EE" sz="4600" b="1" dirty="0">
                <a:solidFill>
                  <a:schemeClr val="tx1"/>
                </a:solidFill>
              </a:rPr>
              <a:t>terviku </a:t>
            </a:r>
            <a:r>
              <a:rPr lang="et-EE" sz="4600" dirty="0">
                <a:solidFill>
                  <a:schemeClr val="tx1"/>
                </a:solidFill>
              </a:rPr>
              <a:t>selliselt, et iga lühifilm oleks selgelt identifitseeritav ühe osana lühifilmide seeriast;</a:t>
            </a:r>
          </a:p>
          <a:p>
            <a:pPr marL="914263" lvl="1" indent="0" algn="just">
              <a:buNone/>
            </a:pPr>
            <a:endParaRPr lang="et-EE" sz="800" dirty="0">
              <a:solidFill>
                <a:schemeClr val="tx1"/>
              </a:solidFill>
            </a:endParaRPr>
          </a:p>
          <a:p>
            <a:pPr marL="914263" lvl="1" indent="0" algn="just">
              <a:buNone/>
            </a:pPr>
            <a:endParaRPr lang="et-EE" sz="800" dirty="0">
              <a:solidFill>
                <a:schemeClr val="tx1"/>
              </a:solidFill>
            </a:endParaRPr>
          </a:p>
          <a:p>
            <a:pPr lvl="1" algn="just">
              <a:buFont typeface="Wingdings" panose="05000000000000000000" pitchFamily="2" charset="2"/>
              <a:buChar char="Ø"/>
            </a:pPr>
            <a:r>
              <a:rPr lang="et-EE" sz="4600" dirty="0">
                <a:solidFill>
                  <a:schemeClr val="tx1"/>
                </a:solidFill>
              </a:rPr>
              <a:t>lühifilmide väljatöötamisse peab olema aktiivselt </a:t>
            </a:r>
            <a:r>
              <a:rPr lang="et-EE" sz="4600" b="1" dirty="0">
                <a:solidFill>
                  <a:schemeClr val="tx1"/>
                </a:solidFill>
              </a:rPr>
              <a:t>kaasatud perevägivalla ekspert</a:t>
            </a:r>
            <a:r>
              <a:rPr lang="et-EE" sz="4600" dirty="0">
                <a:solidFill>
                  <a:schemeClr val="tx1"/>
                </a:solidFill>
              </a:rPr>
              <a:t>, et lühifilmide sisu vastaks perevägivalla ja soolise vägivalla vastu võitlemist puudutavatele põhimõtetele (</a:t>
            </a:r>
            <a:r>
              <a:rPr lang="et-EE" sz="4600" i="1" dirty="0">
                <a:solidFill>
                  <a:schemeClr val="tx1"/>
                </a:solidFill>
              </a:rPr>
              <a:t>slaid </a:t>
            </a:r>
            <a:r>
              <a:rPr lang="et-EE" sz="4600" b="1" i="1" dirty="0">
                <a:solidFill>
                  <a:schemeClr val="tx1"/>
                </a:solidFill>
              </a:rPr>
              <a:t>8</a:t>
            </a:r>
            <a:r>
              <a:rPr lang="et-EE" sz="4600" i="1" dirty="0">
                <a:solidFill>
                  <a:schemeClr val="tx1"/>
                </a:solidFill>
              </a:rPr>
              <a:t> punktid 1-4</a:t>
            </a:r>
            <a:r>
              <a:rPr lang="et-EE" sz="4600" dirty="0">
                <a:solidFill>
                  <a:schemeClr val="tx1"/>
                </a:solidFill>
              </a:rPr>
              <a:t>);</a:t>
            </a:r>
          </a:p>
          <a:p>
            <a:pPr marL="0" indent="0" algn="just">
              <a:buNone/>
            </a:pPr>
            <a:endParaRPr lang="et-EE" sz="3600" b="1" dirty="0">
              <a:solidFill>
                <a:schemeClr val="bg2"/>
              </a:solidFill>
            </a:endParaRPr>
          </a:p>
        </p:txBody>
      </p:sp>
    </p:spTree>
    <p:extLst>
      <p:ext uri="{BB962C8B-B14F-4D97-AF65-F5344CB8AC3E}">
        <p14:creationId xmlns:p14="http://schemas.microsoft.com/office/powerpoint/2010/main" val="37679420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1097394"/>
            <a:ext cx="21861705" cy="1077218"/>
          </a:xfrm>
        </p:spPr>
        <p:txBody>
          <a:bodyPr/>
          <a:lstStyle/>
          <a:p>
            <a:pPr algn="ctr"/>
            <a:r>
              <a:rPr lang="et-EE" dirty="0">
                <a:solidFill>
                  <a:schemeClr val="bg2"/>
                </a:solidFill>
              </a:rPr>
              <a:t>LÜHIFILMIDE JA JUHENDI LEVITAMINE</a:t>
            </a:r>
            <a:endParaRPr lang="en-GB" dirty="0">
              <a:solidFill>
                <a:schemeClr val="bg2"/>
              </a:solidFill>
            </a:endParaRPr>
          </a:p>
        </p:txBody>
      </p:sp>
      <p:sp>
        <p:nvSpPr>
          <p:cNvPr id="3" name="Plassholder for innhold 2"/>
          <p:cNvSpPr>
            <a:spLocks noGrp="1"/>
          </p:cNvSpPr>
          <p:nvPr>
            <p:ph idx="1"/>
          </p:nvPr>
        </p:nvSpPr>
        <p:spPr>
          <a:xfrm>
            <a:off x="446568" y="2466754"/>
            <a:ext cx="22675524" cy="10526232"/>
          </a:xfrm>
        </p:spPr>
        <p:txBody>
          <a:bodyPr>
            <a:noAutofit/>
          </a:bodyPr>
          <a:lstStyle/>
          <a:p>
            <a:pPr lvl="1" algn="just">
              <a:buFont typeface="Wingdings" panose="05000000000000000000" pitchFamily="2" charset="2"/>
              <a:buChar char="Ø"/>
            </a:pPr>
            <a:r>
              <a:rPr lang="et-EE" sz="4400" dirty="0">
                <a:solidFill>
                  <a:schemeClr val="tx1"/>
                </a:solidFill>
              </a:rPr>
              <a:t>lühifilmide õppevahendina kasutamiseks peab olema </a:t>
            </a:r>
            <a:r>
              <a:rPr lang="et-EE" sz="4400" b="1" dirty="0">
                <a:solidFill>
                  <a:schemeClr val="tx1"/>
                </a:solidFill>
              </a:rPr>
              <a:t>välja töötatud </a:t>
            </a:r>
            <a:r>
              <a:rPr lang="et-EE" sz="4400" dirty="0">
                <a:solidFill>
                  <a:schemeClr val="tx1"/>
                </a:solidFill>
              </a:rPr>
              <a:t>lühifilmides käsitletavate teemade üle aktiivset kaasamõtlemist ja arutlemist </a:t>
            </a:r>
            <a:r>
              <a:rPr lang="et-EE" sz="4400" b="1" dirty="0">
                <a:solidFill>
                  <a:schemeClr val="tx1"/>
                </a:solidFill>
              </a:rPr>
              <a:t>toetavad juhendmaterjalid</a:t>
            </a:r>
            <a:r>
              <a:rPr lang="et-EE" sz="4400" dirty="0">
                <a:solidFill>
                  <a:schemeClr val="tx1"/>
                </a:solidFill>
              </a:rPr>
              <a:t>;</a:t>
            </a:r>
          </a:p>
          <a:p>
            <a:pPr marL="914263" lvl="1" indent="0" algn="just">
              <a:buNone/>
            </a:pPr>
            <a:endParaRPr lang="et-EE" sz="800" dirty="0">
              <a:solidFill>
                <a:schemeClr val="tx1"/>
              </a:solidFill>
            </a:endParaRPr>
          </a:p>
          <a:p>
            <a:pPr lvl="1" algn="just">
              <a:buFont typeface="Wingdings" panose="05000000000000000000" pitchFamily="2" charset="2"/>
              <a:buChar char="Ø"/>
            </a:pPr>
            <a:r>
              <a:rPr lang="et-EE" sz="4400" dirty="0">
                <a:solidFill>
                  <a:schemeClr val="tx1"/>
                </a:solidFill>
              </a:rPr>
              <a:t>juhendmaterjalide </a:t>
            </a:r>
            <a:r>
              <a:rPr lang="et-EE" sz="4400" b="1" dirty="0">
                <a:solidFill>
                  <a:schemeClr val="tx1"/>
                </a:solidFill>
              </a:rPr>
              <a:t>väljatöötamisse</a:t>
            </a:r>
            <a:r>
              <a:rPr lang="et-EE" sz="4400" dirty="0">
                <a:solidFill>
                  <a:schemeClr val="tx1"/>
                </a:solidFill>
              </a:rPr>
              <a:t> peab olema </a:t>
            </a:r>
            <a:r>
              <a:rPr lang="et-EE" sz="4400" b="1" dirty="0">
                <a:solidFill>
                  <a:schemeClr val="tx1"/>
                </a:solidFill>
              </a:rPr>
              <a:t>kaasatud perevägivalla ekspert</a:t>
            </a:r>
            <a:r>
              <a:rPr lang="et-EE" sz="4400" dirty="0">
                <a:solidFill>
                  <a:schemeClr val="tx1"/>
                </a:solidFill>
              </a:rPr>
              <a:t>, et  juhendmaterjalide sisu vastaks perevägivalla ja soolise vägivalla vastu võitlemist puudutavatele põhimõtetele (</a:t>
            </a:r>
            <a:r>
              <a:rPr lang="et-EE" sz="4400" i="1" dirty="0">
                <a:solidFill>
                  <a:schemeClr val="tx1"/>
                </a:solidFill>
              </a:rPr>
              <a:t>slaid </a:t>
            </a:r>
            <a:r>
              <a:rPr lang="et-EE" sz="4400" b="1" i="1" dirty="0">
                <a:solidFill>
                  <a:schemeClr val="tx1"/>
                </a:solidFill>
              </a:rPr>
              <a:t>8</a:t>
            </a:r>
            <a:r>
              <a:rPr lang="et-EE" sz="4400" i="1" dirty="0">
                <a:solidFill>
                  <a:schemeClr val="tx1"/>
                </a:solidFill>
              </a:rPr>
              <a:t> punktid 1-4</a:t>
            </a:r>
            <a:r>
              <a:rPr lang="et-EE" sz="4400" dirty="0">
                <a:solidFill>
                  <a:schemeClr val="tx1"/>
                </a:solidFill>
              </a:rPr>
              <a:t>);</a:t>
            </a:r>
          </a:p>
          <a:p>
            <a:pPr marL="914263" lvl="1" indent="0" algn="just">
              <a:buNone/>
            </a:pPr>
            <a:endParaRPr lang="et-EE" sz="800" dirty="0">
              <a:solidFill>
                <a:schemeClr val="tx1"/>
              </a:solidFill>
            </a:endParaRPr>
          </a:p>
          <a:p>
            <a:pPr lvl="1" algn="just">
              <a:buFont typeface="Wingdings" panose="05000000000000000000" pitchFamily="2" charset="2"/>
              <a:buChar char="Ø"/>
            </a:pPr>
            <a:r>
              <a:rPr lang="et-EE" sz="4400" dirty="0">
                <a:solidFill>
                  <a:schemeClr val="tx1"/>
                </a:solidFill>
              </a:rPr>
              <a:t>lühifilmid ja juhendmaterjalid tuleb teha digiõppe keskkonna (näiteks </a:t>
            </a:r>
            <a:r>
              <a:rPr lang="et-EE" sz="4400" b="1" dirty="0" err="1">
                <a:solidFill>
                  <a:schemeClr val="tx1"/>
                </a:solidFill>
              </a:rPr>
              <a:t>e-Koolikott</a:t>
            </a:r>
            <a:r>
              <a:rPr lang="et-EE" sz="4400" dirty="0">
                <a:solidFill>
                  <a:schemeClr val="tx1"/>
                </a:solidFill>
              </a:rPr>
              <a:t>) kaudu </a:t>
            </a:r>
            <a:r>
              <a:rPr lang="et-EE" sz="4400" b="1" dirty="0">
                <a:solidFill>
                  <a:schemeClr val="tx1"/>
                </a:solidFill>
              </a:rPr>
              <a:t>avalikkusele kättesaadavaks </a:t>
            </a:r>
            <a:r>
              <a:rPr lang="et-EE" sz="4400" dirty="0">
                <a:solidFill>
                  <a:schemeClr val="tx1"/>
                </a:solidFill>
              </a:rPr>
              <a:t>vähemalt </a:t>
            </a:r>
            <a:r>
              <a:rPr lang="et-EE" sz="4400" b="1" dirty="0">
                <a:solidFill>
                  <a:schemeClr val="tx1"/>
                </a:solidFill>
              </a:rPr>
              <a:t>5 aastaks </a:t>
            </a:r>
            <a:r>
              <a:rPr lang="et-EE" sz="4400" dirty="0">
                <a:solidFill>
                  <a:schemeClr val="tx1"/>
                </a:solidFill>
              </a:rPr>
              <a:t>pärast projektitegevuste lõppu;</a:t>
            </a:r>
          </a:p>
          <a:p>
            <a:pPr lvl="1" algn="just">
              <a:buFont typeface="Wingdings" panose="05000000000000000000" pitchFamily="2" charset="2"/>
              <a:buChar char="Ø"/>
            </a:pPr>
            <a:endParaRPr lang="et-EE" sz="800" dirty="0">
              <a:solidFill>
                <a:schemeClr val="tx1"/>
              </a:solidFill>
            </a:endParaRPr>
          </a:p>
          <a:p>
            <a:pPr lvl="1" algn="just">
              <a:buFont typeface="Wingdings" panose="05000000000000000000" pitchFamily="2" charset="2"/>
              <a:buChar char="Ø"/>
            </a:pPr>
            <a:r>
              <a:rPr lang="et-EE" sz="4400" b="1" dirty="0">
                <a:solidFill>
                  <a:schemeClr val="tx1"/>
                </a:solidFill>
              </a:rPr>
              <a:t>lühifilme</a:t>
            </a:r>
            <a:r>
              <a:rPr lang="et-EE" sz="4400" dirty="0">
                <a:solidFill>
                  <a:schemeClr val="tx1"/>
                </a:solidFill>
              </a:rPr>
              <a:t> peab </a:t>
            </a:r>
            <a:r>
              <a:rPr lang="et-EE" sz="4400" b="1" dirty="0">
                <a:solidFill>
                  <a:schemeClr val="tx1"/>
                </a:solidFill>
              </a:rPr>
              <a:t>näitama</a:t>
            </a:r>
            <a:r>
              <a:rPr lang="et-EE" sz="4400" dirty="0">
                <a:solidFill>
                  <a:schemeClr val="tx1"/>
                </a:solidFill>
              </a:rPr>
              <a:t> ja </a:t>
            </a:r>
            <a:r>
              <a:rPr lang="et-EE" sz="4400" b="1" dirty="0">
                <a:solidFill>
                  <a:schemeClr val="tx1"/>
                </a:solidFill>
              </a:rPr>
              <a:t>juhendmaterjale</a:t>
            </a:r>
            <a:r>
              <a:rPr lang="et-EE" sz="4400" dirty="0">
                <a:solidFill>
                  <a:schemeClr val="tx1"/>
                </a:solidFill>
              </a:rPr>
              <a:t> ning </a:t>
            </a:r>
            <a:r>
              <a:rPr lang="et-EE" sz="4400" b="1" dirty="0">
                <a:solidFill>
                  <a:schemeClr val="tx1"/>
                </a:solidFill>
              </a:rPr>
              <a:t>infot</a:t>
            </a:r>
            <a:r>
              <a:rPr lang="et-EE" sz="4400" dirty="0">
                <a:solidFill>
                  <a:schemeClr val="tx1"/>
                </a:solidFill>
              </a:rPr>
              <a:t> nende kohta peab </a:t>
            </a:r>
            <a:r>
              <a:rPr lang="et-EE" sz="4400" b="1" dirty="0">
                <a:solidFill>
                  <a:schemeClr val="tx1"/>
                </a:solidFill>
              </a:rPr>
              <a:t>levitama</a:t>
            </a:r>
            <a:r>
              <a:rPr lang="et-EE" sz="4400" dirty="0">
                <a:solidFill>
                  <a:schemeClr val="tx1"/>
                </a:solidFill>
              </a:rPr>
              <a:t> nii </a:t>
            </a:r>
            <a:r>
              <a:rPr lang="et-EE" sz="4400" b="1" dirty="0">
                <a:solidFill>
                  <a:schemeClr val="tx1"/>
                </a:solidFill>
              </a:rPr>
              <a:t>laste </a:t>
            </a:r>
            <a:r>
              <a:rPr lang="et-EE" sz="4400" dirty="0">
                <a:solidFill>
                  <a:schemeClr val="tx1"/>
                </a:solidFill>
              </a:rPr>
              <a:t>ja</a:t>
            </a:r>
            <a:r>
              <a:rPr lang="et-EE" sz="4400" b="1" dirty="0">
                <a:solidFill>
                  <a:schemeClr val="tx1"/>
                </a:solidFill>
              </a:rPr>
              <a:t> noorte </a:t>
            </a:r>
            <a:r>
              <a:rPr lang="et-EE" sz="4400" dirty="0">
                <a:solidFill>
                  <a:schemeClr val="tx1"/>
                </a:solidFill>
              </a:rPr>
              <a:t>kui nendega tegelevate </a:t>
            </a:r>
            <a:r>
              <a:rPr lang="et-EE" sz="4400" b="1" dirty="0">
                <a:solidFill>
                  <a:schemeClr val="tx1"/>
                </a:solidFill>
              </a:rPr>
              <a:t>õpetajate hulgas</a:t>
            </a:r>
            <a:r>
              <a:rPr lang="et-EE" sz="4400" dirty="0">
                <a:solidFill>
                  <a:schemeClr val="tx1"/>
                </a:solidFill>
              </a:rPr>
              <a:t>;</a:t>
            </a:r>
          </a:p>
          <a:p>
            <a:pPr lvl="1" algn="just">
              <a:buFont typeface="Wingdings" panose="05000000000000000000" pitchFamily="2" charset="2"/>
              <a:buChar char="Ø"/>
            </a:pPr>
            <a:endParaRPr lang="et-EE" sz="800" dirty="0">
              <a:solidFill>
                <a:schemeClr val="tx1"/>
              </a:solidFill>
            </a:endParaRPr>
          </a:p>
          <a:p>
            <a:pPr lvl="1" algn="just">
              <a:buFont typeface="Wingdings" panose="05000000000000000000" pitchFamily="2" charset="2"/>
              <a:buChar char="Ø"/>
            </a:pPr>
            <a:r>
              <a:rPr lang="et-EE" sz="4400" dirty="0">
                <a:solidFill>
                  <a:schemeClr val="tx1"/>
                </a:solidFill>
              </a:rPr>
              <a:t>lühifilmide ning juhendmaterjalide/õppevahendite </a:t>
            </a:r>
            <a:r>
              <a:rPr lang="et-EE" sz="4400" b="1" dirty="0">
                <a:solidFill>
                  <a:schemeClr val="tx1"/>
                </a:solidFill>
              </a:rPr>
              <a:t>eelarve</a:t>
            </a:r>
            <a:r>
              <a:rPr lang="et-EE" sz="4400" dirty="0">
                <a:solidFill>
                  <a:schemeClr val="tx1"/>
                </a:solidFill>
              </a:rPr>
              <a:t> peab </a:t>
            </a:r>
            <a:r>
              <a:rPr lang="et-EE" sz="4400" b="1" dirty="0">
                <a:solidFill>
                  <a:schemeClr val="tx1"/>
                </a:solidFill>
              </a:rPr>
              <a:t>sisaldama</a:t>
            </a:r>
            <a:r>
              <a:rPr lang="et-EE" sz="4400" dirty="0">
                <a:solidFill>
                  <a:schemeClr val="tx1"/>
                </a:solidFill>
              </a:rPr>
              <a:t> kõiki </a:t>
            </a:r>
            <a:r>
              <a:rPr lang="et-EE" sz="4400" b="1" dirty="0">
                <a:solidFill>
                  <a:schemeClr val="tx1"/>
                </a:solidFill>
              </a:rPr>
              <a:t>autoriõigusega seotud tasusid</a:t>
            </a:r>
            <a:r>
              <a:rPr lang="et-EE" sz="4400" dirty="0">
                <a:solidFill>
                  <a:schemeClr val="tx1"/>
                </a:solidFill>
              </a:rPr>
              <a:t>;</a:t>
            </a:r>
          </a:p>
        </p:txBody>
      </p:sp>
    </p:spTree>
    <p:extLst>
      <p:ext uri="{BB962C8B-B14F-4D97-AF65-F5344CB8AC3E}">
        <p14:creationId xmlns:p14="http://schemas.microsoft.com/office/powerpoint/2010/main" val="2882717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558784"/>
            <a:ext cx="21861705" cy="2154436"/>
          </a:xfrm>
        </p:spPr>
        <p:txBody>
          <a:bodyPr/>
          <a:lstStyle/>
          <a:p>
            <a:pPr algn="ctr"/>
            <a:r>
              <a:rPr lang="et-EE" dirty="0">
                <a:solidFill>
                  <a:schemeClr val="bg2"/>
                </a:solidFill>
                <a:latin typeface="Arial" panose="020B0604020202020204" pitchFamily="34" charset="0"/>
                <a:ea typeface="Calibri" panose="020F0502020204030204" pitchFamily="34" charset="0"/>
              </a:rPr>
              <a:t>TEADLIKKUSE TÕSTMISE TEGEVUSED (inimkaubandus)</a:t>
            </a:r>
            <a:endParaRPr lang="en-GB" dirty="0">
              <a:solidFill>
                <a:schemeClr val="bg2"/>
              </a:solidFill>
            </a:endParaRPr>
          </a:p>
        </p:txBody>
      </p:sp>
      <p:sp>
        <p:nvSpPr>
          <p:cNvPr id="3" name="Plassholder for innhold 2"/>
          <p:cNvSpPr>
            <a:spLocks noGrp="1"/>
          </p:cNvSpPr>
          <p:nvPr>
            <p:ph idx="1"/>
          </p:nvPr>
        </p:nvSpPr>
        <p:spPr>
          <a:xfrm>
            <a:off x="446568" y="2998380"/>
            <a:ext cx="22675524" cy="9994605"/>
          </a:xfrm>
        </p:spPr>
        <p:txBody>
          <a:bodyPr>
            <a:noAutofit/>
          </a:bodyPr>
          <a:lstStyle/>
          <a:p>
            <a:pPr lvl="1" algn="just">
              <a:buFont typeface="Wingdings" panose="05000000000000000000" pitchFamily="2" charset="2"/>
              <a:buChar char="Ø"/>
            </a:pPr>
            <a:r>
              <a:rPr lang="et-EE" sz="4800" dirty="0">
                <a:solidFill>
                  <a:schemeClr val="tx1"/>
                </a:solidFill>
              </a:rPr>
              <a:t>  </a:t>
            </a:r>
            <a:r>
              <a:rPr lang="et-EE" sz="4600" dirty="0">
                <a:solidFill>
                  <a:schemeClr val="tx1"/>
                </a:solidFill>
              </a:rPr>
              <a:t>peavad olema </a:t>
            </a:r>
            <a:r>
              <a:rPr lang="et-EE" sz="4600" b="1" dirty="0">
                <a:solidFill>
                  <a:schemeClr val="tx1"/>
                </a:solidFill>
              </a:rPr>
              <a:t>rõhuga</a:t>
            </a:r>
            <a:r>
              <a:rPr lang="et-EE" sz="4600" dirty="0">
                <a:solidFill>
                  <a:schemeClr val="tx1"/>
                </a:solidFill>
              </a:rPr>
              <a:t> prostitutsiooni ja inimkaubanduse </a:t>
            </a:r>
            <a:r>
              <a:rPr lang="et-EE" sz="4600" b="1" dirty="0">
                <a:solidFill>
                  <a:schemeClr val="tx1"/>
                </a:solidFill>
              </a:rPr>
              <a:t>nõudluse vähendamisel</a:t>
            </a:r>
            <a:r>
              <a:rPr lang="et-EE" sz="4600" dirty="0">
                <a:solidFill>
                  <a:schemeClr val="tx1"/>
                </a:solidFill>
              </a:rPr>
              <a:t>;</a:t>
            </a:r>
          </a:p>
          <a:p>
            <a:pPr marL="914263" lvl="1" indent="0" algn="just">
              <a:buNone/>
            </a:pPr>
            <a:endParaRPr lang="et-EE" sz="800" dirty="0">
              <a:solidFill>
                <a:schemeClr val="tx1"/>
              </a:solidFill>
            </a:endParaRPr>
          </a:p>
          <a:p>
            <a:pPr lvl="1" algn="just">
              <a:buFont typeface="Wingdings" panose="05000000000000000000" pitchFamily="2" charset="2"/>
              <a:buChar char="Ø"/>
            </a:pPr>
            <a:r>
              <a:rPr lang="et-EE" sz="4800" dirty="0">
                <a:solidFill>
                  <a:schemeClr val="tx1"/>
                </a:solidFill>
              </a:rPr>
              <a:t>  </a:t>
            </a:r>
            <a:r>
              <a:rPr lang="et-EE" sz="4600" dirty="0">
                <a:solidFill>
                  <a:schemeClr val="tx1"/>
                </a:solidFill>
              </a:rPr>
              <a:t>peavad lähtuma arusaamast, et </a:t>
            </a:r>
            <a:r>
              <a:rPr lang="et-EE" sz="4600" b="1" dirty="0">
                <a:solidFill>
                  <a:schemeClr val="tx1"/>
                </a:solidFill>
              </a:rPr>
              <a:t>prostitutsioon on naistevastane vägivald</a:t>
            </a:r>
            <a:r>
              <a:rPr lang="et-EE" sz="4600" dirty="0">
                <a:solidFill>
                  <a:schemeClr val="tx1"/>
                </a:solidFill>
              </a:rPr>
              <a:t>, </a:t>
            </a:r>
            <a:r>
              <a:rPr lang="et-EE" sz="4600" b="1" dirty="0">
                <a:solidFill>
                  <a:schemeClr val="tx1"/>
                </a:solidFill>
              </a:rPr>
              <a:t>mida on vaja ennetada, tõkestada ja milles kannatanuid mitmekülgselt abistada</a:t>
            </a:r>
            <a:r>
              <a:rPr lang="et-EE" sz="4600" dirty="0">
                <a:solidFill>
                  <a:schemeClr val="tx1"/>
                </a:solidFill>
              </a:rPr>
              <a:t>. Nõudluse käsitlemisel tuleb lähtuda nii selle eetilistest, sotsiaalsetest kui </a:t>
            </a:r>
            <a:r>
              <a:rPr lang="et-EE" sz="4600" dirty="0" err="1">
                <a:solidFill>
                  <a:schemeClr val="tx1"/>
                </a:solidFill>
              </a:rPr>
              <a:t>õiguskaitselistest</a:t>
            </a:r>
            <a:r>
              <a:rPr lang="et-EE" sz="4600" dirty="0">
                <a:solidFill>
                  <a:schemeClr val="tx1"/>
                </a:solidFill>
              </a:rPr>
              <a:t> tagajärgedest; </a:t>
            </a:r>
          </a:p>
          <a:p>
            <a:pPr marL="914263" lvl="1" indent="0" algn="just">
              <a:buNone/>
            </a:pPr>
            <a:endParaRPr lang="et-EE" sz="800" dirty="0">
              <a:solidFill>
                <a:schemeClr val="tx1"/>
              </a:solidFill>
            </a:endParaRPr>
          </a:p>
          <a:p>
            <a:pPr lvl="1" algn="just">
              <a:buFont typeface="Wingdings" panose="05000000000000000000" pitchFamily="2" charset="2"/>
              <a:buChar char="Ø"/>
            </a:pPr>
            <a:r>
              <a:rPr lang="et-EE" sz="4800" dirty="0">
                <a:solidFill>
                  <a:schemeClr val="tx1"/>
                </a:solidFill>
              </a:rPr>
              <a:t>  </a:t>
            </a:r>
            <a:r>
              <a:rPr lang="et-EE" sz="4600" dirty="0">
                <a:solidFill>
                  <a:schemeClr val="tx1"/>
                </a:solidFill>
              </a:rPr>
              <a:t>peavad olema </a:t>
            </a:r>
            <a:r>
              <a:rPr lang="et-EE" sz="4600" b="1" dirty="0">
                <a:solidFill>
                  <a:schemeClr val="tx1"/>
                </a:solidFill>
              </a:rPr>
              <a:t>välja töötatud ja ellu viidud </a:t>
            </a:r>
            <a:r>
              <a:rPr lang="et-EE" sz="4600" dirty="0">
                <a:solidFill>
                  <a:schemeClr val="tx1"/>
                </a:solidFill>
              </a:rPr>
              <a:t>koostöös </a:t>
            </a:r>
            <a:r>
              <a:rPr lang="et-EE" sz="4600" b="1" dirty="0">
                <a:solidFill>
                  <a:schemeClr val="tx1"/>
                </a:solidFill>
              </a:rPr>
              <a:t>prostitutsiooni</a:t>
            </a:r>
            <a:r>
              <a:rPr lang="et-EE" sz="4600" dirty="0">
                <a:solidFill>
                  <a:schemeClr val="tx1"/>
                </a:solidFill>
              </a:rPr>
              <a:t> </a:t>
            </a:r>
            <a:r>
              <a:rPr lang="et-EE" sz="4600" b="1" dirty="0">
                <a:solidFill>
                  <a:schemeClr val="tx1"/>
                </a:solidFill>
              </a:rPr>
              <a:t>eksperdiga</a:t>
            </a:r>
            <a:r>
              <a:rPr lang="et-EE" sz="4600" dirty="0">
                <a:solidFill>
                  <a:schemeClr val="tx1"/>
                </a:solidFill>
              </a:rPr>
              <a:t>, et tegevused vastaksid prostitutsiooni vastu võitlemist puudutavatele põhimõtetele (2 eelmist punkti) ning soolise vägivalla vastu võitlemist puudutavatele põhimõtetele (</a:t>
            </a:r>
            <a:r>
              <a:rPr lang="et-EE" sz="4600" i="1" dirty="0">
                <a:solidFill>
                  <a:schemeClr val="tx1"/>
                </a:solidFill>
              </a:rPr>
              <a:t>slaid </a:t>
            </a:r>
            <a:r>
              <a:rPr lang="et-EE" sz="4600" b="1" i="1" dirty="0">
                <a:solidFill>
                  <a:schemeClr val="tx1"/>
                </a:solidFill>
              </a:rPr>
              <a:t>8</a:t>
            </a:r>
            <a:r>
              <a:rPr lang="et-EE" sz="4600" i="1" dirty="0">
                <a:solidFill>
                  <a:schemeClr val="tx1"/>
                </a:solidFill>
              </a:rPr>
              <a:t> punktid 1-4</a:t>
            </a:r>
            <a:r>
              <a:rPr lang="et-EE" sz="4600" dirty="0">
                <a:solidFill>
                  <a:schemeClr val="tx1"/>
                </a:solidFill>
              </a:rPr>
              <a:t>); </a:t>
            </a:r>
          </a:p>
          <a:p>
            <a:pPr marL="914263" lvl="1" indent="0" algn="just">
              <a:buNone/>
            </a:pPr>
            <a:endParaRPr lang="et-EE" sz="800" dirty="0">
              <a:solidFill>
                <a:schemeClr val="tx1"/>
              </a:solidFill>
            </a:endParaRPr>
          </a:p>
          <a:p>
            <a:pPr lvl="1" algn="just">
              <a:buFont typeface="Wingdings" panose="05000000000000000000" pitchFamily="2" charset="2"/>
              <a:buChar char="Ø"/>
            </a:pPr>
            <a:r>
              <a:rPr lang="et-EE" sz="4800" dirty="0">
                <a:solidFill>
                  <a:schemeClr val="tx1"/>
                </a:solidFill>
              </a:rPr>
              <a:t>  </a:t>
            </a:r>
            <a:r>
              <a:rPr lang="et-EE" sz="4600" dirty="0">
                <a:solidFill>
                  <a:schemeClr val="tx1"/>
                </a:solidFill>
              </a:rPr>
              <a:t>peavad </a:t>
            </a:r>
            <a:r>
              <a:rPr lang="et-EE" sz="4600" b="1" dirty="0">
                <a:solidFill>
                  <a:schemeClr val="tx1"/>
                </a:solidFill>
              </a:rPr>
              <a:t>jõudma</a:t>
            </a:r>
            <a:r>
              <a:rPr lang="et-EE" sz="4600" dirty="0">
                <a:solidFill>
                  <a:schemeClr val="tx1"/>
                </a:solidFill>
              </a:rPr>
              <a:t> vähemalt </a:t>
            </a:r>
            <a:r>
              <a:rPr lang="et-EE" sz="4600" b="1" dirty="0">
                <a:solidFill>
                  <a:schemeClr val="tx1"/>
                </a:solidFill>
              </a:rPr>
              <a:t>12 000 inimeseni Eestis</a:t>
            </a:r>
            <a:r>
              <a:rPr lang="et-EE" sz="4600" dirty="0">
                <a:solidFill>
                  <a:schemeClr val="tx1"/>
                </a:solidFill>
              </a:rPr>
              <a:t>.</a:t>
            </a:r>
          </a:p>
          <a:p>
            <a:pPr marL="914263" lvl="1" indent="0" algn="just">
              <a:buNone/>
            </a:pPr>
            <a:endParaRPr lang="et-EE" sz="4400" dirty="0">
              <a:solidFill>
                <a:schemeClr val="tx1"/>
              </a:solidFill>
            </a:endParaRPr>
          </a:p>
        </p:txBody>
      </p:sp>
    </p:spTree>
    <p:extLst>
      <p:ext uri="{BB962C8B-B14F-4D97-AF65-F5344CB8AC3E}">
        <p14:creationId xmlns:p14="http://schemas.microsoft.com/office/powerpoint/2010/main" val="1155461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1097393"/>
            <a:ext cx="21861705" cy="1077218"/>
          </a:xfrm>
        </p:spPr>
        <p:txBody>
          <a:bodyPr/>
          <a:lstStyle/>
          <a:p>
            <a:pPr algn="ctr"/>
            <a:r>
              <a:rPr lang="et-EE" dirty="0">
                <a:solidFill>
                  <a:schemeClr val="bg2"/>
                </a:solidFill>
              </a:rPr>
              <a:t>HINDAMISKRITEERIUMID</a:t>
            </a:r>
            <a:endParaRPr lang="en-GB" dirty="0">
              <a:solidFill>
                <a:schemeClr val="bg2"/>
              </a:solidFill>
            </a:endParaRPr>
          </a:p>
        </p:txBody>
      </p:sp>
      <p:sp>
        <p:nvSpPr>
          <p:cNvPr id="3" name="Plassholder for innhold 2"/>
          <p:cNvSpPr>
            <a:spLocks noGrp="1"/>
          </p:cNvSpPr>
          <p:nvPr>
            <p:ph idx="1"/>
          </p:nvPr>
        </p:nvSpPr>
        <p:spPr>
          <a:xfrm>
            <a:off x="1" y="1765004"/>
            <a:ext cx="23455422" cy="11227981"/>
          </a:xfrm>
        </p:spPr>
        <p:txBody>
          <a:bodyPr>
            <a:noAutofit/>
          </a:bodyPr>
          <a:lstStyle/>
          <a:p>
            <a:pPr marL="0" lvl="0" indent="0" fontAlgn="base">
              <a:buNone/>
            </a:pPr>
            <a:endParaRPr lang="et-EE" sz="3600" b="1" dirty="0">
              <a:solidFill>
                <a:srgbClr val="1E1E1C"/>
              </a:solidFill>
            </a:endParaRPr>
          </a:p>
          <a:p>
            <a:pPr marL="1657213" lvl="1" indent="-742950" fontAlgn="base">
              <a:buAutoNum type="arabicPeriod"/>
            </a:pPr>
            <a:r>
              <a:rPr lang="et-EE" sz="4000" b="1" dirty="0">
                <a:solidFill>
                  <a:srgbClr val="1E1E1C"/>
                </a:solidFill>
              </a:rPr>
              <a:t>projekti meeskonnaliikmete kompetents</a:t>
            </a:r>
            <a:r>
              <a:rPr lang="et-EE" sz="4000" dirty="0">
                <a:solidFill>
                  <a:srgbClr val="1E1E1C"/>
                </a:solidFill>
              </a:rPr>
              <a:t>, rollid ning projektimeeskonnaga seotud tööprotsessid  (</a:t>
            </a:r>
            <a:r>
              <a:rPr lang="et-EE" sz="4000" dirty="0" err="1">
                <a:solidFill>
                  <a:srgbClr val="1E1E1C"/>
                </a:solidFill>
              </a:rPr>
              <a:t>max</a:t>
            </a:r>
            <a:r>
              <a:rPr lang="et-EE" sz="4000" dirty="0">
                <a:solidFill>
                  <a:srgbClr val="1E1E1C"/>
                </a:solidFill>
              </a:rPr>
              <a:t> </a:t>
            </a:r>
            <a:r>
              <a:rPr lang="et-EE" sz="4000" b="1" dirty="0">
                <a:solidFill>
                  <a:srgbClr val="1E1E1C"/>
                </a:solidFill>
              </a:rPr>
              <a:t>27</a:t>
            </a:r>
            <a:r>
              <a:rPr lang="et-EE" sz="4000" dirty="0">
                <a:solidFill>
                  <a:srgbClr val="1E1E1C"/>
                </a:solidFill>
              </a:rPr>
              <a:t> punkti);</a:t>
            </a:r>
          </a:p>
          <a:p>
            <a:pPr marL="1657213" lvl="1" indent="-742950" fontAlgn="base">
              <a:buAutoNum type="arabicPeriod"/>
            </a:pPr>
            <a:r>
              <a:rPr lang="et-EE" sz="4000" b="1" dirty="0">
                <a:solidFill>
                  <a:srgbClr val="1E1E1C"/>
                </a:solidFill>
              </a:rPr>
              <a:t>projektipartneri</a:t>
            </a:r>
            <a:r>
              <a:rPr lang="et-EE" sz="4000" dirty="0">
                <a:solidFill>
                  <a:srgbClr val="1E1E1C"/>
                </a:solidFill>
              </a:rPr>
              <a:t> kaasatus ja rollid (</a:t>
            </a:r>
            <a:r>
              <a:rPr lang="et-EE" sz="4000" dirty="0" err="1">
                <a:solidFill>
                  <a:srgbClr val="1E1E1C"/>
                </a:solidFill>
              </a:rPr>
              <a:t>max</a:t>
            </a:r>
            <a:r>
              <a:rPr lang="et-EE" sz="4000" dirty="0">
                <a:solidFill>
                  <a:srgbClr val="1E1E1C"/>
                </a:solidFill>
              </a:rPr>
              <a:t> </a:t>
            </a:r>
            <a:r>
              <a:rPr lang="et-EE" sz="4000" b="1" dirty="0">
                <a:solidFill>
                  <a:srgbClr val="1E1E1C"/>
                </a:solidFill>
              </a:rPr>
              <a:t>10</a:t>
            </a:r>
            <a:r>
              <a:rPr lang="et-EE" sz="4000" dirty="0">
                <a:solidFill>
                  <a:srgbClr val="1E1E1C"/>
                </a:solidFill>
              </a:rPr>
              <a:t> punkti);</a:t>
            </a:r>
          </a:p>
          <a:p>
            <a:pPr marL="1657213" lvl="1" indent="-742950" fontAlgn="base">
              <a:buAutoNum type="arabicPeriod"/>
            </a:pPr>
            <a:r>
              <a:rPr lang="et-EE" sz="4000" b="1" dirty="0">
                <a:solidFill>
                  <a:srgbClr val="1E1E1C"/>
                </a:solidFill>
              </a:rPr>
              <a:t>perevägivalla</a:t>
            </a:r>
            <a:r>
              <a:rPr lang="et-EE" sz="4000" dirty="0">
                <a:solidFill>
                  <a:srgbClr val="1E1E1C"/>
                </a:solidFill>
              </a:rPr>
              <a:t>st ja soolisest vägivallast teadlikkuse tõstmise </a:t>
            </a:r>
            <a:r>
              <a:rPr lang="et-EE" sz="4000" b="1" dirty="0">
                <a:solidFill>
                  <a:srgbClr val="1E1E1C"/>
                </a:solidFill>
              </a:rPr>
              <a:t>kampaania loovlahendus ja meediastrateegia</a:t>
            </a:r>
            <a:r>
              <a:rPr lang="et-EE" sz="4000" dirty="0">
                <a:solidFill>
                  <a:srgbClr val="1E1E1C"/>
                </a:solidFill>
              </a:rPr>
              <a:t> (</a:t>
            </a:r>
            <a:r>
              <a:rPr lang="et-EE" sz="4000" dirty="0" err="1">
                <a:solidFill>
                  <a:srgbClr val="1E1E1C"/>
                </a:solidFill>
              </a:rPr>
              <a:t>max</a:t>
            </a:r>
            <a:r>
              <a:rPr lang="et-EE" sz="4000" dirty="0">
                <a:solidFill>
                  <a:srgbClr val="1E1E1C"/>
                </a:solidFill>
              </a:rPr>
              <a:t> </a:t>
            </a:r>
            <a:r>
              <a:rPr lang="et-EE" sz="4000" b="1" dirty="0">
                <a:solidFill>
                  <a:srgbClr val="1E1E1C"/>
                </a:solidFill>
              </a:rPr>
              <a:t>20</a:t>
            </a:r>
            <a:r>
              <a:rPr lang="et-EE" sz="4000" dirty="0">
                <a:solidFill>
                  <a:srgbClr val="1E1E1C"/>
                </a:solidFill>
              </a:rPr>
              <a:t> punkti); </a:t>
            </a:r>
          </a:p>
          <a:p>
            <a:pPr marL="1657213" lvl="1" indent="-742950" fontAlgn="base">
              <a:buAutoNum type="arabicPeriod"/>
            </a:pPr>
            <a:r>
              <a:rPr lang="et-EE" sz="4000" b="1" dirty="0">
                <a:solidFill>
                  <a:srgbClr val="1E1E1C"/>
                </a:solidFill>
              </a:rPr>
              <a:t>perevägivalla</a:t>
            </a:r>
            <a:r>
              <a:rPr lang="et-EE" sz="4000" dirty="0">
                <a:solidFill>
                  <a:srgbClr val="1E1E1C"/>
                </a:solidFill>
              </a:rPr>
              <a:t> teemalised </a:t>
            </a:r>
            <a:r>
              <a:rPr lang="et-EE" sz="4000" b="1" dirty="0">
                <a:solidFill>
                  <a:srgbClr val="1E1E1C"/>
                </a:solidFill>
              </a:rPr>
              <a:t>lühifilmid</a:t>
            </a:r>
            <a:r>
              <a:rPr lang="et-EE" sz="4000" dirty="0">
                <a:solidFill>
                  <a:srgbClr val="1E1E1C"/>
                </a:solidFill>
              </a:rPr>
              <a:t> lastele ja noortele ning neid toetavad </a:t>
            </a:r>
            <a:r>
              <a:rPr lang="et-EE" sz="4000" b="1" dirty="0">
                <a:solidFill>
                  <a:srgbClr val="1E1E1C"/>
                </a:solidFill>
              </a:rPr>
              <a:t>juhendmaterjalid</a:t>
            </a:r>
            <a:r>
              <a:rPr lang="et-EE" sz="4000" dirty="0">
                <a:solidFill>
                  <a:srgbClr val="1E1E1C"/>
                </a:solidFill>
              </a:rPr>
              <a:t> ja nende näitamise, tutvustamise ning levitamise kava (</a:t>
            </a:r>
            <a:r>
              <a:rPr lang="et-EE" sz="4000" dirty="0" err="1">
                <a:solidFill>
                  <a:srgbClr val="1E1E1C"/>
                </a:solidFill>
              </a:rPr>
              <a:t>max</a:t>
            </a:r>
            <a:r>
              <a:rPr lang="et-EE" sz="4000" dirty="0">
                <a:solidFill>
                  <a:srgbClr val="1E1E1C"/>
                </a:solidFill>
              </a:rPr>
              <a:t> </a:t>
            </a:r>
            <a:r>
              <a:rPr lang="et-EE" sz="4000" b="1" dirty="0">
                <a:solidFill>
                  <a:srgbClr val="1E1E1C"/>
                </a:solidFill>
              </a:rPr>
              <a:t>15 </a:t>
            </a:r>
            <a:r>
              <a:rPr lang="et-EE" sz="4000" dirty="0">
                <a:solidFill>
                  <a:srgbClr val="1E1E1C"/>
                </a:solidFill>
              </a:rPr>
              <a:t>punkti);</a:t>
            </a:r>
          </a:p>
          <a:p>
            <a:pPr marL="1657213" lvl="1" indent="-742950" fontAlgn="base">
              <a:buAutoNum type="arabicPeriod"/>
            </a:pPr>
            <a:r>
              <a:rPr lang="et-EE" sz="4000" b="1" dirty="0">
                <a:solidFill>
                  <a:srgbClr val="1E1E1C"/>
                </a:solidFill>
              </a:rPr>
              <a:t>teadlikkuse tõstmise tegevused</a:t>
            </a:r>
            <a:r>
              <a:rPr lang="et-EE" sz="4000" dirty="0">
                <a:solidFill>
                  <a:srgbClr val="1E1E1C"/>
                </a:solidFill>
              </a:rPr>
              <a:t> prostitutsiooni ja seksuaalse ekspluateerimise eesmärgil toime pandava </a:t>
            </a:r>
            <a:r>
              <a:rPr lang="et-EE" sz="4000" b="1" dirty="0">
                <a:solidFill>
                  <a:srgbClr val="1E1E1C"/>
                </a:solidFill>
              </a:rPr>
              <a:t>inimkaubanduse teemadel</a:t>
            </a:r>
            <a:r>
              <a:rPr lang="et-EE" sz="4000" dirty="0">
                <a:solidFill>
                  <a:srgbClr val="1E1E1C"/>
                </a:solidFill>
              </a:rPr>
              <a:t>, sh kontseptsioon, aja- ning tegevuskava (</a:t>
            </a:r>
            <a:r>
              <a:rPr lang="et-EE" sz="4000" dirty="0" err="1">
                <a:solidFill>
                  <a:srgbClr val="1E1E1C"/>
                </a:solidFill>
              </a:rPr>
              <a:t>max</a:t>
            </a:r>
            <a:r>
              <a:rPr lang="et-EE" sz="4000" dirty="0">
                <a:solidFill>
                  <a:srgbClr val="1E1E1C"/>
                </a:solidFill>
              </a:rPr>
              <a:t> </a:t>
            </a:r>
            <a:r>
              <a:rPr lang="et-EE" sz="4000" b="1" dirty="0">
                <a:solidFill>
                  <a:srgbClr val="1E1E1C"/>
                </a:solidFill>
              </a:rPr>
              <a:t>10 </a:t>
            </a:r>
            <a:r>
              <a:rPr lang="et-EE" sz="4000" dirty="0">
                <a:solidFill>
                  <a:srgbClr val="1E1E1C"/>
                </a:solidFill>
              </a:rPr>
              <a:t>punkti);</a:t>
            </a:r>
          </a:p>
          <a:p>
            <a:pPr marL="1657213" lvl="1" indent="-742950" fontAlgn="base">
              <a:buAutoNum type="arabicPeriod"/>
            </a:pPr>
            <a:r>
              <a:rPr lang="et-EE" sz="4000" dirty="0">
                <a:solidFill>
                  <a:srgbClr val="1E1E1C"/>
                </a:solidFill>
              </a:rPr>
              <a:t>projektitaotluses toodud tegevuste oodatavate </a:t>
            </a:r>
            <a:r>
              <a:rPr lang="et-EE" sz="4000" b="1" dirty="0">
                <a:solidFill>
                  <a:srgbClr val="1E1E1C"/>
                </a:solidFill>
              </a:rPr>
              <a:t>tulemuste mõõdetavus </a:t>
            </a:r>
            <a:r>
              <a:rPr lang="et-EE" sz="4000" dirty="0">
                <a:solidFill>
                  <a:srgbClr val="1E1E1C"/>
                </a:solidFill>
              </a:rPr>
              <a:t>(</a:t>
            </a:r>
            <a:r>
              <a:rPr lang="et-EE" sz="4000" dirty="0" err="1">
                <a:solidFill>
                  <a:srgbClr val="1E1E1C"/>
                </a:solidFill>
              </a:rPr>
              <a:t>max</a:t>
            </a:r>
            <a:r>
              <a:rPr lang="et-EE" sz="4000" dirty="0">
                <a:solidFill>
                  <a:srgbClr val="1E1E1C"/>
                </a:solidFill>
              </a:rPr>
              <a:t> </a:t>
            </a:r>
            <a:r>
              <a:rPr lang="et-EE" sz="4000" b="1" dirty="0">
                <a:solidFill>
                  <a:srgbClr val="1E1E1C"/>
                </a:solidFill>
              </a:rPr>
              <a:t>4</a:t>
            </a:r>
            <a:r>
              <a:rPr lang="et-EE" sz="4000" dirty="0">
                <a:solidFill>
                  <a:srgbClr val="1E1E1C"/>
                </a:solidFill>
              </a:rPr>
              <a:t> punkti);</a:t>
            </a:r>
          </a:p>
          <a:p>
            <a:pPr marL="1657213" lvl="1" indent="-742950" fontAlgn="base">
              <a:buAutoNum type="arabicPeriod"/>
            </a:pPr>
            <a:r>
              <a:rPr lang="et-EE" sz="4000" dirty="0">
                <a:solidFill>
                  <a:srgbClr val="1E1E1C"/>
                </a:solidFill>
              </a:rPr>
              <a:t>projekti </a:t>
            </a:r>
            <a:r>
              <a:rPr lang="et-EE" sz="4000" b="1" dirty="0">
                <a:solidFill>
                  <a:srgbClr val="1E1E1C"/>
                </a:solidFill>
              </a:rPr>
              <a:t>uuenduslikkus ja lisaväärtus </a:t>
            </a:r>
            <a:r>
              <a:rPr lang="et-EE" sz="4000" dirty="0">
                <a:solidFill>
                  <a:srgbClr val="1E1E1C"/>
                </a:solidFill>
              </a:rPr>
              <a:t>(</a:t>
            </a:r>
            <a:r>
              <a:rPr lang="et-EE" sz="4000" dirty="0" err="1">
                <a:solidFill>
                  <a:srgbClr val="1E1E1C"/>
                </a:solidFill>
              </a:rPr>
              <a:t>max</a:t>
            </a:r>
            <a:r>
              <a:rPr lang="et-EE" sz="4000" dirty="0">
                <a:solidFill>
                  <a:srgbClr val="1E1E1C"/>
                </a:solidFill>
              </a:rPr>
              <a:t> </a:t>
            </a:r>
            <a:r>
              <a:rPr lang="et-EE" sz="4000" b="1" dirty="0">
                <a:solidFill>
                  <a:srgbClr val="1E1E1C"/>
                </a:solidFill>
              </a:rPr>
              <a:t>4</a:t>
            </a:r>
            <a:r>
              <a:rPr lang="et-EE" sz="4000" dirty="0">
                <a:solidFill>
                  <a:srgbClr val="1E1E1C"/>
                </a:solidFill>
              </a:rPr>
              <a:t> punkti);</a:t>
            </a:r>
          </a:p>
          <a:p>
            <a:pPr marL="1657213" lvl="1" indent="-742950" fontAlgn="base">
              <a:buAutoNum type="arabicPeriod"/>
            </a:pPr>
            <a:r>
              <a:rPr lang="et-EE" sz="4000" b="1" dirty="0">
                <a:solidFill>
                  <a:srgbClr val="1E1E1C"/>
                </a:solidFill>
              </a:rPr>
              <a:t>riskitegurite</a:t>
            </a:r>
            <a:r>
              <a:rPr lang="et-EE" sz="4000" dirty="0">
                <a:solidFill>
                  <a:srgbClr val="1E1E1C"/>
                </a:solidFill>
              </a:rPr>
              <a:t> hindamine ja maandamine (</a:t>
            </a:r>
            <a:r>
              <a:rPr lang="et-EE" sz="4000" dirty="0" err="1">
                <a:solidFill>
                  <a:srgbClr val="1E1E1C"/>
                </a:solidFill>
              </a:rPr>
              <a:t>max</a:t>
            </a:r>
            <a:r>
              <a:rPr lang="et-EE" sz="4000" dirty="0">
                <a:solidFill>
                  <a:srgbClr val="1E1E1C"/>
                </a:solidFill>
              </a:rPr>
              <a:t> </a:t>
            </a:r>
            <a:r>
              <a:rPr lang="et-EE" sz="4000" b="1" dirty="0">
                <a:solidFill>
                  <a:srgbClr val="1E1E1C"/>
                </a:solidFill>
              </a:rPr>
              <a:t>5</a:t>
            </a:r>
            <a:r>
              <a:rPr lang="et-EE" sz="4000" dirty="0">
                <a:solidFill>
                  <a:srgbClr val="1E1E1C"/>
                </a:solidFill>
              </a:rPr>
              <a:t> punkti);</a:t>
            </a:r>
          </a:p>
          <a:p>
            <a:pPr marL="1657213" lvl="1" indent="-742950" fontAlgn="base">
              <a:buAutoNum type="arabicPeriod"/>
            </a:pPr>
            <a:r>
              <a:rPr lang="et-EE" sz="4000" dirty="0">
                <a:solidFill>
                  <a:srgbClr val="1E1E1C"/>
                </a:solidFill>
              </a:rPr>
              <a:t>projekti </a:t>
            </a:r>
            <a:r>
              <a:rPr lang="et-EE" sz="4000" b="1" dirty="0">
                <a:solidFill>
                  <a:srgbClr val="1E1E1C"/>
                </a:solidFill>
              </a:rPr>
              <a:t>majanduslik tõhusus </a:t>
            </a:r>
            <a:r>
              <a:rPr lang="et-EE" sz="4000" dirty="0">
                <a:solidFill>
                  <a:srgbClr val="1E1E1C"/>
                </a:solidFill>
              </a:rPr>
              <a:t>– kulutuste vajalikkus, põhjendatus ning eelarve arusaadavus (</a:t>
            </a:r>
            <a:r>
              <a:rPr lang="et-EE" sz="4000" dirty="0" err="1">
                <a:solidFill>
                  <a:srgbClr val="1E1E1C"/>
                </a:solidFill>
              </a:rPr>
              <a:t>max</a:t>
            </a:r>
            <a:r>
              <a:rPr lang="et-EE" sz="4000" dirty="0">
                <a:solidFill>
                  <a:srgbClr val="1E1E1C"/>
                </a:solidFill>
              </a:rPr>
              <a:t> </a:t>
            </a:r>
            <a:r>
              <a:rPr lang="et-EE" sz="4000" b="1" dirty="0">
                <a:solidFill>
                  <a:srgbClr val="1E1E1C"/>
                </a:solidFill>
              </a:rPr>
              <a:t>7</a:t>
            </a:r>
            <a:r>
              <a:rPr lang="et-EE" sz="4000" dirty="0">
                <a:solidFill>
                  <a:srgbClr val="1E1E1C"/>
                </a:solidFill>
              </a:rPr>
              <a:t> punkti).</a:t>
            </a:r>
          </a:p>
          <a:p>
            <a:pPr marL="914263" lvl="1" indent="0" algn="just">
              <a:buNone/>
            </a:pPr>
            <a:endParaRPr lang="et-EE" sz="4400" dirty="0">
              <a:solidFill>
                <a:schemeClr val="tx1"/>
              </a:solidFill>
            </a:endParaRPr>
          </a:p>
        </p:txBody>
      </p:sp>
    </p:spTree>
    <p:extLst>
      <p:ext uri="{BB962C8B-B14F-4D97-AF65-F5344CB8AC3E}">
        <p14:creationId xmlns:p14="http://schemas.microsoft.com/office/powerpoint/2010/main" val="31201819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365401"/>
            <a:ext cx="21861705" cy="1077218"/>
          </a:xfrm>
        </p:spPr>
        <p:txBody>
          <a:bodyPr/>
          <a:lstStyle/>
          <a:p>
            <a:pPr algn="ctr"/>
            <a:r>
              <a:rPr lang="et-EE" dirty="0">
                <a:solidFill>
                  <a:schemeClr val="bg2">
                    <a:lumMod val="40000"/>
                    <a:lumOff val="60000"/>
                  </a:schemeClr>
                </a:solidFill>
              </a:rPr>
              <a:t>1-2. MEESKONNALIIKMED ja PARTNER</a:t>
            </a:r>
            <a:endParaRPr lang="en-GB" dirty="0">
              <a:solidFill>
                <a:schemeClr val="bg2">
                  <a:lumMod val="40000"/>
                  <a:lumOff val="60000"/>
                </a:schemeClr>
              </a:solidFill>
            </a:endParaRPr>
          </a:p>
        </p:txBody>
      </p:sp>
      <p:sp>
        <p:nvSpPr>
          <p:cNvPr id="3" name="Plassholder for innhold 2"/>
          <p:cNvSpPr>
            <a:spLocks noGrp="1"/>
          </p:cNvSpPr>
          <p:nvPr>
            <p:ph idx="1"/>
          </p:nvPr>
        </p:nvSpPr>
        <p:spPr>
          <a:xfrm>
            <a:off x="1704109" y="1184564"/>
            <a:ext cx="20948073" cy="11808422"/>
          </a:xfrm>
        </p:spPr>
        <p:txBody>
          <a:bodyPr>
            <a:noAutofit/>
          </a:bodyPr>
          <a:lstStyle/>
          <a:p>
            <a:pPr marL="0" lvl="0" indent="0" fontAlgn="base">
              <a:buNone/>
            </a:pPr>
            <a:endParaRPr lang="et-EE" sz="3600" b="1" dirty="0">
              <a:solidFill>
                <a:srgbClr val="1E1E1C"/>
              </a:solidFill>
            </a:endParaRPr>
          </a:p>
          <a:p>
            <a:pPr marL="0" lvl="0" indent="0">
              <a:buNone/>
            </a:pPr>
            <a:r>
              <a:rPr lang="et-EE" sz="4200" b="1" dirty="0">
                <a:solidFill>
                  <a:schemeClr val="tx1"/>
                </a:solidFill>
              </a:rPr>
              <a:t>Meeskonnaliikmete CV-s võiks kindlasti välja tuua info, mis puudutab </a:t>
            </a:r>
            <a:r>
              <a:rPr lang="et-EE" sz="4200" b="1" dirty="0">
                <a:solidFill>
                  <a:schemeClr val="tx1"/>
                </a:solidFill>
                <a:sym typeface="Wingdings" panose="05000000000000000000" pitchFamily="2" charset="2"/>
              </a:rPr>
              <a:t></a:t>
            </a:r>
            <a:endParaRPr lang="et-EE" sz="4200" b="1" dirty="0">
              <a:solidFill>
                <a:schemeClr val="tx1"/>
              </a:solidFill>
            </a:endParaRPr>
          </a:p>
          <a:p>
            <a:pPr marL="0" lvl="0" indent="0">
              <a:buNone/>
            </a:pPr>
            <a:r>
              <a:rPr lang="et-EE" sz="4200" b="1" dirty="0">
                <a:solidFill>
                  <a:schemeClr val="bg2"/>
                </a:solidFill>
              </a:rPr>
              <a:t>perevägivalla ja prostitutsiooni eksperdi</a:t>
            </a:r>
            <a:endParaRPr lang="et-EE" sz="4200" dirty="0">
              <a:solidFill>
                <a:srgbClr val="1E1E1C"/>
              </a:solidFill>
            </a:endParaRPr>
          </a:p>
          <a:p>
            <a:pPr lvl="0">
              <a:buFont typeface="Wingdings" panose="05000000000000000000" pitchFamily="2" charset="2"/>
              <a:buChar char="ü"/>
            </a:pPr>
            <a:r>
              <a:rPr lang="et-EE" sz="4200" dirty="0">
                <a:solidFill>
                  <a:srgbClr val="1E1E1C"/>
                </a:solidFill>
              </a:rPr>
              <a:t> </a:t>
            </a:r>
            <a:r>
              <a:rPr lang="et-EE" sz="4200" u="sng" dirty="0">
                <a:solidFill>
                  <a:srgbClr val="1E1E1C"/>
                </a:solidFill>
              </a:rPr>
              <a:t>teavituskampaania</a:t>
            </a:r>
            <a:r>
              <a:rPr lang="et-EE" sz="4200" dirty="0">
                <a:solidFill>
                  <a:srgbClr val="1E1E1C"/>
                </a:solidFill>
              </a:rPr>
              <a:t> väljatöötamises ja elluviimises osalemise </a:t>
            </a:r>
            <a:r>
              <a:rPr lang="et-EE" sz="4200" u="sng" dirty="0">
                <a:solidFill>
                  <a:srgbClr val="1E1E1C"/>
                </a:solidFill>
              </a:rPr>
              <a:t>kogemust</a:t>
            </a:r>
            <a:r>
              <a:rPr lang="et-EE" sz="4200" dirty="0">
                <a:solidFill>
                  <a:srgbClr val="1E1E1C"/>
                </a:solidFill>
              </a:rPr>
              <a:t> (sh viimase 3 a jooksul);</a:t>
            </a:r>
          </a:p>
          <a:p>
            <a:pPr marL="0" lvl="0" indent="0">
              <a:buNone/>
            </a:pPr>
            <a:r>
              <a:rPr lang="et-EE" sz="4200" b="1" dirty="0">
                <a:solidFill>
                  <a:schemeClr val="bg2"/>
                </a:solidFill>
              </a:rPr>
              <a:t>projektijuhi </a:t>
            </a:r>
          </a:p>
          <a:p>
            <a:pPr lvl="0">
              <a:buFont typeface="Wingdings" panose="05000000000000000000" pitchFamily="2" charset="2"/>
              <a:buChar char="ü"/>
            </a:pPr>
            <a:r>
              <a:rPr lang="et-EE" sz="4200" dirty="0">
                <a:solidFill>
                  <a:srgbClr val="1E1E1C"/>
                </a:solidFill>
              </a:rPr>
              <a:t>perevägivalla või soolise vägivalla </a:t>
            </a:r>
            <a:r>
              <a:rPr lang="et-EE" sz="4200" u="sng" dirty="0">
                <a:solidFill>
                  <a:schemeClr val="tx1"/>
                </a:solidFill>
              </a:rPr>
              <a:t>valdkonna</a:t>
            </a:r>
            <a:r>
              <a:rPr lang="et-EE" sz="4200" dirty="0">
                <a:solidFill>
                  <a:schemeClr val="tx1"/>
                </a:solidFill>
              </a:rPr>
              <a:t>ga seotud </a:t>
            </a:r>
            <a:r>
              <a:rPr lang="et-EE" sz="4200" dirty="0">
                <a:solidFill>
                  <a:prstClr val="black"/>
                </a:solidFill>
              </a:rPr>
              <a:t>projekti</a:t>
            </a:r>
            <a:r>
              <a:rPr lang="et-EE" sz="4200" dirty="0">
                <a:solidFill>
                  <a:srgbClr val="0573BA"/>
                </a:solidFill>
              </a:rPr>
              <a:t> </a:t>
            </a:r>
            <a:r>
              <a:rPr lang="et-EE" sz="4200" u="sng" dirty="0">
                <a:solidFill>
                  <a:srgbClr val="1E1E1C"/>
                </a:solidFill>
              </a:rPr>
              <a:t>juhtimise kogemust viimase 3 aasta jooksul</a:t>
            </a:r>
            <a:r>
              <a:rPr lang="et-EE" sz="4200" dirty="0">
                <a:solidFill>
                  <a:srgbClr val="1E1E1C"/>
                </a:solidFill>
              </a:rPr>
              <a:t>;</a:t>
            </a:r>
          </a:p>
          <a:p>
            <a:pPr lvl="0">
              <a:buFont typeface="Wingdings" panose="05000000000000000000" pitchFamily="2" charset="2"/>
              <a:buChar char="ü"/>
            </a:pPr>
            <a:r>
              <a:rPr lang="et-EE" sz="4200" u="sng" dirty="0">
                <a:solidFill>
                  <a:schemeClr val="tx1"/>
                </a:solidFill>
              </a:rPr>
              <a:t> Norra finantsmehhanismi </a:t>
            </a:r>
            <a:r>
              <a:rPr lang="et-EE" sz="4200" dirty="0">
                <a:solidFill>
                  <a:srgbClr val="1E1E1C"/>
                </a:solidFill>
              </a:rPr>
              <a:t>või EL </a:t>
            </a:r>
            <a:r>
              <a:rPr lang="et-EE" sz="4200" u="sng" dirty="0">
                <a:solidFill>
                  <a:schemeClr val="tx1"/>
                </a:solidFill>
              </a:rPr>
              <a:t>struktuurivahenditest rahastatud </a:t>
            </a:r>
            <a:r>
              <a:rPr lang="et-EE" sz="4200" dirty="0">
                <a:solidFill>
                  <a:prstClr val="black"/>
                </a:solidFill>
              </a:rPr>
              <a:t>projekti</a:t>
            </a:r>
            <a:r>
              <a:rPr lang="et-EE" sz="4200" dirty="0">
                <a:solidFill>
                  <a:srgbClr val="0573BA"/>
                </a:solidFill>
              </a:rPr>
              <a:t> </a:t>
            </a:r>
            <a:r>
              <a:rPr lang="et-EE" sz="4200" dirty="0">
                <a:solidFill>
                  <a:srgbClr val="1E1E1C"/>
                </a:solidFill>
              </a:rPr>
              <a:t>juhtimise kogemust.</a:t>
            </a:r>
          </a:p>
          <a:p>
            <a:pPr marL="0" lvl="0" indent="0">
              <a:buNone/>
            </a:pPr>
            <a:r>
              <a:rPr lang="et-EE" sz="4200" b="1" dirty="0">
                <a:solidFill>
                  <a:schemeClr val="bg2"/>
                </a:solidFill>
              </a:rPr>
              <a:t>kommunikatsioonimeeskonna liikmete </a:t>
            </a:r>
            <a:r>
              <a:rPr lang="et-EE" sz="4200" dirty="0">
                <a:solidFill>
                  <a:srgbClr val="1E1E1C"/>
                </a:solidFill>
              </a:rPr>
              <a:t>(loovjuht, kunstiline juht, loovkirjutaja, tehniline disainer ja PR konsultant):</a:t>
            </a:r>
          </a:p>
          <a:p>
            <a:pPr lvl="0">
              <a:buFont typeface="Wingdings" panose="05000000000000000000" pitchFamily="2" charset="2"/>
              <a:buChar char="ü"/>
            </a:pPr>
            <a:r>
              <a:rPr lang="et-EE" sz="4200" dirty="0">
                <a:solidFill>
                  <a:srgbClr val="1E1E1C"/>
                </a:solidFill>
              </a:rPr>
              <a:t>(vähemalt 1 ja vähemalt 3 aastane) töökogemust </a:t>
            </a:r>
            <a:r>
              <a:rPr lang="et-EE" sz="4200" u="sng" dirty="0">
                <a:solidFill>
                  <a:schemeClr val="tx1"/>
                </a:solidFill>
              </a:rPr>
              <a:t>vastaval ametikohal</a:t>
            </a:r>
            <a:r>
              <a:rPr lang="et-EE" sz="4200" u="sng" dirty="0">
                <a:solidFill>
                  <a:srgbClr val="1E1E1C"/>
                </a:solidFill>
              </a:rPr>
              <a:t>.</a:t>
            </a:r>
          </a:p>
          <a:p>
            <a:pPr marL="0" lvl="0" indent="0" algn="just">
              <a:buNone/>
            </a:pPr>
            <a:r>
              <a:rPr lang="et-EE" sz="4200" b="1" dirty="0">
                <a:solidFill>
                  <a:schemeClr val="tx1"/>
                </a:solidFill>
              </a:rPr>
              <a:t>Taotluses kirjeldage meeskonnaliikmete ja PARTNERI rolle </a:t>
            </a:r>
            <a:r>
              <a:rPr lang="et-EE" sz="4200" dirty="0">
                <a:solidFill>
                  <a:prstClr val="black"/>
                </a:solidFill>
              </a:rPr>
              <a:t>(mis ülesandeid täidavad ning mis tegevuste eest vastutavad). </a:t>
            </a:r>
          </a:p>
          <a:p>
            <a:pPr lvl="0">
              <a:buFont typeface="Wingdings" panose="05000000000000000000" pitchFamily="2" charset="2"/>
              <a:buChar char="ü"/>
            </a:pPr>
            <a:endParaRPr lang="et-EE" sz="4200" u="sng" dirty="0">
              <a:solidFill>
                <a:srgbClr val="1E1E1C"/>
              </a:solidFill>
            </a:endParaRPr>
          </a:p>
        </p:txBody>
      </p:sp>
    </p:spTree>
    <p:extLst>
      <p:ext uri="{BB962C8B-B14F-4D97-AF65-F5344CB8AC3E}">
        <p14:creationId xmlns:p14="http://schemas.microsoft.com/office/powerpoint/2010/main" val="27475819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543764"/>
            <a:ext cx="21861705" cy="2154436"/>
          </a:xfrm>
        </p:spPr>
        <p:txBody>
          <a:bodyPr/>
          <a:lstStyle/>
          <a:p>
            <a:pPr algn="ctr"/>
            <a:r>
              <a:rPr lang="et-EE" dirty="0">
                <a:solidFill>
                  <a:schemeClr val="bg2">
                    <a:lumMod val="40000"/>
                    <a:lumOff val="60000"/>
                  </a:schemeClr>
                </a:solidFill>
              </a:rPr>
              <a:t>3. TEADLIKKUSE TÕSTMISE KAMPAANIA LOOVLAHENDUS (perevägivald)</a:t>
            </a:r>
            <a:endParaRPr lang="en-GB" dirty="0">
              <a:solidFill>
                <a:schemeClr val="bg2">
                  <a:lumMod val="40000"/>
                  <a:lumOff val="60000"/>
                </a:schemeClr>
              </a:solidFill>
            </a:endParaRPr>
          </a:p>
        </p:txBody>
      </p:sp>
      <p:sp>
        <p:nvSpPr>
          <p:cNvPr id="3" name="Plassholder for innhold 2"/>
          <p:cNvSpPr>
            <a:spLocks noGrp="1"/>
          </p:cNvSpPr>
          <p:nvPr>
            <p:ph idx="1"/>
          </p:nvPr>
        </p:nvSpPr>
        <p:spPr>
          <a:xfrm>
            <a:off x="1258735" y="831273"/>
            <a:ext cx="22307080" cy="12161713"/>
          </a:xfrm>
        </p:spPr>
        <p:txBody>
          <a:bodyPr>
            <a:noAutofit/>
          </a:bodyPr>
          <a:lstStyle/>
          <a:p>
            <a:pPr marL="0" lvl="0" indent="0" algn="just">
              <a:buNone/>
            </a:pPr>
            <a:endParaRPr lang="et-EE" sz="4400" dirty="0">
              <a:solidFill>
                <a:prstClr val="black"/>
              </a:solidFill>
            </a:endParaRPr>
          </a:p>
          <a:p>
            <a:pPr marL="0" lvl="0" indent="0" algn="just">
              <a:spcAft>
                <a:spcPts val="0"/>
              </a:spcAft>
              <a:buNone/>
            </a:pPr>
            <a:r>
              <a:rPr lang="et-EE" sz="4100" dirty="0">
                <a:latin typeface="Arial" panose="020B0604020202020204" pitchFamily="34" charset="0"/>
                <a:ea typeface="Times New Roman" panose="02020603050405020304" pitchFamily="18" charset="0"/>
              </a:rPr>
              <a:t> </a:t>
            </a:r>
          </a:p>
          <a:p>
            <a:pPr marL="0" lvl="0" indent="0" algn="just">
              <a:spcAft>
                <a:spcPts val="0"/>
              </a:spcAft>
              <a:buNone/>
            </a:pPr>
            <a:r>
              <a:rPr lang="et-EE" sz="4100" b="1" dirty="0">
                <a:solidFill>
                  <a:schemeClr val="bg2"/>
                </a:solidFill>
                <a:latin typeface="Arial" panose="020B0604020202020204" pitchFamily="34" charset="0"/>
                <a:ea typeface="Times New Roman" panose="02020603050405020304" pitchFamily="18" charset="0"/>
              </a:rPr>
              <a:t>kirjeldage:</a:t>
            </a:r>
          </a:p>
          <a:p>
            <a:pPr lvl="0" algn="just">
              <a:spcAft>
                <a:spcPts val="0"/>
              </a:spcAft>
              <a:buFont typeface="Wingdings" panose="05000000000000000000" pitchFamily="2" charset="2"/>
              <a:buChar char="ü"/>
            </a:pPr>
            <a:r>
              <a:rPr lang="et-EE" sz="4100" dirty="0">
                <a:latin typeface="Arial" panose="020B0604020202020204" pitchFamily="34" charset="0"/>
                <a:ea typeface="Times New Roman" panose="02020603050405020304" pitchFamily="18" charset="0"/>
              </a:rPr>
              <a:t> </a:t>
            </a:r>
            <a:r>
              <a:rPr lang="et-EE" sz="4100" u="sng" dirty="0">
                <a:latin typeface="Arial" panose="020B0604020202020204" pitchFamily="34" charset="0"/>
                <a:ea typeface="Times New Roman" panose="02020603050405020304" pitchFamily="18" charset="0"/>
              </a:rPr>
              <a:t>loovlahenduse kontseptsiooni </a:t>
            </a:r>
            <a:r>
              <a:rPr lang="et-EE" sz="4100" dirty="0">
                <a:latin typeface="Arial" panose="020B0604020202020204" pitchFamily="34" charset="0"/>
                <a:ea typeface="Times New Roman" panose="02020603050405020304" pitchFamily="18" charset="0"/>
              </a:rPr>
              <a:t>lisades vähemalt </a:t>
            </a:r>
            <a:r>
              <a:rPr lang="et-EE" sz="4100" u="sng" dirty="0">
                <a:latin typeface="Arial" panose="020B0604020202020204" pitchFamily="34" charset="0"/>
                <a:ea typeface="Times New Roman" panose="02020603050405020304" pitchFamily="18" charset="0"/>
              </a:rPr>
              <a:t>2 ideelahenduse loovnäidet </a:t>
            </a:r>
            <a:r>
              <a:rPr lang="et-EE" sz="4100" dirty="0">
                <a:latin typeface="Arial" panose="020B0604020202020204" pitchFamily="34" charset="0"/>
                <a:ea typeface="Times New Roman" panose="02020603050405020304" pitchFamily="18" charset="0"/>
              </a:rPr>
              <a:t>(sh tuues välja ideelahenduse lööklaused ehk </a:t>
            </a:r>
            <a:r>
              <a:rPr lang="et-EE" sz="4100" dirty="0" err="1">
                <a:latin typeface="Arial" panose="020B0604020202020204" pitchFamily="34" charset="0"/>
                <a:ea typeface="Times New Roman" panose="02020603050405020304" pitchFamily="18" charset="0"/>
              </a:rPr>
              <a:t>sloganid</a:t>
            </a:r>
            <a:r>
              <a:rPr lang="et-EE" sz="4100" dirty="0">
                <a:latin typeface="Arial" panose="020B0604020202020204" pitchFamily="34" charset="0"/>
                <a:ea typeface="Times New Roman" panose="02020603050405020304" pitchFamily="18" charset="0"/>
              </a:rPr>
              <a:t> nii eesti kui vene keeles) ja </a:t>
            </a:r>
            <a:r>
              <a:rPr lang="et-EE" sz="4100" u="sng" dirty="0">
                <a:latin typeface="Arial" panose="020B0604020202020204" pitchFamily="34" charset="0"/>
                <a:ea typeface="Times New Roman" panose="02020603050405020304" pitchFamily="18" charset="0"/>
              </a:rPr>
              <a:t>visuaalset eskiisi</a:t>
            </a:r>
            <a:r>
              <a:rPr lang="et-EE" sz="4100" dirty="0">
                <a:latin typeface="Arial" panose="020B0604020202020204" pitchFamily="34" charset="0"/>
                <a:ea typeface="Times New Roman" panose="02020603050405020304" pitchFamily="18" charset="0"/>
              </a:rPr>
              <a:t>;</a:t>
            </a:r>
          </a:p>
          <a:p>
            <a:pPr lvl="0" algn="just">
              <a:spcAft>
                <a:spcPts val="0"/>
              </a:spcAft>
              <a:buFont typeface="Wingdings" panose="05000000000000000000" pitchFamily="2" charset="2"/>
              <a:buChar char="ü"/>
            </a:pPr>
            <a:r>
              <a:rPr lang="et-EE" sz="4100" dirty="0">
                <a:latin typeface="Arial" panose="020B0604020202020204" pitchFamily="34" charset="0"/>
                <a:ea typeface="Times New Roman" panose="02020603050405020304" pitchFamily="18" charset="0"/>
              </a:rPr>
              <a:t>kuidas </a:t>
            </a:r>
            <a:r>
              <a:rPr lang="et-EE" sz="4100" u="sng" dirty="0">
                <a:latin typeface="Arial" panose="020B0604020202020204" pitchFamily="34" charset="0"/>
                <a:ea typeface="Times New Roman" panose="02020603050405020304" pitchFamily="18" charset="0"/>
              </a:rPr>
              <a:t>kaasatakse</a:t>
            </a:r>
            <a:r>
              <a:rPr lang="et-EE" sz="4100" dirty="0">
                <a:latin typeface="Arial" panose="020B0604020202020204" pitchFamily="34" charset="0"/>
                <a:ea typeface="Times New Roman" panose="02020603050405020304" pitchFamily="18" charset="0"/>
              </a:rPr>
              <a:t> kampaanias </a:t>
            </a:r>
            <a:r>
              <a:rPr lang="et-EE" sz="4100" u="sng" dirty="0">
                <a:latin typeface="Arial" panose="020B0604020202020204" pitchFamily="34" charset="0"/>
                <a:ea typeface="Times New Roman" panose="02020603050405020304" pitchFamily="18" charset="0"/>
              </a:rPr>
              <a:t>mehi positiivsete eeskujudena</a:t>
            </a:r>
            <a:r>
              <a:rPr lang="et-EE" sz="4100" dirty="0">
                <a:latin typeface="Arial" panose="020B0604020202020204" pitchFamily="34" charset="0"/>
                <a:ea typeface="Times New Roman" panose="02020603050405020304" pitchFamily="18" charset="0"/>
              </a:rPr>
              <a:t>; </a:t>
            </a:r>
            <a:endParaRPr lang="et-EE" sz="4100" dirty="0">
              <a:latin typeface="Times New Roman" panose="02020603050405020304" pitchFamily="18" charset="0"/>
              <a:ea typeface="Times New Roman" panose="02020603050405020304" pitchFamily="18" charset="0"/>
            </a:endParaRPr>
          </a:p>
          <a:p>
            <a:pPr marL="0" lvl="0" indent="0" algn="just">
              <a:spcAft>
                <a:spcPts val="0"/>
              </a:spcAft>
              <a:buNone/>
            </a:pPr>
            <a:r>
              <a:rPr lang="et-EE" sz="4100" b="1" dirty="0">
                <a:solidFill>
                  <a:schemeClr val="bg2"/>
                </a:solidFill>
                <a:latin typeface="Arial" panose="020B0604020202020204" pitchFamily="34" charset="0"/>
                <a:ea typeface="Times New Roman" panose="02020603050405020304" pitchFamily="18" charset="0"/>
              </a:rPr>
              <a:t>pidage silmas, et:</a:t>
            </a:r>
            <a:endParaRPr lang="et-EE" sz="4100" b="1" dirty="0">
              <a:solidFill>
                <a:schemeClr val="bg2"/>
              </a:solidFill>
              <a:latin typeface="Times New Roman" panose="02020603050405020304" pitchFamily="18" charset="0"/>
              <a:ea typeface="Times New Roman" panose="02020603050405020304" pitchFamily="18" charset="0"/>
            </a:endParaRPr>
          </a:p>
          <a:p>
            <a:pPr lvl="0" algn="just">
              <a:spcAft>
                <a:spcPts val="0"/>
              </a:spcAft>
              <a:buFont typeface="Wingdings" panose="05000000000000000000" pitchFamily="2" charset="2"/>
              <a:buChar char="ü"/>
            </a:pPr>
            <a:r>
              <a:rPr lang="et-EE" sz="4100" dirty="0">
                <a:latin typeface="Arial" panose="020B0604020202020204" pitchFamily="34" charset="0"/>
                <a:ea typeface="Times New Roman" panose="02020603050405020304" pitchFamily="18" charset="0"/>
              </a:rPr>
              <a:t>loovlahendus oleks </a:t>
            </a:r>
            <a:r>
              <a:rPr lang="et-EE" sz="4100" dirty="0">
                <a:solidFill>
                  <a:schemeClr val="bg2">
                    <a:lumMod val="40000"/>
                    <a:lumOff val="60000"/>
                  </a:schemeClr>
                </a:solidFill>
                <a:latin typeface="Arial" panose="020B0604020202020204" pitchFamily="34" charset="0"/>
                <a:ea typeface="Times New Roman" panose="02020603050405020304" pitchFamily="18" charset="0"/>
              </a:rPr>
              <a:t>terviklik</a:t>
            </a:r>
            <a:r>
              <a:rPr lang="et-EE" sz="4100" dirty="0">
                <a:latin typeface="Arial" panose="020B0604020202020204" pitchFamily="34" charset="0"/>
                <a:ea typeface="Times New Roman" panose="02020603050405020304" pitchFamily="18" charset="0"/>
              </a:rPr>
              <a:t>, et sel oleks selge </a:t>
            </a:r>
            <a:r>
              <a:rPr lang="et-EE" sz="4100" dirty="0">
                <a:solidFill>
                  <a:schemeClr val="bg2">
                    <a:lumMod val="40000"/>
                    <a:lumOff val="60000"/>
                  </a:schemeClr>
                </a:solidFill>
                <a:latin typeface="Arial" panose="020B0604020202020204" pitchFamily="34" charset="0"/>
                <a:ea typeface="Times New Roman" panose="02020603050405020304" pitchFamily="18" charset="0"/>
              </a:rPr>
              <a:t>läbiv idee</a:t>
            </a:r>
            <a:r>
              <a:rPr lang="et-EE" sz="4100" dirty="0">
                <a:latin typeface="Arial" panose="020B0604020202020204" pitchFamily="34" charset="0"/>
                <a:ea typeface="Times New Roman" panose="02020603050405020304" pitchFamily="18" charset="0"/>
              </a:rPr>
              <a:t>, et see </a:t>
            </a:r>
            <a:r>
              <a:rPr lang="et-EE" sz="4100" dirty="0">
                <a:solidFill>
                  <a:schemeClr val="bg2">
                    <a:lumMod val="40000"/>
                    <a:lumOff val="60000"/>
                  </a:schemeClr>
                </a:solidFill>
                <a:latin typeface="Arial" panose="020B0604020202020204" pitchFamily="34" charset="0"/>
                <a:ea typeface="Times New Roman" panose="02020603050405020304" pitchFamily="18" charset="0"/>
              </a:rPr>
              <a:t>töötaks mõlemas keeles </a:t>
            </a:r>
            <a:r>
              <a:rPr lang="et-EE" sz="4100" dirty="0">
                <a:latin typeface="Arial" panose="020B0604020202020204" pitchFamily="34" charset="0"/>
                <a:ea typeface="Times New Roman" panose="02020603050405020304" pitchFamily="18" charset="0"/>
              </a:rPr>
              <a:t>ning oleks sellisena </a:t>
            </a:r>
            <a:r>
              <a:rPr lang="et-EE" sz="4100" dirty="0">
                <a:solidFill>
                  <a:schemeClr val="bg2">
                    <a:lumMod val="40000"/>
                    <a:lumOff val="60000"/>
                  </a:schemeClr>
                </a:solidFill>
                <a:latin typeface="Arial" panose="020B0604020202020204" pitchFamily="34" charset="0"/>
                <a:ea typeface="Times New Roman" panose="02020603050405020304" pitchFamily="18" charset="0"/>
              </a:rPr>
              <a:t>teostatav;</a:t>
            </a:r>
          </a:p>
          <a:p>
            <a:pPr lvl="0" algn="just">
              <a:spcAft>
                <a:spcPts val="0"/>
              </a:spcAft>
              <a:buFont typeface="Wingdings" panose="05000000000000000000" pitchFamily="2" charset="2"/>
              <a:buChar char="ü"/>
            </a:pPr>
            <a:r>
              <a:rPr lang="et-EE" sz="4100" dirty="0">
                <a:latin typeface="Arial" panose="020B0604020202020204" pitchFamily="34" charset="0"/>
                <a:ea typeface="Times New Roman" panose="02020603050405020304" pitchFamily="18" charset="0"/>
              </a:rPr>
              <a:t>loovlahenduse </a:t>
            </a:r>
            <a:r>
              <a:rPr lang="et-EE" sz="4100" dirty="0">
                <a:solidFill>
                  <a:schemeClr val="bg2">
                    <a:lumMod val="40000"/>
                    <a:lumOff val="60000"/>
                  </a:schemeClr>
                </a:solidFill>
                <a:latin typeface="Arial" panose="020B0604020202020204" pitchFamily="34" charset="0"/>
                <a:ea typeface="Times New Roman" panose="02020603050405020304" pitchFamily="18" charset="0"/>
              </a:rPr>
              <a:t>visuaal toetaks </a:t>
            </a:r>
            <a:r>
              <a:rPr lang="et-EE" sz="4100" dirty="0">
                <a:latin typeface="Arial" panose="020B0604020202020204" pitchFamily="34" charset="0"/>
                <a:ea typeface="Times New Roman" panose="02020603050405020304" pitchFamily="18" charset="0"/>
              </a:rPr>
              <a:t>loovlahenduse </a:t>
            </a:r>
            <a:r>
              <a:rPr lang="et-EE" sz="4100" dirty="0">
                <a:solidFill>
                  <a:schemeClr val="bg2">
                    <a:lumMod val="40000"/>
                    <a:lumOff val="60000"/>
                  </a:schemeClr>
                </a:solidFill>
                <a:latin typeface="Arial" panose="020B0604020202020204" pitchFamily="34" charset="0"/>
                <a:ea typeface="Times New Roman" panose="02020603050405020304" pitchFamily="18" charset="0"/>
              </a:rPr>
              <a:t>eesmärke ja sõnumit</a:t>
            </a:r>
            <a:r>
              <a:rPr lang="et-EE" sz="4100" dirty="0">
                <a:latin typeface="Arial" panose="020B0604020202020204" pitchFamily="34" charset="0"/>
                <a:ea typeface="Times New Roman" panose="02020603050405020304" pitchFamily="18" charset="0"/>
              </a:rPr>
              <a:t>, et see oleks </a:t>
            </a:r>
            <a:r>
              <a:rPr lang="et-EE" sz="4100" dirty="0">
                <a:solidFill>
                  <a:schemeClr val="bg2">
                    <a:lumMod val="40000"/>
                    <a:lumOff val="60000"/>
                  </a:schemeClr>
                </a:solidFill>
                <a:latin typeface="Arial" panose="020B0604020202020204" pitchFamily="34" charset="0"/>
                <a:ea typeface="Times New Roman" panose="02020603050405020304" pitchFamily="18" charset="0"/>
              </a:rPr>
              <a:t>selge</a:t>
            </a:r>
            <a:r>
              <a:rPr lang="et-EE" sz="4100" dirty="0">
                <a:latin typeface="Arial" panose="020B0604020202020204" pitchFamily="34" charset="0"/>
                <a:ea typeface="Times New Roman" panose="02020603050405020304" pitchFamily="18" charset="0"/>
              </a:rPr>
              <a:t> ja </a:t>
            </a:r>
            <a:r>
              <a:rPr lang="et-EE" sz="4100" dirty="0">
                <a:solidFill>
                  <a:schemeClr val="bg2">
                    <a:lumMod val="40000"/>
                    <a:lumOff val="60000"/>
                  </a:schemeClr>
                </a:solidFill>
                <a:latin typeface="Arial" panose="020B0604020202020204" pitchFamily="34" charset="0"/>
                <a:ea typeface="Times New Roman" panose="02020603050405020304" pitchFamily="18" charset="0"/>
              </a:rPr>
              <a:t>eristuv</a:t>
            </a:r>
            <a:r>
              <a:rPr lang="et-EE" sz="4100" dirty="0">
                <a:latin typeface="Arial" panose="020B0604020202020204" pitchFamily="34" charset="0"/>
                <a:ea typeface="Times New Roman" panose="02020603050405020304" pitchFamily="18" charset="0"/>
              </a:rPr>
              <a:t>;</a:t>
            </a:r>
          </a:p>
          <a:p>
            <a:pPr lvl="0" algn="just">
              <a:buFont typeface="Wingdings" panose="05000000000000000000" pitchFamily="2" charset="2"/>
              <a:buChar char="ü"/>
            </a:pPr>
            <a:r>
              <a:rPr lang="et-EE" sz="4100" dirty="0">
                <a:latin typeface="+mj-lt"/>
                <a:ea typeface="Times New Roman" panose="02020603050405020304" pitchFamily="18" charset="0"/>
              </a:rPr>
              <a:t>loovlahendus sisaldaks</a:t>
            </a:r>
            <a:r>
              <a:rPr lang="et-EE" sz="4100" dirty="0">
                <a:solidFill>
                  <a:srgbClr val="1E1E1C"/>
                </a:solidFill>
                <a:latin typeface="+mj-lt"/>
                <a:ea typeface="Times New Roman" panose="02020603050405020304" pitchFamily="18" charset="0"/>
              </a:rPr>
              <a:t> </a:t>
            </a:r>
            <a:r>
              <a:rPr lang="et-EE" sz="4100" dirty="0">
                <a:solidFill>
                  <a:schemeClr val="bg2">
                    <a:lumMod val="40000"/>
                    <a:lumOff val="60000"/>
                  </a:schemeClr>
                </a:solidFill>
                <a:latin typeface="+mj-lt"/>
                <a:ea typeface="Times New Roman" panose="02020603050405020304" pitchFamily="18" charset="0"/>
              </a:rPr>
              <a:t>elulisi näiteid</a:t>
            </a:r>
            <a:r>
              <a:rPr lang="et-EE" sz="4100" dirty="0">
                <a:solidFill>
                  <a:srgbClr val="1E1E1C"/>
                </a:solidFill>
                <a:latin typeface="+mj-lt"/>
                <a:ea typeface="Times New Roman" panose="02020603050405020304" pitchFamily="18" charset="0"/>
              </a:rPr>
              <a:t>, mis inimesi kõnetavad ja panevad perevägivalla ja soolise vägivalla üle mõtlema ja arutama;</a:t>
            </a:r>
          </a:p>
          <a:p>
            <a:pPr lvl="0" algn="just">
              <a:buFont typeface="Wingdings" panose="05000000000000000000" pitchFamily="2" charset="2"/>
              <a:buChar char="ü"/>
            </a:pPr>
            <a:r>
              <a:rPr lang="et-EE" sz="4100" dirty="0">
                <a:solidFill>
                  <a:srgbClr val="1E1E1C"/>
                </a:solidFill>
                <a:latin typeface="+mj-lt"/>
                <a:ea typeface="Times New Roman" panose="02020603050405020304" pitchFamily="18" charset="0"/>
              </a:rPr>
              <a:t>loovlahendus vastaks taotlusvooru tingimustes kirjeldatud </a:t>
            </a:r>
            <a:r>
              <a:rPr lang="et-EE" sz="4100" dirty="0">
                <a:solidFill>
                  <a:schemeClr val="bg2">
                    <a:lumMod val="40000"/>
                    <a:lumOff val="60000"/>
                  </a:schemeClr>
                </a:solidFill>
                <a:latin typeface="+mj-lt"/>
                <a:ea typeface="Times New Roman" panose="02020603050405020304" pitchFamily="18" charset="0"/>
              </a:rPr>
              <a:t>kampaania eesmärgile</a:t>
            </a:r>
            <a:r>
              <a:rPr lang="et-EE" sz="4100" dirty="0">
                <a:solidFill>
                  <a:srgbClr val="1E1E1C"/>
                </a:solidFill>
                <a:latin typeface="+mj-lt"/>
                <a:ea typeface="Times New Roman" panose="02020603050405020304" pitchFamily="18" charset="0"/>
              </a:rPr>
              <a:t> ja </a:t>
            </a:r>
            <a:r>
              <a:rPr lang="et-EE" sz="4100" dirty="0">
                <a:solidFill>
                  <a:schemeClr val="bg2">
                    <a:lumMod val="40000"/>
                    <a:lumOff val="60000"/>
                  </a:schemeClr>
                </a:solidFill>
                <a:latin typeface="+mj-lt"/>
                <a:ea typeface="Times New Roman" panose="02020603050405020304" pitchFamily="18" charset="0"/>
              </a:rPr>
              <a:t>nõuetele</a:t>
            </a:r>
            <a:r>
              <a:rPr lang="et-EE" sz="4100" dirty="0">
                <a:solidFill>
                  <a:srgbClr val="1E1E1C"/>
                </a:solidFill>
                <a:latin typeface="+mj-lt"/>
                <a:ea typeface="Times New Roman" panose="02020603050405020304" pitchFamily="18" charset="0"/>
              </a:rPr>
              <a:t> (</a:t>
            </a:r>
            <a:r>
              <a:rPr lang="et-EE" sz="4100" i="1" dirty="0">
                <a:solidFill>
                  <a:srgbClr val="1E1E1C"/>
                </a:solidFill>
                <a:latin typeface="+mj-lt"/>
                <a:ea typeface="Times New Roman" panose="02020603050405020304" pitchFamily="18" charset="0"/>
              </a:rPr>
              <a:t>slaidid </a:t>
            </a:r>
            <a:r>
              <a:rPr lang="et-EE" sz="4100" b="1" i="1" dirty="0">
                <a:solidFill>
                  <a:srgbClr val="1E1E1C"/>
                </a:solidFill>
                <a:latin typeface="+mj-lt"/>
                <a:ea typeface="Times New Roman" panose="02020603050405020304" pitchFamily="18" charset="0"/>
              </a:rPr>
              <a:t>8</a:t>
            </a:r>
            <a:r>
              <a:rPr lang="et-EE" sz="4100" i="1" dirty="0">
                <a:solidFill>
                  <a:srgbClr val="1E1E1C"/>
                </a:solidFill>
                <a:latin typeface="+mj-lt"/>
                <a:ea typeface="Times New Roman" panose="02020603050405020304" pitchFamily="18" charset="0"/>
              </a:rPr>
              <a:t> ja </a:t>
            </a:r>
            <a:r>
              <a:rPr lang="et-EE" sz="4100" b="1" i="1" dirty="0">
                <a:solidFill>
                  <a:srgbClr val="1E1E1C"/>
                </a:solidFill>
                <a:latin typeface="+mj-lt"/>
                <a:ea typeface="Times New Roman" panose="02020603050405020304" pitchFamily="18" charset="0"/>
              </a:rPr>
              <a:t>9</a:t>
            </a:r>
            <a:r>
              <a:rPr lang="et-EE" sz="4100" dirty="0">
                <a:solidFill>
                  <a:srgbClr val="1E1E1C"/>
                </a:solidFill>
                <a:latin typeface="+mj-lt"/>
                <a:ea typeface="Times New Roman" panose="02020603050405020304" pitchFamily="18" charset="0"/>
              </a:rPr>
              <a:t>).  </a:t>
            </a:r>
          </a:p>
          <a:p>
            <a:pPr marL="0" lvl="0" indent="0" algn="just">
              <a:spcAft>
                <a:spcPts val="0"/>
              </a:spcAft>
              <a:buNone/>
            </a:pPr>
            <a:endParaRPr lang="et-EE" sz="4800" dirty="0">
              <a:latin typeface="Times New Roman" panose="02020603050405020304" pitchFamily="18" charset="0"/>
              <a:ea typeface="Times New Roman" panose="02020603050405020304" pitchFamily="18" charset="0"/>
            </a:endParaRPr>
          </a:p>
          <a:p>
            <a:pPr lvl="0">
              <a:buFont typeface="Wingdings" panose="05000000000000000000" pitchFamily="2" charset="2"/>
              <a:buChar char="ü"/>
            </a:pPr>
            <a:endParaRPr lang="et-EE" sz="4200" u="sng" dirty="0">
              <a:solidFill>
                <a:srgbClr val="1E1E1C"/>
              </a:solidFill>
            </a:endParaRPr>
          </a:p>
        </p:txBody>
      </p:sp>
    </p:spTree>
    <p:extLst>
      <p:ext uri="{BB962C8B-B14F-4D97-AF65-F5344CB8AC3E}">
        <p14:creationId xmlns:p14="http://schemas.microsoft.com/office/powerpoint/2010/main" val="15460782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48914"/>
            <a:ext cx="21861705" cy="2092881"/>
          </a:xfrm>
        </p:spPr>
        <p:txBody>
          <a:bodyPr/>
          <a:lstStyle/>
          <a:p>
            <a:pPr algn="ctr"/>
            <a:r>
              <a:rPr lang="et-EE" sz="6800" dirty="0">
                <a:solidFill>
                  <a:schemeClr val="bg2">
                    <a:lumMod val="40000"/>
                    <a:lumOff val="60000"/>
                  </a:schemeClr>
                </a:solidFill>
              </a:rPr>
              <a:t>TEADLIKKUSE TÕSTMISE KAMPAANIA MEEDIASTRATEEGIA (perevägivald)</a:t>
            </a:r>
            <a:endParaRPr lang="en-GB" sz="6800" dirty="0">
              <a:solidFill>
                <a:schemeClr val="bg2">
                  <a:lumMod val="40000"/>
                  <a:lumOff val="60000"/>
                </a:schemeClr>
              </a:solidFill>
            </a:endParaRPr>
          </a:p>
        </p:txBody>
      </p:sp>
      <p:sp>
        <p:nvSpPr>
          <p:cNvPr id="3" name="Plassholder for innhold 2"/>
          <p:cNvSpPr>
            <a:spLocks noGrp="1"/>
          </p:cNvSpPr>
          <p:nvPr>
            <p:ph idx="1"/>
          </p:nvPr>
        </p:nvSpPr>
        <p:spPr>
          <a:xfrm>
            <a:off x="519545" y="2043967"/>
            <a:ext cx="23379546" cy="10949019"/>
          </a:xfrm>
        </p:spPr>
        <p:txBody>
          <a:bodyPr>
            <a:noAutofit/>
          </a:bodyPr>
          <a:lstStyle/>
          <a:p>
            <a:pPr marL="0" lvl="0" indent="0" algn="just">
              <a:spcAft>
                <a:spcPts val="0"/>
              </a:spcAft>
              <a:buNone/>
            </a:pPr>
            <a:r>
              <a:rPr lang="et-EE" sz="4300" b="1" dirty="0">
                <a:solidFill>
                  <a:schemeClr val="bg2"/>
                </a:solidFill>
                <a:latin typeface="+mj-lt"/>
                <a:ea typeface="Times New Roman" panose="02020603050405020304" pitchFamily="18" charset="0"/>
              </a:rPr>
              <a:t>kirjeldage:</a:t>
            </a:r>
          </a:p>
          <a:p>
            <a:pPr lvl="0" algn="just">
              <a:spcAft>
                <a:spcPts val="0"/>
              </a:spcAft>
              <a:buFont typeface="Wingdings" panose="05000000000000000000" pitchFamily="2" charset="2"/>
              <a:buChar char="ü"/>
            </a:pPr>
            <a:r>
              <a:rPr lang="et-EE" sz="4300" b="1" dirty="0">
                <a:solidFill>
                  <a:schemeClr val="bg2"/>
                </a:solidFill>
                <a:latin typeface="+mj-lt"/>
                <a:ea typeface="Times New Roman" panose="02020603050405020304" pitchFamily="18" charset="0"/>
              </a:rPr>
              <a:t>  </a:t>
            </a:r>
            <a:r>
              <a:rPr lang="et-EE" sz="4300" dirty="0">
                <a:latin typeface="+mj-lt"/>
                <a:ea typeface="Times New Roman" panose="02020603050405020304" pitchFamily="18" charset="0"/>
              </a:rPr>
              <a:t>kavandatavaid </a:t>
            </a:r>
            <a:r>
              <a:rPr lang="et-EE" sz="4300" u="sng" dirty="0">
                <a:solidFill>
                  <a:schemeClr val="tx1"/>
                </a:solidFill>
                <a:latin typeface="+mj-lt"/>
                <a:ea typeface="Times New Roman" panose="02020603050405020304" pitchFamily="18" charset="0"/>
              </a:rPr>
              <a:t>meediategevusi</a:t>
            </a:r>
            <a:r>
              <a:rPr lang="et-EE" sz="4300" dirty="0">
                <a:latin typeface="+mj-lt"/>
                <a:ea typeface="Times New Roman" panose="02020603050405020304" pitchFamily="18" charset="0"/>
              </a:rPr>
              <a:t> ja </a:t>
            </a:r>
            <a:r>
              <a:rPr lang="et-EE" sz="4300" u="sng" dirty="0">
                <a:solidFill>
                  <a:schemeClr val="tx1"/>
                </a:solidFill>
                <a:latin typeface="+mj-lt"/>
                <a:ea typeface="Times New Roman" panose="02020603050405020304" pitchFamily="18" charset="0"/>
              </a:rPr>
              <a:t>kanaleid</a:t>
            </a:r>
            <a:r>
              <a:rPr lang="et-EE" sz="4300" dirty="0">
                <a:latin typeface="+mj-lt"/>
                <a:ea typeface="Times New Roman" panose="02020603050405020304" pitchFamily="18" charset="0"/>
              </a:rPr>
              <a:t> ning </a:t>
            </a:r>
            <a:r>
              <a:rPr lang="et-EE" sz="4300" u="sng" dirty="0">
                <a:latin typeface="+mj-lt"/>
                <a:ea typeface="Times New Roman" panose="02020603050405020304" pitchFamily="18" charset="0"/>
              </a:rPr>
              <a:t>valiku põhjusi</a:t>
            </a:r>
            <a:r>
              <a:rPr lang="et-EE" sz="4300" dirty="0">
                <a:latin typeface="+mj-lt"/>
                <a:ea typeface="Times New Roman" panose="02020603050405020304" pitchFamily="18" charset="0"/>
              </a:rPr>
              <a:t>; </a:t>
            </a:r>
          </a:p>
          <a:p>
            <a:pPr lvl="0" algn="just">
              <a:spcAft>
                <a:spcPts val="0"/>
              </a:spcAft>
              <a:buFont typeface="Wingdings" panose="05000000000000000000" pitchFamily="2" charset="2"/>
              <a:buChar char="ü"/>
            </a:pPr>
            <a:r>
              <a:rPr lang="et-EE" sz="4300" dirty="0">
                <a:latin typeface="+mj-lt"/>
                <a:ea typeface="Times New Roman" panose="02020603050405020304" pitchFamily="18" charset="0"/>
              </a:rPr>
              <a:t>  kavandatud </a:t>
            </a:r>
            <a:r>
              <a:rPr lang="et-EE" sz="4300" u="sng" dirty="0">
                <a:latin typeface="+mj-lt"/>
                <a:ea typeface="Times New Roman" panose="02020603050405020304" pitchFamily="18" charset="0"/>
              </a:rPr>
              <a:t>kajastuste mahte</a:t>
            </a:r>
            <a:r>
              <a:rPr lang="et-EE" sz="4300" dirty="0">
                <a:latin typeface="+mj-lt"/>
                <a:ea typeface="Times New Roman" panose="02020603050405020304" pitchFamily="18" charset="0"/>
              </a:rPr>
              <a:t> ja kajastuste </a:t>
            </a:r>
            <a:r>
              <a:rPr lang="et-EE" sz="4300" u="sng" dirty="0">
                <a:latin typeface="+mj-lt"/>
                <a:ea typeface="Times New Roman" panose="02020603050405020304" pitchFamily="18" charset="0"/>
              </a:rPr>
              <a:t>ajaplaane</a:t>
            </a:r>
            <a:r>
              <a:rPr lang="et-EE" sz="4300" dirty="0">
                <a:latin typeface="+mj-lt"/>
                <a:ea typeface="Times New Roman" panose="02020603050405020304" pitchFamily="18" charset="0"/>
              </a:rPr>
              <a:t>;</a:t>
            </a:r>
          </a:p>
          <a:p>
            <a:pPr lvl="0" algn="just">
              <a:spcAft>
                <a:spcPts val="0"/>
              </a:spcAft>
              <a:buFont typeface="Wingdings" panose="05000000000000000000" pitchFamily="2" charset="2"/>
              <a:buChar char="ü"/>
            </a:pPr>
            <a:r>
              <a:rPr lang="et-EE" sz="4300" dirty="0">
                <a:latin typeface="+mj-lt"/>
                <a:ea typeface="Times New Roman" panose="02020603050405020304" pitchFamily="18" charset="0"/>
              </a:rPr>
              <a:t>  kui suur on kavandatav </a:t>
            </a:r>
            <a:r>
              <a:rPr lang="et-EE" sz="4300" u="sng" dirty="0">
                <a:latin typeface="+mj-lt"/>
                <a:ea typeface="Times New Roman" panose="02020603050405020304" pitchFamily="18" charset="0"/>
              </a:rPr>
              <a:t>ühekordne </a:t>
            </a:r>
            <a:r>
              <a:rPr lang="et-EE" sz="4300" u="sng" dirty="0" err="1">
                <a:latin typeface="+mj-lt"/>
                <a:ea typeface="Times New Roman" panose="02020603050405020304" pitchFamily="18" charset="0"/>
              </a:rPr>
              <a:t>märgatavus</a:t>
            </a:r>
            <a:r>
              <a:rPr lang="et-EE" sz="4300" dirty="0">
                <a:latin typeface="+mj-lt"/>
                <a:ea typeface="Times New Roman" panose="02020603050405020304" pitchFamily="18" charset="0"/>
              </a:rPr>
              <a:t>;</a:t>
            </a:r>
          </a:p>
          <a:p>
            <a:pPr lvl="0" algn="just">
              <a:spcAft>
                <a:spcPts val="0"/>
              </a:spcAft>
              <a:buFont typeface="Wingdings" panose="05000000000000000000" pitchFamily="2" charset="2"/>
              <a:buChar char="ü"/>
            </a:pPr>
            <a:r>
              <a:rPr lang="et-EE" sz="4300" dirty="0">
                <a:latin typeface="+mj-lt"/>
                <a:ea typeface="Times New Roman" panose="02020603050405020304" pitchFamily="18" charset="0"/>
              </a:rPr>
              <a:t>  meediaplaani </a:t>
            </a:r>
            <a:r>
              <a:rPr lang="et-EE" sz="4300" u="sng" dirty="0">
                <a:latin typeface="+mj-lt"/>
                <a:ea typeface="Times New Roman" panose="02020603050405020304" pitchFamily="18" charset="0"/>
              </a:rPr>
              <a:t>maksumust</a:t>
            </a:r>
            <a:r>
              <a:rPr lang="et-EE" sz="4300" dirty="0">
                <a:latin typeface="+mj-lt"/>
                <a:ea typeface="Times New Roman" panose="02020603050405020304" pitchFamily="18" charset="0"/>
              </a:rPr>
              <a:t>;</a:t>
            </a:r>
          </a:p>
          <a:p>
            <a:pPr lvl="0" algn="just">
              <a:spcAft>
                <a:spcPts val="0"/>
              </a:spcAft>
              <a:buFont typeface="Wingdings" panose="05000000000000000000" pitchFamily="2" charset="2"/>
              <a:buChar char="ü"/>
            </a:pPr>
            <a:r>
              <a:rPr lang="et-EE" sz="4300" dirty="0">
                <a:latin typeface="+mj-lt"/>
                <a:ea typeface="Times New Roman" panose="02020603050405020304" pitchFamily="18" charset="0"/>
              </a:rPr>
              <a:t>  kampaania </a:t>
            </a:r>
            <a:r>
              <a:rPr lang="et-EE" sz="4300" u="sng" dirty="0" err="1">
                <a:latin typeface="+mj-lt"/>
                <a:ea typeface="Times New Roman" panose="02020603050405020304" pitchFamily="18" charset="0"/>
              </a:rPr>
              <a:t>järeluuringu</a:t>
            </a:r>
            <a:r>
              <a:rPr lang="et-EE" sz="4300" u="sng" dirty="0">
                <a:latin typeface="+mj-lt"/>
                <a:ea typeface="Times New Roman" panose="02020603050405020304" pitchFamily="18" charset="0"/>
              </a:rPr>
              <a:t> metoodikat</a:t>
            </a:r>
            <a:r>
              <a:rPr lang="et-EE" sz="4300" dirty="0">
                <a:latin typeface="+mj-lt"/>
                <a:ea typeface="Times New Roman" panose="02020603050405020304" pitchFamily="18" charset="0"/>
              </a:rPr>
              <a:t>.</a:t>
            </a:r>
          </a:p>
          <a:p>
            <a:pPr marL="0" lvl="0" indent="0" algn="just">
              <a:spcAft>
                <a:spcPts val="0"/>
              </a:spcAft>
              <a:buNone/>
            </a:pPr>
            <a:r>
              <a:rPr lang="et-EE" sz="4300" b="1" dirty="0">
                <a:solidFill>
                  <a:schemeClr val="bg2"/>
                </a:solidFill>
                <a:latin typeface="+mj-lt"/>
                <a:ea typeface="Times New Roman" panose="02020603050405020304" pitchFamily="18" charset="0"/>
              </a:rPr>
              <a:t>pidage silmas, et:</a:t>
            </a:r>
          </a:p>
          <a:p>
            <a:pPr lvl="0" algn="just">
              <a:spcAft>
                <a:spcPts val="0"/>
              </a:spcAft>
              <a:buFont typeface="Wingdings" panose="05000000000000000000" pitchFamily="2" charset="2"/>
              <a:buChar char="ü"/>
            </a:pPr>
            <a:r>
              <a:rPr lang="et-EE" sz="4300" dirty="0">
                <a:solidFill>
                  <a:schemeClr val="tx1"/>
                </a:solidFill>
                <a:latin typeface="+mj-lt"/>
                <a:ea typeface="Times New Roman" panose="02020603050405020304" pitchFamily="18" charset="0"/>
              </a:rPr>
              <a:t>erinevad </a:t>
            </a:r>
            <a:r>
              <a:rPr lang="et-EE" sz="4300" dirty="0">
                <a:solidFill>
                  <a:schemeClr val="bg2">
                    <a:lumMod val="40000"/>
                    <a:lumOff val="60000"/>
                  </a:schemeClr>
                </a:solidFill>
                <a:latin typeface="+mj-lt"/>
                <a:ea typeface="Times New Roman" panose="02020603050405020304" pitchFamily="18" charset="0"/>
              </a:rPr>
              <a:t>meediategevused toetaksid üksteist</a:t>
            </a:r>
            <a:r>
              <a:rPr lang="et-EE" sz="4300" dirty="0">
                <a:solidFill>
                  <a:schemeClr val="tx1"/>
                </a:solidFill>
                <a:latin typeface="+mj-lt"/>
                <a:ea typeface="Times New Roman" panose="02020603050405020304" pitchFamily="18" charset="0"/>
              </a:rPr>
              <a:t>;</a:t>
            </a:r>
          </a:p>
          <a:p>
            <a:pPr lvl="0" algn="just">
              <a:spcAft>
                <a:spcPts val="0"/>
              </a:spcAft>
              <a:buFont typeface="Wingdings" panose="05000000000000000000" pitchFamily="2" charset="2"/>
              <a:buChar char="ü"/>
            </a:pPr>
            <a:r>
              <a:rPr lang="et-EE" sz="4300" dirty="0">
                <a:solidFill>
                  <a:schemeClr val="tx1"/>
                </a:solidFill>
                <a:latin typeface="+mj-lt"/>
                <a:ea typeface="Times New Roman" panose="02020603050405020304" pitchFamily="18" charset="0"/>
              </a:rPr>
              <a:t> tegevuste ning kanalite </a:t>
            </a:r>
            <a:r>
              <a:rPr lang="et-EE" sz="4300" dirty="0">
                <a:solidFill>
                  <a:schemeClr val="bg2">
                    <a:lumMod val="40000"/>
                    <a:lumOff val="60000"/>
                  </a:schemeClr>
                </a:solidFill>
                <a:latin typeface="+mj-lt"/>
                <a:ea typeface="Times New Roman" panose="02020603050405020304" pitchFamily="18" charset="0"/>
              </a:rPr>
              <a:t>valik</a:t>
            </a:r>
            <a:r>
              <a:rPr lang="et-EE" sz="4300" dirty="0">
                <a:solidFill>
                  <a:schemeClr val="tx1"/>
                </a:solidFill>
                <a:latin typeface="+mj-lt"/>
                <a:ea typeface="Times New Roman" panose="02020603050405020304" pitchFamily="18" charset="0"/>
              </a:rPr>
              <a:t> oleks selline, mis </a:t>
            </a:r>
            <a:r>
              <a:rPr lang="et-EE" sz="4300" dirty="0">
                <a:solidFill>
                  <a:schemeClr val="bg2">
                    <a:lumMod val="40000"/>
                    <a:lumOff val="60000"/>
                  </a:schemeClr>
                </a:solidFill>
                <a:latin typeface="+mj-lt"/>
                <a:ea typeface="Times New Roman" panose="02020603050405020304" pitchFamily="18" charset="0"/>
              </a:rPr>
              <a:t>kannab </a:t>
            </a:r>
            <a:r>
              <a:rPr lang="et-EE" sz="4300" dirty="0">
                <a:solidFill>
                  <a:schemeClr val="tx1"/>
                </a:solidFill>
                <a:latin typeface="+mj-lt"/>
                <a:ea typeface="Times New Roman" panose="02020603050405020304" pitchFamily="18" charset="0"/>
              </a:rPr>
              <a:t>kampaania </a:t>
            </a:r>
            <a:r>
              <a:rPr lang="et-EE" sz="4300" dirty="0">
                <a:solidFill>
                  <a:schemeClr val="bg2">
                    <a:lumMod val="40000"/>
                    <a:lumOff val="60000"/>
                  </a:schemeClr>
                </a:solidFill>
                <a:latin typeface="+mj-lt"/>
                <a:ea typeface="Times New Roman" panose="02020603050405020304" pitchFamily="18" charset="0"/>
              </a:rPr>
              <a:t>loovlahendust hästi edasi</a:t>
            </a:r>
            <a:r>
              <a:rPr lang="et-EE" sz="4300" dirty="0">
                <a:solidFill>
                  <a:schemeClr val="tx1"/>
                </a:solidFill>
                <a:latin typeface="+mj-lt"/>
                <a:ea typeface="Times New Roman" panose="02020603050405020304" pitchFamily="18" charset="0"/>
              </a:rPr>
              <a:t>;</a:t>
            </a:r>
          </a:p>
          <a:p>
            <a:pPr lvl="0" algn="just">
              <a:spcAft>
                <a:spcPts val="0"/>
              </a:spcAft>
              <a:buFont typeface="Wingdings" panose="05000000000000000000" pitchFamily="2" charset="2"/>
              <a:buChar char="ü"/>
            </a:pPr>
            <a:r>
              <a:rPr lang="et-EE" sz="4300" dirty="0">
                <a:solidFill>
                  <a:schemeClr val="tx1"/>
                </a:solidFill>
                <a:latin typeface="+mj-lt"/>
                <a:ea typeface="Times New Roman" panose="02020603050405020304" pitchFamily="18" charset="0"/>
              </a:rPr>
              <a:t>kanalid </a:t>
            </a:r>
            <a:r>
              <a:rPr lang="et-EE" sz="4300" dirty="0">
                <a:solidFill>
                  <a:schemeClr val="bg2">
                    <a:lumMod val="40000"/>
                    <a:lumOff val="60000"/>
                  </a:schemeClr>
                </a:solidFill>
                <a:latin typeface="+mj-lt"/>
                <a:ea typeface="Times New Roman" panose="02020603050405020304" pitchFamily="18" charset="0"/>
              </a:rPr>
              <a:t>vastaksid</a:t>
            </a:r>
            <a:r>
              <a:rPr lang="et-EE" sz="4300" dirty="0">
                <a:solidFill>
                  <a:schemeClr val="tx1"/>
                </a:solidFill>
                <a:latin typeface="+mj-lt"/>
                <a:ea typeface="Times New Roman" panose="02020603050405020304" pitchFamily="18" charset="0"/>
              </a:rPr>
              <a:t> parimal moel </a:t>
            </a:r>
            <a:r>
              <a:rPr lang="et-EE" sz="4300" dirty="0">
                <a:solidFill>
                  <a:schemeClr val="bg2">
                    <a:lumMod val="40000"/>
                    <a:lumOff val="60000"/>
                  </a:schemeClr>
                </a:solidFill>
                <a:latin typeface="+mj-lt"/>
                <a:ea typeface="Times New Roman" panose="02020603050405020304" pitchFamily="18" charset="0"/>
              </a:rPr>
              <a:t>sihtrühma </a:t>
            </a:r>
            <a:r>
              <a:rPr lang="et-EE" sz="4300" dirty="0">
                <a:solidFill>
                  <a:schemeClr val="tx1"/>
                </a:solidFill>
                <a:latin typeface="+mj-lt"/>
                <a:ea typeface="Times New Roman" panose="02020603050405020304" pitchFamily="18" charset="0"/>
              </a:rPr>
              <a:t>(nii eesti – kui venekeelse) </a:t>
            </a:r>
            <a:r>
              <a:rPr lang="et-EE" sz="4300" dirty="0">
                <a:solidFill>
                  <a:schemeClr val="bg2">
                    <a:lumMod val="40000"/>
                    <a:lumOff val="60000"/>
                  </a:schemeClr>
                </a:solidFill>
                <a:latin typeface="+mj-lt"/>
                <a:ea typeface="Times New Roman" panose="02020603050405020304" pitchFamily="18" charset="0"/>
              </a:rPr>
              <a:t>meediatarbimisele</a:t>
            </a:r>
            <a:r>
              <a:rPr lang="et-EE" sz="4300" dirty="0">
                <a:solidFill>
                  <a:schemeClr val="tx1"/>
                </a:solidFill>
                <a:latin typeface="+mj-lt"/>
                <a:ea typeface="Times New Roman" panose="02020603050405020304" pitchFamily="18" charset="0"/>
              </a:rPr>
              <a:t>;</a:t>
            </a:r>
          </a:p>
          <a:p>
            <a:pPr lvl="0">
              <a:buFont typeface="Wingdings" panose="05000000000000000000" pitchFamily="2" charset="2"/>
              <a:buChar char="ü"/>
            </a:pPr>
            <a:r>
              <a:rPr lang="et-EE" sz="4300" dirty="0">
                <a:solidFill>
                  <a:schemeClr val="bg2">
                    <a:lumMod val="40000"/>
                    <a:lumOff val="60000"/>
                  </a:schemeClr>
                </a:solidFill>
                <a:latin typeface="+mj-lt"/>
              </a:rPr>
              <a:t>meediaplaani </a:t>
            </a:r>
            <a:r>
              <a:rPr lang="et-EE" sz="4300" dirty="0">
                <a:solidFill>
                  <a:srgbClr val="1E1E1C"/>
                </a:solidFill>
                <a:latin typeface="+mj-lt"/>
              </a:rPr>
              <a:t>eeldatava </a:t>
            </a:r>
            <a:r>
              <a:rPr lang="et-EE" sz="4300" dirty="0">
                <a:solidFill>
                  <a:schemeClr val="bg2">
                    <a:lumMod val="40000"/>
                    <a:lumOff val="60000"/>
                  </a:schemeClr>
                </a:solidFill>
                <a:latin typeface="+mj-lt"/>
              </a:rPr>
              <a:t>maksumus</a:t>
            </a:r>
            <a:r>
              <a:rPr lang="et-EE" sz="4300" dirty="0">
                <a:solidFill>
                  <a:srgbClr val="1E1E1C"/>
                </a:solidFill>
                <a:latin typeface="+mj-lt"/>
              </a:rPr>
              <a:t>e % teavituskampaania maksumusest on </a:t>
            </a:r>
            <a:r>
              <a:rPr lang="et-EE" sz="4300" dirty="0">
                <a:solidFill>
                  <a:schemeClr val="bg2">
                    <a:lumMod val="40000"/>
                    <a:lumOff val="60000"/>
                  </a:schemeClr>
                </a:solidFill>
                <a:latin typeface="+mj-lt"/>
              </a:rPr>
              <a:t>põhjendatud</a:t>
            </a:r>
            <a:r>
              <a:rPr lang="et-EE" sz="4300" dirty="0">
                <a:solidFill>
                  <a:srgbClr val="1E1E1C"/>
                </a:solidFill>
                <a:latin typeface="+mj-lt"/>
              </a:rPr>
              <a:t>;</a:t>
            </a:r>
          </a:p>
          <a:p>
            <a:pPr lvl="0">
              <a:buFont typeface="Wingdings" panose="05000000000000000000" pitchFamily="2" charset="2"/>
              <a:buChar char="ü"/>
            </a:pPr>
            <a:r>
              <a:rPr lang="et-EE" sz="4300" dirty="0">
                <a:solidFill>
                  <a:srgbClr val="1E1E1C"/>
                </a:solidFill>
                <a:latin typeface="+mj-lt"/>
              </a:rPr>
              <a:t>kampaania </a:t>
            </a:r>
            <a:r>
              <a:rPr lang="et-EE" sz="4300" dirty="0" err="1">
                <a:solidFill>
                  <a:schemeClr val="bg2">
                    <a:lumMod val="40000"/>
                    <a:lumOff val="60000"/>
                  </a:schemeClr>
                </a:solidFill>
                <a:latin typeface="+mj-lt"/>
              </a:rPr>
              <a:t>järeluuringu</a:t>
            </a:r>
            <a:r>
              <a:rPr lang="et-EE" sz="4300" dirty="0">
                <a:solidFill>
                  <a:schemeClr val="bg2">
                    <a:lumMod val="40000"/>
                    <a:lumOff val="60000"/>
                  </a:schemeClr>
                </a:solidFill>
                <a:latin typeface="+mj-lt"/>
              </a:rPr>
              <a:t> metoodika </a:t>
            </a:r>
            <a:r>
              <a:rPr lang="et-EE" sz="4300" dirty="0">
                <a:solidFill>
                  <a:srgbClr val="1E1E1C"/>
                </a:solidFill>
                <a:latin typeface="+mj-lt"/>
              </a:rPr>
              <a:t>oleks </a:t>
            </a:r>
            <a:r>
              <a:rPr lang="et-EE" sz="4300" dirty="0">
                <a:solidFill>
                  <a:schemeClr val="bg2">
                    <a:lumMod val="40000"/>
                    <a:lumOff val="60000"/>
                  </a:schemeClr>
                </a:solidFill>
                <a:latin typeface="+mj-lt"/>
              </a:rPr>
              <a:t>sobiv</a:t>
            </a:r>
            <a:r>
              <a:rPr lang="et-EE" sz="4300" dirty="0">
                <a:solidFill>
                  <a:srgbClr val="1E1E1C"/>
                </a:solidFill>
                <a:latin typeface="+mj-lt"/>
              </a:rPr>
              <a:t> kampaania tulemlikkuse ja mõju hindamiseks.</a:t>
            </a:r>
          </a:p>
          <a:p>
            <a:pPr lvl="0">
              <a:buFont typeface="Wingdings" panose="05000000000000000000" pitchFamily="2" charset="2"/>
              <a:buChar char="ü"/>
            </a:pPr>
            <a:endParaRPr lang="et-EE" sz="4200" u="sng" dirty="0">
              <a:solidFill>
                <a:srgbClr val="1E1E1C"/>
              </a:solidFill>
            </a:endParaRPr>
          </a:p>
        </p:txBody>
      </p:sp>
    </p:spTree>
    <p:extLst>
      <p:ext uri="{BB962C8B-B14F-4D97-AF65-F5344CB8AC3E}">
        <p14:creationId xmlns:p14="http://schemas.microsoft.com/office/powerpoint/2010/main" val="11168639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396573"/>
            <a:ext cx="21861705" cy="1077218"/>
          </a:xfrm>
        </p:spPr>
        <p:txBody>
          <a:bodyPr/>
          <a:lstStyle/>
          <a:p>
            <a:pPr algn="ctr"/>
            <a:r>
              <a:rPr lang="et-EE" dirty="0">
                <a:solidFill>
                  <a:schemeClr val="bg2">
                    <a:lumMod val="40000"/>
                    <a:lumOff val="60000"/>
                  </a:schemeClr>
                </a:solidFill>
              </a:rPr>
              <a:t>4. LÜHIFILMID (perevägivald)</a:t>
            </a:r>
            <a:endParaRPr lang="en-GB" dirty="0">
              <a:solidFill>
                <a:schemeClr val="bg2">
                  <a:lumMod val="40000"/>
                  <a:lumOff val="60000"/>
                </a:schemeClr>
              </a:solidFill>
            </a:endParaRPr>
          </a:p>
        </p:txBody>
      </p:sp>
      <p:sp>
        <p:nvSpPr>
          <p:cNvPr id="3" name="Plassholder for innhold 2"/>
          <p:cNvSpPr>
            <a:spLocks noGrp="1"/>
          </p:cNvSpPr>
          <p:nvPr>
            <p:ph idx="1"/>
          </p:nvPr>
        </p:nvSpPr>
        <p:spPr>
          <a:xfrm>
            <a:off x="790478" y="1018309"/>
            <a:ext cx="23170957" cy="11974678"/>
          </a:xfrm>
        </p:spPr>
        <p:txBody>
          <a:bodyPr>
            <a:noAutofit/>
          </a:bodyPr>
          <a:lstStyle/>
          <a:p>
            <a:pPr marL="0" lvl="0" indent="0" algn="just">
              <a:buNone/>
            </a:pPr>
            <a:endParaRPr lang="et-EE" sz="800" dirty="0">
              <a:solidFill>
                <a:prstClr val="black"/>
              </a:solidFill>
            </a:endParaRPr>
          </a:p>
          <a:p>
            <a:pPr marL="0" lvl="0" indent="0" algn="just">
              <a:spcAft>
                <a:spcPts val="0"/>
              </a:spcAft>
              <a:buNone/>
            </a:pPr>
            <a:endParaRPr lang="et-EE" sz="800" b="1" dirty="0">
              <a:solidFill>
                <a:schemeClr val="bg2"/>
              </a:solidFill>
              <a:latin typeface="Arial" panose="020B0604020202020204" pitchFamily="34" charset="0"/>
              <a:ea typeface="Times New Roman" panose="02020603050405020304" pitchFamily="18" charset="0"/>
            </a:endParaRPr>
          </a:p>
          <a:p>
            <a:pPr marL="0" lvl="0" indent="0" algn="just">
              <a:spcAft>
                <a:spcPts val="0"/>
              </a:spcAft>
              <a:buNone/>
            </a:pPr>
            <a:r>
              <a:rPr lang="et-EE" sz="4800" b="1" dirty="0">
                <a:solidFill>
                  <a:schemeClr val="bg2"/>
                </a:solidFill>
                <a:latin typeface="Arial" panose="020B0604020202020204" pitchFamily="34" charset="0"/>
                <a:ea typeface="Times New Roman" panose="02020603050405020304" pitchFamily="18" charset="0"/>
              </a:rPr>
              <a:t>kirjeldage:</a:t>
            </a:r>
          </a:p>
          <a:p>
            <a:pPr lvl="0" algn="just">
              <a:spcAft>
                <a:spcPts val="0"/>
              </a:spcAft>
              <a:buFont typeface="Wingdings" panose="05000000000000000000" pitchFamily="2" charset="2"/>
              <a:buChar char="ü"/>
            </a:pPr>
            <a:r>
              <a:rPr lang="et-EE" sz="4800" dirty="0">
                <a:latin typeface="Arial" panose="020B0604020202020204" pitchFamily="34" charset="0"/>
                <a:ea typeface="Times New Roman" panose="02020603050405020304" pitchFamily="18" charset="0"/>
              </a:rPr>
              <a:t>vähemalt </a:t>
            </a:r>
            <a:r>
              <a:rPr lang="et-EE" sz="4800" u="sng" dirty="0">
                <a:latin typeface="Arial" panose="020B0604020202020204" pitchFamily="34" charset="0"/>
                <a:ea typeface="Times New Roman" panose="02020603050405020304" pitchFamily="18" charset="0"/>
              </a:rPr>
              <a:t>1 lühifilmi ideed, kestust ja teostust</a:t>
            </a:r>
            <a:r>
              <a:rPr lang="et-EE" sz="4800" dirty="0">
                <a:latin typeface="Arial" panose="020B0604020202020204" pitchFamily="34" charset="0"/>
                <a:ea typeface="Times New Roman" panose="02020603050405020304" pitchFamily="18" charset="0"/>
              </a:rPr>
              <a:t>;</a:t>
            </a:r>
            <a:endParaRPr lang="et-EE" sz="4800" dirty="0">
              <a:latin typeface="Times New Roman" panose="02020603050405020304" pitchFamily="18" charset="0"/>
              <a:ea typeface="Times New Roman" panose="02020603050405020304" pitchFamily="18" charset="0"/>
            </a:endParaRPr>
          </a:p>
          <a:p>
            <a:pPr lvl="0" algn="just">
              <a:spcAft>
                <a:spcPts val="0"/>
              </a:spcAft>
              <a:buFont typeface="Wingdings" panose="05000000000000000000" pitchFamily="2" charset="2"/>
              <a:buChar char="ü"/>
            </a:pPr>
            <a:r>
              <a:rPr lang="et-EE" sz="4800" dirty="0">
                <a:latin typeface="Arial" panose="020B0604020202020204" pitchFamily="34" charset="0"/>
                <a:ea typeface="Times New Roman" panose="02020603050405020304" pitchFamily="18" charset="0"/>
              </a:rPr>
              <a:t>võimalusel loodava filmi </a:t>
            </a:r>
            <a:r>
              <a:rPr lang="et-EE" sz="4800" u="sng" dirty="0" err="1">
                <a:latin typeface="Arial" panose="020B0604020202020204" pitchFamily="34" charset="0"/>
                <a:ea typeface="Times New Roman" panose="02020603050405020304" pitchFamily="18" charset="0"/>
              </a:rPr>
              <a:t>visuaali</a:t>
            </a:r>
            <a:r>
              <a:rPr lang="et-EE" sz="4800" u="sng" dirty="0">
                <a:latin typeface="Arial" panose="020B0604020202020204" pitchFamily="34" charset="0"/>
                <a:ea typeface="Times New Roman" panose="02020603050405020304" pitchFamily="18" charset="0"/>
              </a:rPr>
              <a:t> tehnilist kvaliteeti </a:t>
            </a:r>
            <a:r>
              <a:rPr lang="et-EE" sz="4800" dirty="0">
                <a:latin typeface="Arial" panose="020B0604020202020204" pitchFamily="34" charset="0"/>
                <a:ea typeface="Times New Roman" panose="02020603050405020304" pitchFamily="18" charset="0"/>
              </a:rPr>
              <a:t>(näiteks tuues taotluses välja viited taotleja varasematele sarnast tehnikat/lahendust kasutatud töödele). </a:t>
            </a:r>
          </a:p>
          <a:p>
            <a:pPr lvl="0" algn="just">
              <a:spcAft>
                <a:spcPts val="0"/>
              </a:spcAft>
              <a:buFont typeface="Wingdings" panose="05000000000000000000" pitchFamily="2" charset="2"/>
              <a:buChar char="ü"/>
            </a:pPr>
            <a:r>
              <a:rPr lang="et-EE" sz="4800" dirty="0">
                <a:latin typeface="Arial" panose="020B0604020202020204" pitchFamily="34" charset="0"/>
                <a:ea typeface="Times New Roman" panose="02020603050405020304" pitchFamily="18" charset="0"/>
              </a:rPr>
              <a:t>juhendmaterjalide/</a:t>
            </a:r>
            <a:r>
              <a:rPr lang="et-EE" sz="4800" u="sng" dirty="0">
                <a:latin typeface="Arial" panose="020B0604020202020204" pitchFamily="34" charset="0"/>
                <a:ea typeface="Times New Roman" panose="02020603050405020304" pitchFamily="18" charset="0"/>
              </a:rPr>
              <a:t>õppevahendite kontseptsiooni</a:t>
            </a:r>
            <a:r>
              <a:rPr lang="et-EE" sz="4800" dirty="0">
                <a:latin typeface="Arial" panose="020B0604020202020204" pitchFamily="34" charset="0"/>
                <a:ea typeface="Times New Roman" panose="02020603050405020304" pitchFamily="18" charset="0"/>
              </a:rPr>
              <a:t>.</a:t>
            </a:r>
            <a:endParaRPr lang="et-EE" sz="4800" b="1" dirty="0">
              <a:solidFill>
                <a:schemeClr val="bg2"/>
              </a:solidFill>
              <a:latin typeface="Arial" panose="020B0604020202020204" pitchFamily="34" charset="0"/>
              <a:ea typeface="Times New Roman" panose="02020603050405020304" pitchFamily="18" charset="0"/>
            </a:endParaRPr>
          </a:p>
          <a:p>
            <a:pPr marL="0" lvl="0" indent="0" algn="just">
              <a:spcAft>
                <a:spcPts val="0"/>
              </a:spcAft>
              <a:buNone/>
            </a:pPr>
            <a:r>
              <a:rPr lang="et-EE" sz="4800" b="1" dirty="0">
                <a:solidFill>
                  <a:schemeClr val="bg2"/>
                </a:solidFill>
                <a:latin typeface="Arial" panose="020B0604020202020204" pitchFamily="34" charset="0"/>
                <a:ea typeface="Times New Roman" panose="02020603050405020304" pitchFamily="18" charset="0"/>
              </a:rPr>
              <a:t>pidage silmas, et:</a:t>
            </a:r>
            <a:endParaRPr lang="et-EE" sz="4800" b="1" dirty="0">
              <a:solidFill>
                <a:schemeClr val="bg2"/>
              </a:solidFill>
              <a:latin typeface="Times New Roman" panose="02020603050405020304" pitchFamily="18" charset="0"/>
              <a:ea typeface="Times New Roman" panose="02020603050405020304" pitchFamily="18" charset="0"/>
            </a:endParaRPr>
          </a:p>
          <a:p>
            <a:pPr lvl="0">
              <a:buFont typeface="Wingdings" panose="05000000000000000000" pitchFamily="2" charset="2"/>
              <a:buChar char="ü"/>
            </a:pPr>
            <a:r>
              <a:rPr lang="et-EE" sz="4800" dirty="0">
                <a:solidFill>
                  <a:srgbClr val="1E1E1C"/>
                </a:solidFill>
              </a:rPr>
              <a:t>lühifilmi </a:t>
            </a:r>
            <a:r>
              <a:rPr lang="et-EE" sz="4800" dirty="0">
                <a:solidFill>
                  <a:schemeClr val="bg2">
                    <a:lumMod val="60000"/>
                    <a:lumOff val="40000"/>
                  </a:schemeClr>
                </a:solidFill>
              </a:rPr>
              <a:t>sisu vastaks </a:t>
            </a:r>
            <a:r>
              <a:rPr lang="et-EE" sz="4800" dirty="0">
                <a:solidFill>
                  <a:srgbClr val="1E1E1C"/>
                </a:solidFill>
              </a:rPr>
              <a:t>taotlusvooru tingimustes kirjeldatud </a:t>
            </a:r>
            <a:r>
              <a:rPr lang="et-EE" sz="4800" dirty="0">
                <a:solidFill>
                  <a:schemeClr val="bg2">
                    <a:lumMod val="60000"/>
                    <a:lumOff val="40000"/>
                  </a:schemeClr>
                </a:solidFill>
              </a:rPr>
              <a:t>eesmärgile</a:t>
            </a:r>
            <a:r>
              <a:rPr lang="et-EE" sz="4800" dirty="0">
                <a:solidFill>
                  <a:srgbClr val="1E1E1C"/>
                </a:solidFill>
              </a:rPr>
              <a:t> ja lühifilmile seatud nõuetele (</a:t>
            </a:r>
            <a:r>
              <a:rPr lang="et-EE" sz="4800" i="1" dirty="0">
                <a:solidFill>
                  <a:srgbClr val="1E1E1C"/>
                </a:solidFill>
              </a:rPr>
              <a:t>slaidid </a:t>
            </a:r>
            <a:r>
              <a:rPr lang="et-EE" sz="4800" b="1" i="1" dirty="0">
                <a:solidFill>
                  <a:srgbClr val="1E1E1C"/>
                </a:solidFill>
              </a:rPr>
              <a:t>8</a:t>
            </a:r>
            <a:r>
              <a:rPr lang="et-EE" sz="4800" i="1" dirty="0">
                <a:solidFill>
                  <a:srgbClr val="1E1E1C"/>
                </a:solidFill>
              </a:rPr>
              <a:t> ja </a:t>
            </a:r>
            <a:r>
              <a:rPr lang="et-EE" sz="4800" b="1" i="1" dirty="0">
                <a:solidFill>
                  <a:srgbClr val="1E1E1C"/>
                </a:solidFill>
              </a:rPr>
              <a:t>10</a:t>
            </a:r>
            <a:r>
              <a:rPr lang="et-EE" sz="4800" dirty="0">
                <a:solidFill>
                  <a:srgbClr val="1E1E1C"/>
                </a:solidFill>
              </a:rPr>
              <a:t>);</a:t>
            </a:r>
          </a:p>
          <a:p>
            <a:pPr lvl="0">
              <a:buFont typeface="Wingdings" panose="05000000000000000000" pitchFamily="2" charset="2"/>
              <a:buChar char="ü"/>
            </a:pPr>
            <a:r>
              <a:rPr lang="et-EE" sz="4800" dirty="0">
                <a:solidFill>
                  <a:srgbClr val="1E1E1C"/>
                </a:solidFill>
              </a:rPr>
              <a:t>lühifilmi kavandatav </a:t>
            </a:r>
            <a:r>
              <a:rPr lang="et-EE" sz="4800" dirty="0">
                <a:solidFill>
                  <a:schemeClr val="bg2">
                    <a:lumMod val="60000"/>
                    <a:lumOff val="40000"/>
                  </a:schemeClr>
                </a:solidFill>
              </a:rPr>
              <a:t>kestus</a:t>
            </a:r>
            <a:r>
              <a:rPr lang="et-EE" sz="4800" dirty="0">
                <a:solidFill>
                  <a:srgbClr val="1E1E1C"/>
                </a:solidFill>
              </a:rPr>
              <a:t> oleks </a:t>
            </a:r>
            <a:r>
              <a:rPr lang="et-EE" sz="4800" dirty="0">
                <a:solidFill>
                  <a:schemeClr val="bg2">
                    <a:lumMod val="60000"/>
                    <a:lumOff val="40000"/>
                  </a:schemeClr>
                </a:solidFill>
              </a:rPr>
              <a:t>põhjendatud</a:t>
            </a:r>
            <a:r>
              <a:rPr lang="et-EE" sz="4800" dirty="0">
                <a:solidFill>
                  <a:srgbClr val="1E1E1C"/>
                </a:solidFill>
              </a:rPr>
              <a:t> (tegevuste eesmärki silmas pidades);</a:t>
            </a:r>
          </a:p>
          <a:p>
            <a:pPr lvl="0">
              <a:buFont typeface="Wingdings" panose="05000000000000000000" pitchFamily="2" charset="2"/>
              <a:buChar char="ü"/>
            </a:pPr>
            <a:r>
              <a:rPr lang="et-EE" sz="4800" dirty="0">
                <a:solidFill>
                  <a:schemeClr val="bg2">
                    <a:lumMod val="60000"/>
                    <a:lumOff val="40000"/>
                  </a:schemeClr>
                </a:solidFill>
              </a:rPr>
              <a:t>juhendmaterjalide kirjeldusest </a:t>
            </a:r>
            <a:r>
              <a:rPr lang="et-EE" sz="4800" dirty="0">
                <a:solidFill>
                  <a:srgbClr val="1E1E1C"/>
                </a:solidFill>
              </a:rPr>
              <a:t>nähtuks, et see </a:t>
            </a:r>
            <a:r>
              <a:rPr lang="et-EE" sz="4800" dirty="0">
                <a:solidFill>
                  <a:schemeClr val="bg2">
                    <a:lumMod val="60000"/>
                    <a:lumOff val="40000"/>
                  </a:schemeClr>
                </a:solidFill>
              </a:rPr>
              <a:t>vastab</a:t>
            </a:r>
            <a:r>
              <a:rPr lang="et-EE" sz="4800" dirty="0">
                <a:solidFill>
                  <a:srgbClr val="1E1E1C"/>
                </a:solidFill>
              </a:rPr>
              <a:t> taotlusvooru tingimustes kirjeldatud </a:t>
            </a:r>
            <a:r>
              <a:rPr lang="et-EE" sz="4800" dirty="0">
                <a:solidFill>
                  <a:schemeClr val="bg2">
                    <a:lumMod val="60000"/>
                    <a:lumOff val="40000"/>
                  </a:schemeClr>
                </a:solidFill>
              </a:rPr>
              <a:t>nõuetele </a:t>
            </a:r>
            <a:r>
              <a:rPr lang="et-EE" sz="4800" i="1" dirty="0">
                <a:solidFill>
                  <a:schemeClr val="tx1"/>
                </a:solidFill>
              </a:rPr>
              <a:t>(slaidid </a:t>
            </a:r>
            <a:r>
              <a:rPr lang="et-EE" sz="4800" b="1" i="1" dirty="0">
                <a:solidFill>
                  <a:schemeClr val="tx1"/>
                </a:solidFill>
              </a:rPr>
              <a:t>8 </a:t>
            </a:r>
            <a:r>
              <a:rPr lang="et-EE" sz="4800" i="1" dirty="0">
                <a:solidFill>
                  <a:schemeClr val="tx1"/>
                </a:solidFill>
              </a:rPr>
              <a:t>ja </a:t>
            </a:r>
            <a:r>
              <a:rPr lang="et-EE" sz="4800" b="1" i="1" dirty="0">
                <a:solidFill>
                  <a:schemeClr val="tx1"/>
                </a:solidFill>
              </a:rPr>
              <a:t>11</a:t>
            </a:r>
            <a:r>
              <a:rPr lang="et-EE" sz="4800" i="1" dirty="0">
                <a:solidFill>
                  <a:schemeClr val="tx1"/>
                </a:solidFill>
              </a:rPr>
              <a:t>).</a:t>
            </a:r>
            <a:endParaRPr lang="et-EE" sz="4200" i="1" dirty="0">
              <a:solidFill>
                <a:schemeClr val="tx1"/>
              </a:solidFill>
            </a:endParaRPr>
          </a:p>
          <a:p>
            <a:pPr lvl="0">
              <a:buFont typeface="Wingdings" panose="05000000000000000000" pitchFamily="2" charset="2"/>
              <a:buChar char="ü"/>
            </a:pPr>
            <a:endParaRPr lang="et-EE" sz="4200" dirty="0">
              <a:solidFill>
                <a:srgbClr val="1E1E1C"/>
              </a:solidFill>
            </a:endParaRPr>
          </a:p>
          <a:p>
            <a:pPr lvl="0">
              <a:buFont typeface="Wingdings" panose="05000000000000000000" pitchFamily="2" charset="2"/>
              <a:buChar char="ü"/>
            </a:pPr>
            <a:endParaRPr lang="et-EE" sz="4200" dirty="0">
              <a:solidFill>
                <a:srgbClr val="1E1E1C"/>
              </a:solidFill>
            </a:endParaRPr>
          </a:p>
        </p:txBody>
      </p:sp>
    </p:spTree>
    <p:extLst>
      <p:ext uri="{BB962C8B-B14F-4D97-AF65-F5344CB8AC3E}">
        <p14:creationId xmlns:p14="http://schemas.microsoft.com/office/powerpoint/2010/main" val="30448693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396573"/>
            <a:ext cx="21861705" cy="1077218"/>
          </a:xfrm>
        </p:spPr>
        <p:txBody>
          <a:bodyPr/>
          <a:lstStyle/>
          <a:p>
            <a:pPr algn="ctr"/>
            <a:r>
              <a:rPr lang="et-EE" dirty="0">
                <a:solidFill>
                  <a:schemeClr val="bg2">
                    <a:lumMod val="40000"/>
                    <a:lumOff val="60000"/>
                  </a:schemeClr>
                </a:solidFill>
              </a:rPr>
              <a:t>LÜHIFILMIDE LEVITAMINE (perevägivald)</a:t>
            </a:r>
            <a:endParaRPr lang="en-GB" dirty="0">
              <a:solidFill>
                <a:schemeClr val="bg2">
                  <a:lumMod val="40000"/>
                  <a:lumOff val="60000"/>
                </a:schemeClr>
              </a:solidFill>
            </a:endParaRPr>
          </a:p>
        </p:txBody>
      </p:sp>
      <p:sp>
        <p:nvSpPr>
          <p:cNvPr id="3" name="Plassholder for innhold 2"/>
          <p:cNvSpPr>
            <a:spLocks noGrp="1"/>
          </p:cNvSpPr>
          <p:nvPr>
            <p:ph idx="1"/>
          </p:nvPr>
        </p:nvSpPr>
        <p:spPr>
          <a:xfrm>
            <a:off x="1704109" y="1473791"/>
            <a:ext cx="20948073" cy="11519195"/>
          </a:xfrm>
        </p:spPr>
        <p:txBody>
          <a:bodyPr>
            <a:noAutofit/>
          </a:bodyPr>
          <a:lstStyle/>
          <a:p>
            <a:pPr marL="0" lvl="0" indent="0" algn="just">
              <a:buNone/>
            </a:pPr>
            <a:endParaRPr lang="et-EE" sz="800" dirty="0">
              <a:solidFill>
                <a:prstClr val="black"/>
              </a:solidFill>
            </a:endParaRPr>
          </a:p>
          <a:p>
            <a:pPr marL="0" lvl="0" indent="0" algn="just">
              <a:spcAft>
                <a:spcPts val="0"/>
              </a:spcAft>
              <a:buNone/>
            </a:pPr>
            <a:r>
              <a:rPr lang="et-EE" sz="4800" b="1" dirty="0">
                <a:solidFill>
                  <a:schemeClr val="bg2"/>
                </a:solidFill>
                <a:latin typeface="+mj-lt"/>
                <a:ea typeface="Times New Roman" panose="02020603050405020304" pitchFamily="18" charset="0"/>
              </a:rPr>
              <a:t>kirjeldage:</a:t>
            </a:r>
          </a:p>
          <a:p>
            <a:pPr lvl="0" algn="just">
              <a:spcAft>
                <a:spcPts val="0"/>
              </a:spcAft>
              <a:buFont typeface="Wingdings" panose="05000000000000000000" pitchFamily="2" charset="2"/>
              <a:buChar char="ü"/>
            </a:pPr>
            <a:r>
              <a:rPr lang="et-EE" sz="4800" dirty="0">
                <a:latin typeface="+mj-lt"/>
                <a:ea typeface="Times New Roman" panose="02020603050405020304" pitchFamily="18" charset="0"/>
              </a:rPr>
              <a:t> </a:t>
            </a:r>
            <a:r>
              <a:rPr lang="et-EE" sz="4800" u="sng" dirty="0">
                <a:latin typeface="+mj-lt"/>
                <a:ea typeface="Times New Roman" panose="02020603050405020304" pitchFamily="18" charset="0"/>
              </a:rPr>
              <a:t>levitamiskava</a:t>
            </a:r>
            <a:r>
              <a:rPr lang="et-EE" sz="4800" dirty="0">
                <a:latin typeface="+mj-lt"/>
                <a:ea typeface="Times New Roman" panose="02020603050405020304" pitchFamily="18" charset="0"/>
              </a:rPr>
              <a:t>, s.o lühifilmide näitamise ja juhendmaterjalide tutvustamise tegevusi, ajaraamistikku, sihtgruppe ning mahtusid;</a:t>
            </a:r>
          </a:p>
          <a:p>
            <a:pPr lvl="0" algn="just">
              <a:spcAft>
                <a:spcPts val="0"/>
              </a:spcAft>
              <a:buFont typeface="Wingdings" panose="05000000000000000000" pitchFamily="2" charset="2"/>
              <a:buChar char="ü"/>
            </a:pPr>
            <a:r>
              <a:rPr lang="et-EE" sz="4800" dirty="0">
                <a:latin typeface="+mj-lt"/>
                <a:ea typeface="Times New Roman" panose="02020603050405020304" pitchFamily="18" charset="0"/>
              </a:rPr>
              <a:t> </a:t>
            </a:r>
            <a:r>
              <a:rPr lang="et-EE" sz="4800" u="sng" dirty="0">
                <a:latin typeface="+mj-lt"/>
                <a:ea typeface="Times New Roman" panose="02020603050405020304" pitchFamily="18" charset="0"/>
              </a:rPr>
              <a:t>eksperdi rolli </a:t>
            </a:r>
            <a:r>
              <a:rPr lang="et-EE" sz="4800" dirty="0">
                <a:latin typeface="+mj-lt"/>
                <a:ea typeface="Times New Roman" panose="02020603050405020304" pitchFamily="18" charset="0"/>
              </a:rPr>
              <a:t>tegevuste elluviimisel.</a:t>
            </a:r>
          </a:p>
          <a:p>
            <a:pPr marL="0" lvl="0" indent="0" algn="just">
              <a:spcAft>
                <a:spcPts val="0"/>
              </a:spcAft>
              <a:buNone/>
            </a:pPr>
            <a:r>
              <a:rPr lang="et-EE" sz="4800" b="1" dirty="0">
                <a:solidFill>
                  <a:schemeClr val="bg2"/>
                </a:solidFill>
                <a:latin typeface="+mj-lt"/>
                <a:ea typeface="Times New Roman" panose="02020603050405020304" pitchFamily="18" charset="0"/>
              </a:rPr>
              <a:t>pidage silmas, et:</a:t>
            </a:r>
          </a:p>
          <a:p>
            <a:pPr lvl="0" algn="just">
              <a:spcAft>
                <a:spcPts val="0"/>
              </a:spcAft>
              <a:buFont typeface="Wingdings" panose="05000000000000000000" pitchFamily="2" charset="2"/>
              <a:buChar char="ü"/>
            </a:pPr>
            <a:r>
              <a:rPr lang="et-EE" sz="4800" dirty="0">
                <a:solidFill>
                  <a:schemeClr val="tx1"/>
                </a:solidFill>
                <a:latin typeface="+mj-lt"/>
                <a:ea typeface="Times New Roman" panose="02020603050405020304" pitchFamily="18" charset="0"/>
              </a:rPr>
              <a:t> levitamiskava oleks võimalikult detailselt lahti kirjutatud, et oleks näha, et see vastab parimal moel taotlusvooru tingimustes kirjeldatud eesmärgile;</a:t>
            </a:r>
          </a:p>
          <a:p>
            <a:pPr lvl="0" algn="just">
              <a:spcAft>
                <a:spcPts val="0"/>
              </a:spcAft>
              <a:buFont typeface="Wingdings" panose="05000000000000000000" pitchFamily="2" charset="2"/>
              <a:buChar char="ü"/>
            </a:pPr>
            <a:r>
              <a:rPr lang="et-EE" sz="4800" dirty="0">
                <a:solidFill>
                  <a:schemeClr val="tx1"/>
                </a:solidFill>
                <a:latin typeface="+mj-lt"/>
                <a:ea typeface="Times New Roman" panose="02020603050405020304" pitchFamily="18" charset="0"/>
              </a:rPr>
              <a:t> lühifilmide näitamise ja juhendmaterjalide tutvustamise tegevused oleksid omavahel </a:t>
            </a:r>
            <a:r>
              <a:rPr lang="et-EE" sz="4800" dirty="0">
                <a:solidFill>
                  <a:schemeClr val="bg2">
                    <a:lumMod val="60000"/>
                    <a:lumOff val="40000"/>
                  </a:schemeClr>
                </a:solidFill>
                <a:latin typeface="+mj-lt"/>
                <a:ea typeface="Times New Roman" panose="02020603050405020304" pitchFamily="18" charset="0"/>
              </a:rPr>
              <a:t>seostatud</a:t>
            </a:r>
            <a:r>
              <a:rPr lang="et-EE" sz="4800" dirty="0">
                <a:solidFill>
                  <a:schemeClr val="tx1"/>
                </a:solidFill>
                <a:latin typeface="+mj-lt"/>
                <a:ea typeface="Times New Roman" panose="02020603050405020304" pitchFamily="18" charset="0"/>
              </a:rPr>
              <a:t> ja </a:t>
            </a:r>
            <a:r>
              <a:rPr lang="et-EE" sz="4800" dirty="0">
                <a:solidFill>
                  <a:schemeClr val="bg2">
                    <a:lumMod val="60000"/>
                    <a:lumOff val="40000"/>
                  </a:schemeClr>
                </a:solidFill>
                <a:latin typeface="+mj-lt"/>
                <a:ea typeface="Times New Roman" panose="02020603050405020304" pitchFamily="18" charset="0"/>
              </a:rPr>
              <a:t>loogilises järgnevuses</a:t>
            </a:r>
            <a:r>
              <a:rPr lang="et-EE" sz="4800" dirty="0">
                <a:solidFill>
                  <a:schemeClr val="tx1"/>
                </a:solidFill>
                <a:latin typeface="+mj-lt"/>
                <a:ea typeface="Times New Roman" panose="02020603050405020304" pitchFamily="18" charset="0"/>
              </a:rPr>
              <a:t>;</a:t>
            </a:r>
          </a:p>
          <a:p>
            <a:pPr lvl="0" algn="just">
              <a:spcAft>
                <a:spcPts val="0"/>
              </a:spcAft>
              <a:buFont typeface="Wingdings" panose="05000000000000000000" pitchFamily="2" charset="2"/>
              <a:buChar char="ü"/>
            </a:pPr>
            <a:r>
              <a:rPr lang="et-EE" sz="4800" dirty="0">
                <a:solidFill>
                  <a:schemeClr val="tx1"/>
                </a:solidFill>
                <a:latin typeface="+mj-lt"/>
                <a:ea typeface="Times New Roman" panose="02020603050405020304" pitchFamily="18" charset="0"/>
              </a:rPr>
              <a:t>tegevuste </a:t>
            </a:r>
            <a:r>
              <a:rPr lang="et-EE" sz="4800" dirty="0">
                <a:solidFill>
                  <a:schemeClr val="bg2">
                    <a:lumMod val="60000"/>
                    <a:lumOff val="40000"/>
                  </a:schemeClr>
                </a:solidFill>
                <a:latin typeface="+mj-lt"/>
                <a:ea typeface="Times New Roman" panose="02020603050405020304" pitchFamily="18" charset="0"/>
              </a:rPr>
              <a:t>maht</a:t>
            </a:r>
            <a:r>
              <a:rPr lang="et-EE" sz="4800" dirty="0">
                <a:solidFill>
                  <a:schemeClr val="tx1"/>
                </a:solidFill>
                <a:latin typeface="+mj-lt"/>
                <a:ea typeface="Times New Roman" panose="02020603050405020304" pitchFamily="18" charset="0"/>
              </a:rPr>
              <a:t> ja sihtgruppide </a:t>
            </a:r>
            <a:r>
              <a:rPr lang="et-EE" sz="4800" dirty="0">
                <a:solidFill>
                  <a:schemeClr val="bg2">
                    <a:lumMod val="60000"/>
                    <a:lumOff val="40000"/>
                  </a:schemeClr>
                </a:solidFill>
                <a:latin typeface="+mj-lt"/>
                <a:ea typeface="Times New Roman" panose="02020603050405020304" pitchFamily="18" charset="0"/>
              </a:rPr>
              <a:t>hõlmatus</a:t>
            </a:r>
            <a:r>
              <a:rPr lang="et-EE" sz="4800" dirty="0">
                <a:solidFill>
                  <a:schemeClr val="tx1"/>
                </a:solidFill>
                <a:latin typeface="+mj-lt"/>
                <a:ea typeface="Times New Roman" panose="02020603050405020304" pitchFamily="18" charset="0"/>
              </a:rPr>
              <a:t> oleks tegevuste eesmärki silmas pidades </a:t>
            </a:r>
            <a:r>
              <a:rPr lang="et-EE" sz="4800" dirty="0">
                <a:solidFill>
                  <a:schemeClr val="bg2">
                    <a:lumMod val="60000"/>
                    <a:lumOff val="40000"/>
                  </a:schemeClr>
                </a:solidFill>
                <a:latin typeface="+mj-lt"/>
                <a:ea typeface="Times New Roman" panose="02020603050405020304" pitchFamily="18" charset="0"/>
              </a:rPr>
              <a:t>optimaalne</a:t>
            </a:r>
            <a:r>
              <a:rPr lang="et-EE" sz="4800" dirty="0">
                <a:solidFill>
                  <a:schemeClr val="tx1"/>
                </a:solidFill>
                <a:latin typeface="+mj-lt"/>
                <a:ea typeface="Times New Roman" panose="02020603050405020304" pitchFamily="18" charset="0"/>
              </a:rPr>
              <a:t>;</a:t>
            </a:r>
          </a:p>
          <a:p>
            <a:pPr lvl="0" algn="just">
              <a:spcAft>
                <a:spcPts val="0"/>
              </a:spcAft>
              <a:buFont typeface="Wingdings" panose="05000000000000000000" pitchFamily="2" charset="2"/>
              <a:buChar char="ü"/>
            </a:pPr>
            <a:r>
              <a:rPr lang="et-EE" sz="4800" dirty="0">
                <a:solidFill>
                  <a:schemeClr val="tx1"/>
                </a:solidFill>
                <a:latin typeface="+mj-lt"/>
                <a:ea typeface="Times New Roman" panose="02020603050405020304" pitchFamily="18" charset="0"/>
              </a:rPr>
              <a:t>tegevuste </a:t>
            </a:r>
            <a:r>
              <a:rPr lang="et-EE" sz="4800" dirty="0">
                <a:solidFill>
                  <a:schemeClr val="bg2">
                    <a:lumMod val="60000"/>
                    <a:lumOff val="40000"/>
                  </a:schemeClr>
                </a:solidFill>
                <a:latin typeface="+mj-lt"/>
                <a:ea typeface="Times New Roman" panose="02020603050405020304" pitchFamily="18" charset="0"/>
              </a:rPr>
              <a:t>ajaraamistik</a:t>
            </a:r>
            <a:r>
              <a:rPr lang="et-EE" sz="4800" dirty="0">
                <a:solidFill>
                  <a:schemeClr val="tx1"/>
                </a:solidFill>
                <a:latin typeface="+mj-lt"/>
                <a:ea typeface="Times New Roman" panose="02020603050405020304" pitchFamily="18" charset="0"/>
              </a:rPr>
              <a:t> ja </a:t>
            </a:r>
            <a:r>
              <a:rPr lang="et-EE" sz="4800" dirty="0">
                <a:solidFill>
                  <a:schemeClr val="bg2">
                    <a:lumMod val="60000"/>
                    <a:lumOff val="40000"/>
                  </a:schemeClr>
                </a:solidFill>
                <a:latin typeface="+mj-lt"/>
                <a:ea typeface="Times New Roman" panose="02020603050405020304" pitchFamily="18" charset="0"/>
              </a:rPr>
              <a:t>mahud</a:t>
            </a:r>
            <a:r>
              <a:rPr lang="et-EE" sz="4800" dirty="0">
                <a:solidFill>
                  <a:schemeClr val="tx1"/>
                </a:solidFill>
                <a:latin typeface="+mj-lt"/>
                <a:ea typeface="Times New Roman" panose="02020603050405020304" pitchFamily="18" charset="0"/>
              </a:rPr>
              <a:t> on </a:t>
            </a:r>
            <a:r>
              <a:rPr lang="et-EE" sz="4800" dirty="0">
                <a:solidFill>
                  <a:schemeClr val="bg2">
                    <a:lumMod val="60000"/>
                    <a:lumOff val="40000"/>
                  </a:schemeClr>
                </a:solidFill>
                <a:latin typeface="+mj-lt"/>
                <a:ea typeface="Times New Roman" panose="02020603050405020304" pitchFamily="18" charset="0"/>
              </a:rPr>
              <a:t>realistlikud</a:t>
            </a:r>
            <a:r>
              <a:rPr lang="et-EE" sz="4800" dirty="0">
                <a:solidFill>
                  <a:schemeClr val="tx1"/>
                </a:solidFill>
                <a:latin typeface="+mj-lt"/>
                <a:ea typeface="Times New Roman" panose="02020603050405020304" pitchFamily="18" charset="0"/>
              </a:rPr>
              <a:t>.</a:t>
            </a:r>
          </a:p>
          <a:p>
            <a:pPr lvl="0">
              <a:buFont typeface="Wingdings" panose="05000000000000000000" pitchFamily="2" charset="2"/>
              <a:buChar char="ü"/>
            </a:pPr>
            <a:endParaRPr lang="et-EE" sz="4200" u="sng" dirty="0">
              <a:solidFill>
                <a:srgbClr val="1E1E1C"/>
              </a:solidFill>
            </a:endParaRPr>
          </a:p>
        </p:txBody>
      </p:sp>
    </p:spTree>
    <p:extLst>
      <p:ext uri="{BB962C8B-B14F-4D97-AF65-F5344CB8AC3E}">
        <p14:creationId xmlns:p14="http://schemas.microsoft.com/office/powerpoint/2010/main" val="6967219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815646"/>
            <a:ext cx="21861705" cy="2154436"/>
          </a:xfrm>
        </p:spPr>
        <p:txBody>
          <a:bodyPr/>
          <a:lstStyle/>
          <a:p>
            <a:pPr algn="ctr"/>
            <a:r>
              <a:rPr lang="et-EE" dirty="0">
                <a:solidFill>
                  <a:schemeClr val="bg2">
                    <a:lumMod val="40000"/>
                    <a:lumOff val="60000"/>
                  </a:schemeClr>
                </a:solidFill>
              </a:rPr>
              <a:t>5. TEADLIKKUSE TÕSTMISE TEGEVUSED (inimkaubandus)</a:t>
            </a:r>
            <a:endParaRPr lang="en-GB" dirty="0">
              <a:solidFill>
                <a:schemeClr val="bg2">
                  <a:lumMod val="40000"/>
                  <a:lumOff val="60000"/>
                </a:schemeClr>
              </a:solidFill>
            </a:endParaRPr>
          </a:p>
        </p:txBody>
      </p:sp>
      <p:sp>
        <p:nvSpPr>
          <p:cNvPr id="3" name="Plassholder for innhold 2"/>
          <p:cNvSpPr>
            <a:spLocks noGrp="1"/>
          </p:cNvSpPr>
          <p:nvPr>
            <p:ph idx="1"/>
          </p:nvPr>
        </p:nvSpPr>
        <p:spPr>
          <a:xfrm>
            <a:off x="1662545" y="2970083"/>
            <a:ext cx="20989637" cy="10022904"/>
          </a:xfrm>
        </p:spPr>
        <p:txBody>
          <a:bodyPr>
            <a:noAutofit/>
          </a:bodyPr>
          <a:lstStyle/>
          <a:p>
            <a:pPr marL="0" lvl="0" indent="0" algn="just">
              <a:spcAft>
                <a:spcPts val="0"/>
              </a:spcAft>
              <a:buNone/>
            </a:pPr>
            <a:r>
              <a:rPr lang="et-EE" sz="4400" dirty="0">
                <a:latin typeface="Arial" panose="020B0604020202020204" pitchFamily="34" charset="0"/>
                <a:ea typeface="Times New Roman" panose="02020603050405020304" pitchFamily="18" charset="0"/>
              </a:rPr>
              <a:t> </a:t>
            </a:r>
          </a:p>
          <a:p>
            <a:pPr marL="0" lvl="0" indent="0" algn="just">
              <a:spcAft>
                <a:spcPts val="0"/>
              </a:spcAft>
              <a:buNone/>
            </a:pPr>
            <a:r>
              <a:rPr lang="et-EE" sz="4800" b="1" dirty="0">
                <a:solidFill>
                  <a:schemeClr val="bg2"/>
                </a:solidFill>
                <a:latin typeface="+mj-lt"/>
                <a:ea typeface="Times New Roman" panose="02020603050405020304" pitchFamily="18" charset="0"/>
              </a:rPr>
              <a:t>kirjeldage:</a:t>
            </a:r>
          </a:p>
          <a:p>
            <a:pPr lvl="0" algn="just">
              <a:spcAft>
                <a:spcPts val="0"/>
              </a:spcAft>
              <a:buFont typeface="Wingdings" panose="05000000000000000000" pitchFamily="2" charset="2"/>
              <a:buChar char="ü"/>
            </a:pPr>
            <a:r>
              <a:rPr lang="et-EE" sz="4800" dirty="0">
                <a:latin typeface="+mj-lt"/>
                <a:ea typeface="Times New Roman" panose="02020603050405020304" pitchFamily="18" charset="0"/>
              </a:rPr>
              <a:t> </a:t>
            </a:r>
            <a:r>
              <a:rPr lang="et-EE" sz="4800" u="sng" dirty="0">
                <a:latin typeface="+mj-lt"/>
                <a:ea typeface="Times New Roman" panose="02020603050405020304" pitchFamily="18" charset="0"/>
              </a:rPr>
              <a:t>tegevuste sisu </a:t>
            </a:r>
            <a:r>
              <a:rPr lang="et-EE" sz="4800" dirty="0">
                <a:latin typeface="+mj-lt"/>
                <a:ea typeface="Times New Roman" panose="02020603050405020304" pitchFamily="18" charset="0"/>
              </a:rPr>
              <a:t>ja </a:t>
            </a:r>
            <a:r>
              <a:rPr lang="et-EE" sz="4800" u="sng" dirty="0">
                <a:latin typeface="+mj-lt"/>
                <a:ea typeface="Times New Roman" panose="02020603050405020304" pitchFamily="18" charset="0"/>
              </a:rPr>
              <a:t>tegevus</a:t>
            </a:r>
            <a:r>
              <a:rPr lang="et-EE" sz="4800" dirty="0">
                <a:latin typeface="+mj-lt"/>
                <a:ea typeface="Times New Roman" panose="02020603050405020304" pitchFamily="18" charset="0"/>
              </a:rPr>
              <a:t>- ja </a:t>
            </a:r>
            <a:r>
              <a:rPr lang="et-EE" sz="4800" u="sng" dirty="0">
                <a:latin typeface="+mj-lt"/>
                <a:ea typeface="Times New Roman" panose="02020603050405020304" pitchFamily="18" charset="0"/>
              </a:rPr>
              <a:t>ajakava</a:t>
            </a:r>
            <a:r>
              <a:rPr lang="et-EE" sz="4800" dirty="0">
                <a:latin typeface="+mj-lt"/>
                <a:ea typeface="Times New Roman" panose="02020603050405020304" pitchFamily="18" charset="0"/>
              </a:rPr>
              <a:t>; </a:t>
            </a:r>
          </a:p>
          <a:p>
            <a:pPr lvl="0" algn="just">
              <a:spcAft>
                <a:spcPts val="0"/>
              </a:spcAft>
              <a:buFont typeface="Wingdings" panose="05000000000000000000" pitchFamily="2" charset="2"/>
              <a:buChar char="ü"/>
            </a:pPr>
            <a:r>
              <a:rPr lang="et-EE" sz="4800" dirty="0">
                <a:latin typeface="+mj-lt"/>
                <a:ea typeface="Times New Roman" panose="02020603050405020304" pitchFamily="18" charset="0"/>
              </a:rPr>
              <a:t> kui </a:t>
            </a:r>
            <a:r>
              <a:rPr lang="et-EE" sz="4800" u="sng" dirty="0">
                <a:latin typeface="+mj-lt"/>
                <a:ea typeface="Times New Roman" panose="02020603050405020304" pitchFamily="18" charset="0"/>
              </a:rPr>
              <a:t>suure hulga inimesteni </a:t>
            </a:r>
            <a:r>
              <a:rPr lang="et-EE" sz="4800" dirty="0">
                <a:latin typeface="+mj-lt"/>
                <a:ea typeface="Times New Roman" panose="02020603050405020304" pitchFamily="18" charset="0"/>
              </a:rPr>
              <a:t>on kavas jõuda.</a:t>
            </a:r>
          </a:p>
          <a:p>
            <a:pPr marL="0" lvl="0" indent="0" algn="just">
              <a:spcAft>
                <a:spcPts val="0"/>
              </a:spcAft>
              <a:buNone/>
            </a:pPr>
            <a:r>
              <a:rPr lang="et-EE" sz="4800" b="1" dirty="0">
                <a:solidFill>
                  <a:schemeClr val="bg2"/>
                </a:solidFill>
                <a:latin typeface="+mj-lt"/>
                <a:ea typeface="Times New Roman" panose="02020603050405020304" pitchFamily="18" charset="0"/>
              </a:rPr>
              <a:t>pidage silmas, et:</a:t>
            </a:r>
          </a:p>
          <a:p>
            <a:pPr lvl="0">
              <a:buFont typeface="Wingdings" panose="05000000000000000000" pitchFamily="2" charset="2"/>
              <a:buChar char="ü"/>
            </a:pPr>
            <a:r>
              <a:rPr lang="et-EE" sz="4800" dirty="0">
                <a:solidFill>
                  <a:srgbClr val="1E1E1C"/>
                </a:solidFill>
                <a:latin typeface="+mj-lt"/>
              </a:rPr>
              <a:t> tegevused oleksid omavahel </a:t>
            </a:r>
            <a:r>
              <a:rPr lang="et-EE" sz="4800" dirty="0">
                <a:solidFill>
                  <a:schemeClr val="bg2">
                    <a:lumMod val="60000"/>
                    <a:lumOff val="40000"/>
                  </a:schemeClr>
                </a:solidFill>
                <a:latin typeface="+mj-lt"/>
              </a:rPr>
              <a:t>seostatud</a:t>
            </a:r>
            <a:r>
              <a:rPr lang="et-EE" sz="4800" dirty="0">
                <a:solidFill>
                  <a:srgbClr val="1E1E1C"/>
                </a:solidFill>
                <a:latin typeface="+mj-lt"/>
              </a:rPr>
              <a:t> ja </a:t>
            </a:r>
            <a:r>
              <a:rPr lang="et-EE" sz="4800" dirty="0">
                <a:solidFill>
                  <a:schemeClr val="bg2">
                    <a:lumMod val="60000"/>
                    <a:lumOff val="40000"/>
                  </a:schemeClr>
                </a:solidFill>
                <a:latin typeface="+mj-lt"/>
              </a:rPr>
              <a:t>loogilises järgnevuses</a:t>
            </a:r>
            <a:r>
              <a:rPr lang="et-EE" sz="4800" dirty="0">
                <a:solidFill>
                  <a:srgbClr val="1E1E1C"/>
                </a:solidFill>
                <a:latin typeface="+mj-lt"/>
              </a:rPr>
              <a:t>;</a:t>
            </a:r>
          </a:p>
          <a:p>
            <a:pPr lvl="0">
              <a:buFont typeface="Wingdings" panose="05000000000000000000" pitchFamily="2" charset="2"/>
              <a:buChar char="ü"/>
            </a:pPr>
            <a:r>
              <a:rPr lang="et-EE" sz="4800" dirty="0">
                <a:solidFill>
                  <a:srgbClr val="1E1E1C"/>
                </a:solidFill>
                <a:latin typeface="+mj-lt"/>
              </a:rPr>
              <a:t>tegevuste toimumise </a:t>
            </a:r>
            <a:r>
              <a:rPr lang="et-EE" sz="4800" dirty="0">
                <a:solidFill>
                  <a:schemeClr val="bg2">
                    <a:lumMod val="60000"/>
                    <a:lumOff val="40000"/>
                  </a:schemeClr>
                </a:solidFill>
                <a:latin typeface="+mj-lt"/>
              </a:rPr>
              <a:t>aeg ja maht </a:t>
            </a:r>
            <a:r>
              <a:rPr lang="et-EE" sz="4800" dirty="0">
                <a:solidFill>
                  <a:srgbClr val="1E1E1C"/>
                </a:solidFill>
                <a:latin typeface="+mj-lt"/>
              </a:rPr>
              <a:t>oleks tegevuste eesmärki silmas pidades võimalikult </a:t>
            </a:r>
            <a:r>
              <a:rPr lang="et-EE" sz="4800" dirty="0">
                <a:solidFill>
                  <a:schemeClr val="bg2">
                    <a:lumMod val="60000"/>
                    <a:lumOff val="40000"/>
                  </a:schemeClr>
                </a:solidFill>
                <a:latin typeface="+mj-lt"/>
              </a:rPr>
              <a:t>optimaalne</a:t>
            </a:r>
            <a:r>
              <a:rPr lang="et-EE" sz="4800" dirty="0">
                <a:solidFill>
                  <a:srgbClr val="1E1E1C"/>
                </a:solidFill>
                <a:latin typeface="+mj-lt"/>
              </a:rPr>
              <a:t>; </a:t>
            </a:r>
          </a:p>
          <a:p>
            <a:pPr lvl="0">
              <a:buFont typeface="Wingdings" panose="05000000000000000000" pitchFamily="2" charset="2"/>
              <a:buChar char="ü"/>
            </a:pPr>
            <a:r>
              <a:rPr lang="et-EE" sz="4800" dirty="0">
                <a:solidFill>
                  <a:schemeClr val="bg2">
                    <a:lumMod val="60000"/>
                    <a:lumOff val="40000"/>
                  </a:schemeClr>
                </a:solidFill>
                <a:latin typeface="+mj-lt"/>
              </a:rPr>
              <a:t>tegevused vastaksid</a:t>
            </a:r>
            <a:r>
              <a:rPr lang="et-EE" sz="4800" dirty="0">
                <a:solidFill>
                  <a:srgbClr val="1E1E1C"/>
                </a:solidFill>
                <a:latin typeface="+mj-lt"/>
              </a:rPr>
              <a:t> taotlusvooru tingimustes kirjeldatud </a:t>
            </a:r>
            <a:r>
              <a:rPr lang="et-EE" sz="4800" dirty="0">
                <a:solidFill>
                  <a:schemeClr val="bg2">
                    <a:lumMod val="60000"/>
                    <a:lumOff val="40000"/>
                  </a:schemeClr>
                </a:solidFill>
                <a:latin typeface="+mj-lt"/>
              </a:rPr>
              <a:t>eesmärgile</a:t>
            </a:r>
            <a:r>
              <a:rPr lang="et-EE" sz="4800" dirty="0">
                <a:solidFill>
                  <a:srgbClr val="1E1E1C"/>
                </a:solidFill>
                <a:latin typeface="+mj-lt"/>
              </a:rPr>
              <a:t> ja </a:t>
            </a:r>
            <a:r>
              <a:rPr lang="et-EE" sz="4800" dirty="0">
                <a:solidFill>
                  <a:schemeClr val="bg2">
                    <a:lumMod val="60000"/>
                    <a:lumOff val="40000"/>
                  </a:schemeClr>
                </a:solidFill>
                <a:latin typeface="+mj-lt"/>
              </a:rPr>
              <a:t>nõuetele</a:t>
            </a:r>
            <a:r>
              <a:rPr lang="et-EE" sz="4800" dirty="0">
                <a:solidFill>
                  <a:srgbClr val="1E1E1C"/>
                </a:solidFill>
                <a:latin typeface="+mj-lt"/>
              </a:rPr>
              <a:t> (</a:t>
            </a:r>
            <a:r>
              <a:rPr lang="et-EE" sz="4800" i="1" dirty="0">
                <a:solidFill>
                  <a:srgbClr val="1E1E1C"/>
                </a:solidFill>
                <a:latin typeface="+mj-lt"/>
              </a:rPr>
              <a:t>slaidid </a:t>
            </a:r>
            <a:r>
              <a:rPr lang="et-EE" sz="4800" b="1" i="1" dirty="0">
                <a:solidFill>
                  <a:srgbClr val="1E1E1C"/>
                </a:solidFill>
                <a:latin typeface="+mj-lt"/>
              </a:rPr>
              <a:t>8</a:t>
            </a:r>
            <a:r>
              <a:rPr lang="et-EE" sz="4800" i="1" dirty="0">
                <a:solidFill>
                  <a:srgbClr val="1E1E1C"/>
                </a:solidFill>
                <a:latin typeface="+mj-lt"/>
              </a:rPr>
              <a:t> ja </a:t>
            </a:r>
            <a:r>
              <a:rPr lang="et-EE" sz="4800" b="1" i="1" dirty="0">
                <a:solidFill>
                  <a:srgbClr val="1E1E1C"/>
                </a:solidFill>
                <a:latin typeface="+mj-lt"/>
              </a:rPr>
              <a:t>12</a:t>
            </a:r>
            <a:r>
              <a:rPr lang="et-EE" sz="4800" dirty="0">
                <a:solidFill>
                  <a:srgbClr val="1E1E1C"/>
                </a:solidFill>
                <a:latin typeface="+mj-lt"/>
              </a:rPr>
              <a:t>) ning oleksid selliselt teostatavad.</a:t>
            </a:r>
          </a:p>
        </p:txBody>
      </p:sp>
    </p:spTree>
    <p:extLst>
      <p:ext uri="{BB962C8B-B14F-4D97-AF65-F5344CB8AC3E}">
        <p14:creationId xmlns:p14="http://schemas.microsoft.com/office/powerpoint/2010/main" val="2976731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t-EE" dirty="0">
                <a:solidFill>
                  <a:schemeClr val="bg2"/>
                </a:solidFill>
              </a:rPr>
              <a:t>MILLEST MA RÄÄGIN</a:t>
            </a:r>
            <a:endParaRPr lang="en-GB" dirty="0">
              <a:solidFill>
                <a:schemeClr val="bg2"/>
              </a:solidFill>
            </a:endParaRPr>
          </a:p>
        </p:txBody>
      </p:sp>
      <p:sp>
        <p:nvSpPr>
          <p:cNvPr id="3" name="Plassholder for innhold 2"/>
          <p:cNvSpPr>
            <a:spLocks noGrp="1"/>
          </p:cNvSpPr>
          <p:nvPr>
            <p:ph idx="1"/>
          </p:nvPr>
        </p:nvSpPr>
        <p:spPr/>
        <p:txBody>
          <a:bodyPr/>
          <a:lstStyle/>
          <a:p>
            <a:endParaRPr lang="et-EE" sz="4800" dirty="0"/>
          </a:p>
          <a:p>
            <a:pPr marL="0" indent="0">
              <a:buNone/>
            </a:pPr>
            <a:endParaRPr lang="en-GB" sz="4800" dirty="0"/>
          </a:p>
          <a:p>
            <a:pPr>
              <a:buFont typeface="Wingdings" panose="05000000000000000000" pitchFamily="2" charset="2"/>
              <a:buChar char="Ø"/>
            </a:pPr>
            <a:r>
              <a:rPr lang="et-EE" sz="4800" dirty="0"/>
              <a:t>  </a:t>
            </a:r>
            <a:r>
              <a:rPr lang="en-GB" sz="4800" dirty="0"/>
              <a:t>mis </a:t>
            </a:r>
            <a:r>
              <a:rPr lang="en-GB" sz="4800" dirty="0" err="1"/>
              <a:t>tegevusi</a:t>
            </a:r>
            <a:r>
              <a:rPr lang="en-GB" sz="4800" dirty="0"/>
              <a:t> </a:t>
            </a:r>
            <a:r>
              <a:rPr lang="en-GB" sz="4800" dirty="0" err="1"/>
              <a:t>toetame</a:t>
            </a:r>
            <a:r>
              <a:rPr lang="en-GB" sz="4800" dirty="0"/>
              <a:t>;</a:t>
            </a:r>
            <a:endParaRPr lang="et-EE" sz="4800" dirty="0"/>
          </a:p>
          <a:p>
            <a:pPr>
              <a:buFont typeface="Wingdings" panose="05000000000000000000" pitchFamily="2" charset="2"/>
              <a:buChar char="Ø"/>
            </a:pPr>
            <a:r>
              <a:rPr lang="et-EE" sz="4800" dirty="0"/>
              <a:t>  </a:t>
            </a:r>
            <a:r>
              <a:rPr lang="en-GB" sz="4800" dirty="0"/>
              <a:t>mis </a:t>
            </a:r>
            <a:r>
              <a:rPr lang="en-GB" sz="4800" dirty="0" err="1"/>
              <a:t>tulemusi</a:t>
            </a:r>
            <a:r>
              <a:rPr lang="en-GB" sz="4800" dirty="0"/>
              <a:t> </a:t>
            </a:r>
            <a:r>
              <a:rPr lang="en-GB" sz="4800" dirty="0" err="1"/>
              <a:t>ootame</a:t>
            </a:r>
            <a:r>
              <a:rPr lang="en-GB" sz="4800" dirty="0"/>
              <a:t>;</a:t>
            </a:r>
            <a:endParaRPr lang="et-EE" sz="4800" dirty="0"/>
          </a:p>
          <a:p>
            <a:pPr>
              <a:buFont typeface="Wingdings" panose="05000000000000000000" pitchFamily="2" charset="2"/>
              <a:buChar char="Ø"/>
            </a:pPr>
            <a:r>
              <a:rPr lang="et-EE" sz="4800" dirty="0"/>
              <a:t>  </a:t>
            </a:r>
            <a:r>
              <a:rPr lang="en-GB" sz="4800" dirty="0" err="1"/>
              <a:t>millised</a:t>
            </a:r>
            <a:r>
              <a:rPr lang="en-GB" sz="4800" dirty="0"/>
              <a:t> on </a:t>
            </a:r>
            <a:r>
              <a:rPr lang="en-GB" sz="4800" dirty="0" err="1"/>
              <a:t>nõuded</a:t>
            </a:r>
            <a:r>
              <a:rPr lang="en-GB" sz="4800" dirty="0"/>
              <a:t> </a:t>
            </a:r>
            <a:r>
              <a:rPr lang="en-GB" sz="4800" dirty="0" err="1"/>
              <a:t>taotlejale</a:t>
            </a:r>
            <a:r>
              <a:rPr lang="et-EE" sz="4800" dirty="0"/>
              <a:t> ja tema meeskonnale</a:t>
            </a:r>
            <a:r>
              <a:rPr lang="en-GB" sz="4800" dirty="0"/>
              <a:t>;</a:t>
            </a:r>
            <a:endParaRPr lang="et-EE" sz="4800" dirty="0"/>
          </a:p>
          <a:p>
            <a:pPr>
              <a:buFont typeface="Wingdings" panose="05000000000000000000" pitchFamily="2" charset="2"/>
              <a:buChar char="Ø"/>
            </a:pPr>
            <a:r>
              <a:rPr lang="et-EE" sz="4800" dirty="0"/>
              <a:t>  </a:t>
            </a:r>
            <a:r>
              <a:rPr lang="en-GB" sz="4800" dirty="0" err="1"/>
              <a:t>millele</a:t>
            </a:r>
            <a:r>
              <a:rPr lang="en-GB" sz="4800" dirty="0"/>
              <a:t> </a:t>
            </a:r>
            <a:r>
              <a:rPr lang="en-GB" sz="4800" dirty="0" err="1"/>
              <a:t>taotluse</a:t>
            </a:r>
            <a:r>
              <a:rPr lang="en-GB" sz="4800" dirty="0"/>
              <a:t> </a:t>
            </a:r>
            <a:r>
              <a:rPr lang="en-GB" sz="4800" dirty="0" err="1"/>
              <a:t>koostamisel</a:t>
            </a:r>
            <a:r>
              <a:rPr lang="en-GB" sz="4800" dirty="0"/>
              <a:t> </a:t>
            </a:r>
            <a:r>
              <a:rPr lang="en-GB" sz="4800" dirty="0" err="1"/>
              <a:t>tähelepanu</a:t>
            </a:r>
            <a:r>
              <a:rPr lang="en-GB" sz="4800" dirty="0"/>
              <a:t> </a:t>
            </a:r>
            <a:r>
              <a:rPr lang="en-GB" sz="4800" dirty="0" err="1"/>
              <a:t>pöörata</a:t>
            </a:r>
            <a:r>
              <a:rPr lang="en-GB" sz="4800" dirty="0"/>
              <a:t> (</a:t>
            </a:r>
            <a:r>
              <a:rPr lang="en-GB" sz="4800" dirty="0" err="1"/>
              <a:t>vt</a:t>
            </a:r>
            <a:r>
              <a:rPr lang="en-GB" sz="4800" dirty="0"/>
              <a:t> </a:t>
            </a:r>
            <a:r>
              <a:rPr lang="en-GB" sz="4800" dirty="0" err="1"/>
              <a:t>hindamiskriteeriumid</a:t>
            </a:r>
            <a:r>
              <a:rPr lang="en-GB" sz="4800" dirty="0"/>
              <a:t>).</a:t>
            </a:r>
          </a:p>
          <a:p>
            <a:endParaRPr lang="en-GB" dirty="0"/>
          </a:p>
        </p:txBody>
      </p:sp>
    </p:spTree>
    <p:extLst>
      <p:ext uri="{BB962C8B-B14F-4D97-AF65-F5344CB8AC3E}">
        <p14:creationId xmlns:p14="http://schemas.microsoft.com/office/powerpoint/2010/main" val="37404823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1001823"/>
            <a:ext cx="21861705" cy="2154436"/>
          </a:xfrm>
        </p:spPr>
        <p:txBody>
          <a:bodyPr/>
          <a:lstStyle/>
          <a:p>
            <a:pPr algn="ctr"/>
            <a:r>
              <a:rPr lang="et-EE" dirty="0">
                <a:solidFill>
                  <a:schemeClr val="bg2">
                    <a:lumMod val="40000"/>
                    <a:lumOff val="60000"/>
                  </a:schemeClr>
                </a:solidFill>
              </a:rPr>
              <a:t>6. TULEMUSTE MÕÕDETAVUS</a:t>
            </a:r>
            <a:br>
              <a:rPr lang="et-EE" dirty="0">
                <a:solidFill>
                  <a:schemeClr val="bg2">
                    <a:lumMod val="40000"/>
                    <a:lumOff val="60000"/>
                  </a:schemeClr>
                </a:solidFill>
              </a:rPr>
            </a:br>
            <a:r>
              <a:rPr lang="et-EE" dirty="0">
                <a:solidFill>
                  <a:schemeClr val="bg2">
                    <a:lumMod val="40000"/>
                    <a:lumOff val="60000"/>
                  </a:schemeClr>
                </a:solidFill>
              </a:rPr>
              <a:t>7. UUENDUSLIKKUS JA LISAVÄÄRTUS</a:t>
            </a:r>
            <a:endParaRPr lang="en-GB" dirty="0">
              <a:solidFill>
                <a:schemeClr val="bg2">
                  <a:lumMod val="40000"/>
                  <a:lumOff val="60000"/>
                </a:schemeClr>
              </a:solidFill>
            </a:endParaRPr>
          </a:p>
        </p:txBody>
      </p:sp>
      <p:sp>
        <p:nvSpPr>
          <p:cNvPr id="3" name="Plassholder for innhold 2"/>
          <p:cNvSpPr>
            <a:spLocks noGrp="1"/>
          </p:cNvSpPr>
          <p:nvPr>
            <p:ph idx="1"/>
          </p:nvPr>
        </p:nvSpPr>
        <p:spPr>
          <a:xfrm>
            <a:off x="1704109" y="1473791"/>
            <a:ext cx="20948073" cy="11519195"/>
          </a:xfrm>
        </p:spPr>
        <p:txBody>
          <a:bodyPr>
            <a:noAutofit/>
          </a:bodyPr>
          <a:lstStyle/>
          <a:p>
            <a:pPr marL="0" lvl="0" indent="0" algn="just">
              <a:buNone/>
            </a:pPr>
            <a:endParaRPr lang="et-EE" sz="4400" dirty="0">
              <a:solidFill>
                <a:prstClr val="black"/>
              </a:solidFill>
            </a:endParaRPr>
          </a:p>
          <a:p>
            <a:pPr marL="0" lvl="0" indent="0" algn="just">
              <a:spcAft>
                <a:spcPts val="0"/>
              </a:spcAft>
              <a:buNone/>
            </a:pPr>
            <a:endParaRPr lang="et-EE" sz="4400" dirty="0">
              <a:latin typeface="Arial" panose="020B0604020202020204" pitchFamily="34" charset="0"/>
              <a:ea typeface="Times New Roman" panose="02020603050405020304" pitchFamily="18" charset="0"/>
            </a:endParaRPr>
          </a:p>
        </p:txBody>
      </p:sp>
      <p:sp>
        <p:nvSpPr>
          <p:cNvPr id="4" name="Ristkülik 3">
            <a:extLst>
              <a:ext uri="{FF2B5EF4-FFF2-40B4-BE49-F238E27FC236}">
                <a16:creationId xmlns:a16="http://schemas.microsoft.com/office/drawing/2014/main" xmlns="" id="{1D2314D3-F57F-4D11-AA36-D7F1B7ED2BD1}"/>
              </a:ext>
            </a:extLst>
          </p:cNvPr>
          <p:cNvSpPr/>
          <p:nvPr/>
        </p:nvSpPr>
        <p:spPr>
          <a:xfrm>
            <a:off x="2286000" y="3366655"/>
            <a:ext cx="19825855" cy="8351004"/>
          </a:xfrm>
          <a:prstGeom prst="rect">
            <a:avLst/>
          </a:prstGeom>
        </p:spPr>
        <p:txBody>
          <a:bodyPr wrap="square">
            <a:spAutoFit/>
          </a:bodyPr>
          <a:lstStyle/>
          <a:p>
            <a:pPr lvl="0" algn="just" defTabSz="1828526">
              <a:spcBef>
                <a:spcPts val="2000"/>
              </a:spcBef>
            </a:pPr>
            <a:endParaRPr lang="et-EE" sz="4400" dirty="0">
              <a:solidFill>
                <a:prstClr val="black"/>
              </a:solidFill>
            </a:endParaRPr>
          </a:p>
          <a:p>
            <a:pPr lvl="0" algn="just" defTabSz="1828526">
              <a:spcBef>
                <a:spcPts val="2000"/>
              </a:spcBef>
            </a:pPr>
            <a:r>
              <a:rPr lang="et-EE" sz="4800" b="1" dirty="0">
                <a:solidFill>
                  <a:schemeClr val="bg2">
                    <a:lumMod val="60000"/>
                    <a:lumOff val="40000"/>
                  </a:schemeClr>
                </a:solidFill>
              </a:rPr>
              <a:t>Tulemuste mõõdetavus:</a:t>
            </a:r>
          </a:p>
          <a:p>
            <a:pPr marL="571500" lvl="0" indent="-571500" algn="just" defTabSz="1828526">
              <a:spcBef>
                <a:spcPts val="2000"/>
              </a:spcBef>
              <a:buFont typeface="Wingdings" panose="05000000000000000000" pitchFamily="2" charset="2"/>
              <a:buChar char="ü"/>
            </a:pPr>
            <a:r>
              <a:rPr lang="et-EE" sz="4800" dirty="0">
                <a:solidFill>
                  <a:prstClr val="black"/>
                </a:solidFill>
              </a:rPr>
              <a:t>esitada tulemused selliselt, et need oleks </a:t>
            </a:r>
            <a:r>
              <a:rPr lang="et-EE" sz="4800" u="sng" dirty="0">
                <a:solidFill>
                  <a:prstClr val="black"/>
                </a:solidFill>
              </a:rPr>
              <a:t>mõõdetavad;</a:t>
            </a:r>
          </a:p>
          <a:p>
            <a:pPr marL="571500" lvl="0" indent="-571500" algn="just" defTabSz="1828526">
              <a:spcBef>
                <a:spcPts val="2000"/>
              </a:spcBef>
              <a:buFont typeface="Wingdings" panose="05000000000000000000" pitchFamily="2" charset="2"/>
              <a:buChar char="ü"/>
            </a:pPr>
            <a:r>
              <a:rPr lang="et-EE" sz="4800" dirty="0">
                <a:solidFill>
                  <a:prstClr val="black"/>
                </a:solidFill>
              </a:rPr>
              <a:t>kirjeldada tegevusi </a:t>
            </a:r>
            <a:r>
              <a:rPr lang="et-EE" sz="4800" u="sng" dirty="0">
                <a:solidFill>
                  <a:prstClr val="black"/>
                </a:solidFill>
              </a:rPr>
              <a:t>tulemuste hindamiseks</a:t>
            </a:r>
            <a:r>
              <a:rPr lang="et-EE" sz="4800" dirty="0">
                <a:solidFill>
                  <a:prstClr val="black"/>
                </a:solidFill>
              </a:rPr>
              <a:t>.</a:t>
            </a:r>
          </a:p>
          <a:p>
            <a:pPr lvl="0" algn="just" defTabSz="1828526">
              <a:spcBef>
                <a:spcPts val="2000"/>
              </a:spcBef>
            </a:pPr>
            <a:endParaRPr lang="et-EE" sz="4400" dirty="0">
              <a:solidFill>
                <a:prstClr val="black"/>
              </a:solidFill>
            </a:endParaRPr>
          </a:p>
          <a:p>
            <a:pPr lvl="0" defTabSz="1828526">
              <a:spcBef>
                <a:spcPts val="2000"/>
              </a:spcBef>
            </a:pPr>
            <a:r>
              <a:rPr lang="et-EE" sz="4800" b="1" dirty="0">
                <a:solidFill>
                  <a:schemeClr val="bg2">
                    <a:lumMod val="60000"/>
                    <a:lumOff val="40000"/>
                  </a:schemeClr>
                </a:solidFill>
              </a:rPr>
              <a:t>Uuenduslikkus ja lisaväärtus:</a:t>
            </a:r>
          </a:p>
          <a:p>
            <a:pPr marL="457131" lvl="0" indent="-457131" algn="just" defTabSz="1828526">
              <a:spcBef>
                <a:spcPts val="2000"/>
              </a:spcBef>
              <a:buFont typeface="Wingdings" panose="05000000000000000000" pitchFamily="2" charset="2"/>
              <a:buChar char="ü"/>
            </a:pPr>
            <a:r>
              <a:rPr lang="et-EE" sz="4800" dirty="0">
                <a:solidFill>
                  <a:srgbClr val="1E1E1C"/>
                </a:solidFill>
              </a:rPr>
              <a:t> kas projektis on  </a:t>
            </a:r>
            <a:r>
              <a:rPr lang="et-EE" sz="4800" dirty="0">
                <a:solidFill>
                  <a:schemeClr val="bg2">
                    <a:lumMod val="60000"/>
                    <a:lumOff val="40000"/>
                  </a:schemeClr>
                </a:solidFill>
              </a:rPr>
              <a:t>uuenduslik element</a:t>
            </a:r>
            <a:r>
              <a:rPr lang="et-EE" sz="4800" dirty="0">
                <a:solidFill>
                  <a:srgbClr val="1E1E1C"/>
                </a:solidFill>
              </a:rPr>
              <a:t>, millel on </a:t>
            </a:r>
            <a:r>
              <a:rPr lang="et-EE" sz="4800" dirty="0">
                <a:solidFill>
                  <a:schemeClr val="bg2">
                    <a:lumMod val="60000"/>
                    <a:lumOff val="40000"/>
                  </a:schemeClr>
                </a:solidFill>
              </a:rPr>
              <a:t>lisaväärtus</a:t>
            </a:r>
            <a:r>
              <a:rPr lang="et-EE" sz="4800" dirty="0">
                <a:solidFill>
                  <a:srgbClr val="1E1E1C"/>
                </a:solidFill>
              </a:rPr>
              <a:t> projekti eesmärgi täitmisele?</a:t>
            </a:r>
            <a:endParaRPr lang="et-EE" sz="4800" dirty="0">
              <a:solidFill>
                <a:prstClr val="black"/>
              </a:solidFill>
            </a:endParaRPr>
          </a:p>
          <a:p>
            <a:pPr lvl="0" algn="just" defTabSz="1828526">
              <a:spcBef>
                <a:spcPts val="2000"/>
              </a:spcBef>
            </a:pPr>
            <a:endParaRPr lang="et-EE" sz="4400" dirty="0">
              <a:solidFill>
                <a:prstClr val="black"/>
              </a:solidFill>
            </a:endParaRPr>
          </a:p>
        </p:txBody>
      </p:sp>
    </p:spTree>
    <p:extLst>
      <p:ext uri="{BB962C8B-B14F-4D97-AF65-F5344CB8AC3E}">
        <p14:creationId xmlns:p14="http://schemas.microsoft.com/office/powerpoint/2010/main" val="31957962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396573"/>
            <a:ext cx="21861705" cy="1077218"/>
          </a:xfrm>
        </p:spPr>
        <p:txBody>
          <a:bodyPr/>
          <a:lstStyle/>
          <a:p>
            <a:pPr algn="ctr"/>
            <a:r>
              <a:rPr lang="et-EE" dirty="0">
                <a:solidFill>
                  <a:schemeClr val="bg2">
                    <a:lumMod val="40000"/>
                    <a:lumOff val="60000"/>
                  </a:schemeClr>
                </a:solidFill>
              </a:rPr>
              <a:t>8. RISKITEGURITE HINDAMINE JA MAANDAMINE</a:t>
            </a:r>
            <a:endParaRPr lang="en-GB" dirty="0">
              <a:solidFill>
                <a:schemeClr val="bg2">
                  <a:lumMod val="40000"/>
                  <a:lumOff val="60000"/>
                </a:schemeClr>
              </a:solidFill>
            </a:endParaRPr>
          </a:p>
        </p:txBody>
      </p:sp>
      <p:sp>
        <p:nvSpPr>
          <p:cNvPr id="3" name="Plassholder for innhold 2"/>
          <p:cNvSpPr>
            <a:spLocks noGrp="1"/>
          </p:cNvSpPr>
          <p:nvPr>
            <p:ph idx="1"/>
          </p:nvPr>
        </p:nvSpPr>
        <p:spPr>
          <a:xfrm>
            <a:off x="1704109" y="1473791"/>
            <a:ext cx="20948073" cy="11519195"/>
          </a:xfrm>
        </p:spPr>
        <p:txBody>
          <a:bodyPr>
            <a:noAutofit/>
          </a:bodyPr>
          <a:lstStyle/>
          <a:p>
            <a:pPr marL="0" lvl="0" indent="0" algn="just">
              <a:buNone/>
            </a:pPr>
            <a:endParaRPr lang="et-EE" sz="800" dirty="0">
              <a:solidFill>
                <a:prstClr val="black"/>
              </a:solidFill>
            </a:endParaRPr>
          </a:p>
          <a:p>
            <a:pPr marL="0" lvl="0" indent="0">
              <a:buNone/>
            </a:pPr>
            <a:endParaRPr lang="et-EE" sz="800" b="1" dirty="0">
              <a:solidFill>
                <a:schemeClr val="bg2">
                  <a:lumMod val="60000"/>
                  <a:lumOff val="40000"/>
                </a:schemeClr>
              </a:solidFill>
            </a:endParaRPr>
          </a:p>
          <a:p>
            <a:pPr marL="0" lvl="0" indent="0">
              <a:buNone/>
            </a:pPr>
            <a:r>
              <a:rPr lang="et-EE" sz="4400" b="1" dirty="0">
                <a:solidFill>
                  <a:schemeClr val="bg2">
                    <a:lumMod val="60000"/>
                    <a:lumOff val="40000"/>
                  </a:schemeClr>
                </a:solidFill>
              </a:rPr>
              <a:t>Riskitegureid</a:t>
            </a:r>
            <a:r>
              <a:rPr lang="et-EE" sz="4400" dirty="0">
                <a:solidFill>
                  <a:srgbClr val="1E1E1C"/>
                </a:solidFill>
              </a:rPr>
              <a:t> tuleb hinnata taotlusvormis etteantud </a:t>
            </a:r>
            <a:r>
              <a:rPr lang="et-EE" sz="4400" i="1" dirty="0">
                <a:solidFill>
                  <a:srgbClr val="1E1E1C"/>
                </a:solidFill>
              </a:rPr>
              <a:t>riskikategooriatest</a:t>
            </a:r>
            <a:r>
              <a:rPr lang="et-EE" sz="4400" dirty="0">
                <a:solidFill>
                  <a:srgbClr val="1E1E1C"/>
                </a:solidFill>
              </a:rPr>
              <a:t> lähtuvalt tuues välja, kas tegemist on kõrge, madala või keskmise riskiga. </a:t>
            </a:r>
          </a:p>
          <a:p>
            <a:pPr marL="0" indent="0">
              <a:buNone/>
            </a:pPr>
            <a:r>
              <a:rPr lang="et-EE" sz="3600" i="1" dirty="0"/>
              <a:t>Kategooriate nimekiri:</a:t>
            </a:r>
          </a:p>
          <a:p>
            <a:pPr lvl="0"/>
            <a:r>
              <a:rPr lang="et-EE" sz="3600" i="1" dirty="0"/>
              <a:t>Projekti juhtimise ja meeskonnaga seotud riskid (personal);</a:t>
            </a:r>
          </a:p>
          <a:p>
            <a:pPr lvl="0"/>
            <a:r>
              <a:rPr lang="et-EE" sz="3600" i="1" dirty="0"/>
              <a:t>teadlikkuse tõstmise kampaania loovlahenduse ja meediastrateegiaga seotud riskid</a:t>
            </a:r>
          </a:p>
          <a:p>
            <a:pPr lvl="0"/>
            <a:r>
              <a:rPr lang="et-EE" sz="3600" i="1" dirty="0"/>
              <a:t>lühifilmide ning juhendmaterjalide näitamise, tutvustamise ning levitamisega seotud riskid;</a:t>
            </a:r>
          </a:p>
          <a:p>
            <a:pPr lvl="0"/>
            <a:r>
              <a:rPr lang="et-EE" sz="3600" i="1" dirty="0"/>
              <a:t>inimkaubanduse teemadel teadlikkuse tõstmise tegevuste kontseptsiooni, aja- ning tegevuskavaga seotud riskid;</a:t>
            </a:r>
          </a:p>
          <a:p>
            <a:pPr lvl="0"/>
            <a:r>
              <a:rPr lang="et-EE" sz="3600" i="1" dirty="0"/>
              <a:t>projekti ajakavaga seotud riskid;</a:t>
            </a:r>
          </a:p>
          <a:p>
            <a:pPr lvl="0"/>
            <a:r>
              <a:rPr lang="et-EE" sz="3600" i="1" dirty="0"/>
              <a:t>projekti finantseerimise/maksetega seonduvad riskid;</a:t>
            </a:r>
          </a:p>
          <a:p>
            <a:pPr lvl="0"/>
            <a:r>
              <a:rPr lang="et-EE" sz="3600" i="1" dirty="0"/>
              <a:t>õiguslikud/seadusandlikud riskid või muud väliskeskkonnast tulenevad riskid.</a:t>
            </a:r>
            <a:endParaRPr lang="et-EE" sz="3600" i="1" dirty="0">
              <a:solidFill>
                <a:srgbClr val="1E1E1C"/>
              </a:solidFill>
            </a:endParaRPr>
          </a:p>
          <a:p>
            <a:pPr marL="0" lvl="0" indent="0">
              <a:buNone/>
            </a:pPr>
            <a:endParaRPr lang="et-EE" sz="800" dirty="0">
              <a:solidFill>
                <a:srgbClr val="1E1E1C"/>
              </a:solidFill>
              <a:highlight>
                <a:srgbClr val="FFFF00"/>
              </a:highlight>
            </a:endParaRPr>
          </a:p>
          <a:p>
            <a:pPr marL="0" lvl="0" indent="0" algn="just">
              <a:buNone/>
            </a:pPr>
            <a:r>
              <a:rPr lang="et-EE" sz="4400" dirty="0">
                <a:solidFill>
                  <a:srgbClr val="1E1E1C"/>
                </a:solidFill>
              </a:rPr>
              <a:t>Riskide juurde tuleks lisada nende </a:t>
            </a:r>
            <a:r>
              <a:rPr lang="et-EE" sz="4400" b="1" dirty="0">
                <a:solidFill>
                  <a:srgbClr val="1E1E1C"/>
                </a:solidFill>
              </a:rPr>
              <a:t>ennetamis-</a:t>
            </a:r>
            <a:r>
              <a:rPr lang="et-EE" sz="4400" dirty="0">
                <a:solidFill>
                  <a:srgbClr val="1E1E1C"/>
                </a:solidFill>
              </a:rPr>
              <a:t> ja/või </a:t>
            </a:r>
            <a:r>
              <a:rPr lang="et-EE" sz="4400" b="1" dirty="0">
                <a:solidFill>
                  <a:srgbClr val="1E1E1C"/>
                </a:solidFill>
              </a:rPr>
              <a:t>maandamis</a:t>
            </a:r>
            <a:r>
              <a:rPr lang="et-EE" sz="4400" dirty="0">
                <a:solidFill>
                  <a:srgbClr val="1E1E1C"/>
                </a:solidFill>
              </a:rPr>
              <a:t>tegevused pidades silmas, et tegevused oleksid </a:t>
            </a:r>
            <a:r>
              <a:rPr lang="et-EE" sz="4400" dirty="0">
                <a:solidFill>
                  <a:schemeClr val="bg2">
                    <a:lumMod val="60000"/>
                    <a:lumOff val="40000"/>
                  </a:schemeClr>
                </a:solidFill>
              </a:rPr>
              <a:t>piisavad, asjakohased ning teostatavad</a:t>
            </a:r>
            <a:r>
              <a:rPr lang="et-EE" sz="4400" dirty="0">
                <a:solidFill>
                  <a:srgbClr val="1E1E1C"/>
                </a:solidFill>
              </a:rPr>
              <a:t>.</a:t>
            </a:r>
          </a:p>
          <a:p>
            <a:pPr lvl="0">
              <a:buFont typeface="Wingdings" panose="05000000000000000000" pitchFamily="2" charset="2"/>
              <a:buChar char="ü"/>
            </a:pPr>
            <a:endParaRPr lang="et-EE" sz="4200" u="sng" dirty="0">
              <a:solidFill>
                <a:srgbClr val="1E1E1C"/>
              </a:solidFill>
            </a:endParaRPr>
          </a:p>
        </p:txBody>
      </p:sp>
    </p:spTree>
    <p:extLst>
      <p:ext uri="{BB962C8B-B14F-4D97-AF65-F5344CB8AC3E}">
        <p14:creationId xmlns:p14="http://schemas.microsoft.com/office/powerpoint/2010/main" val="11547386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396573"/>
            <a:ext cx="21861705" cy="1077218"/>
          </a:xfrm>
        </p:spPr>
        <p:txBody>
          <a:bodyPr/>
          <a:lstStyle/>
          <a:p>
            <a:pPr algn="ctr"/>
            <a:r>
              <a:rPr lang="et-EE" dirty="0">
                <a:solidFill>
                  <a:schemeClr val="bg2">
                    <a:lumMod val="40000"/>
                    <a:lumOff val="60000"/>
                  </a:schemeClr>
                </a:solidFill>
              </a:rPr>
              <a:t>8. MAJANDUSLIK TÕHUSUS</a:t>
            </a:r>
            <a:endParaRPr lang="en-GB" dirty="0">
              <a:solidFill>
                <a:schemeClr val="bg2">
                  <a:lumMod val="40000"/>
                  <a:lumOff val="60000"/>
                </a:schemeClr>
              </a:solidFill>
            </a:endParaRPr>
          </a:p>
        </p:txBody>
      </p:sp>
      <p:sp>
        <p:nvSpPr>
          <p:cNvPr id="3" name="Plassholder for innhold 2"/>
          <p:cNvSpPr>
            <a:spLocks noGrp="1"/>
          </p:cNvSpPr>
          <p:nvPr>
            <p:ph idx="1"/>
          </p:nvPr>
        </p:nvSpPr>
        <p:spPr>
          <a:xfrm>
            <a:off x="2265218" y="1683327"/>
            <a:ext cx="20657127" cy="11634513"/>
          </a:xfrm>
        </p:spPr>
        <p:txBody>
          <a:bodyPr>
            <a:noAutofit/>
          </a:bodyPr>
          <a:lstStyle/>
          <a:p>
            <a:pPr marL="0" lvl="0" indent="0">
              <a:buNone/>
            </a:pPr>
            <a:endParaRPr lang="et-EE" sz="4400" b="1" dirty="0">
              <a:solidFill>
                <a:srgbClr val="0573BA"/>
              </a:solidFill>
            </a:endParaRPr>
          </a:p>
          <a:p>
            <a:pPr marL="0" lvl="0" indent="0">
              <a:buNone/>
            </a:pPr>
            <a:r>
              <a:rPr lang="et-EE" sz="4800" b="1" dirty="0">
                <a:solidFill>
                  <a:schemeClr val="bg2">
                    <a:lumMod val="60000"/>
                    <a:lumOff val="40000"/>
                  </a:schemeClr>
                </a:solidFill>
              </a:rPr>
              <a:t>Eelarve</a:t>
            </a:r>
            <a:r>
              <a:rPr lang="et-EE" sz="4800" dirty="0">
                <a:solidFill>
                  <a:srgbClr val="1E1E1C"/>
                </a:solidFill>
              </a:rPr>
              <a:t> puhul on vajalik silmas pidada, et kõik tegevused on </a:t>
            </a:r>
            <a:r>
              <a:rPr lang="et-EE" sz="4800" dirty="0">
                <a:solidFill>
                  <a:schemeClr val="bg2">
                    <a:lumMod val="40000"/>
                    <a:lumOff val="60000"/>
                  </a:schemeClr>
                </a:solidFill>
              </a:rPr>
              <a:t>kaetud </a:t>
            </a:r>
            <a:r>
              <a:rPr lang="et-EE" sz="4800" dirty="0">
                <a:solidFill>
                  <a:srgbClr val="1E1E1C"/>
                </a:solidFill>
              </a:rPr>
              <a:t>piisavate </a:t>
            </a:r>
            <a:r>
              <a:rPr lang="et-EE" sz="4800" dirty="0">
                <a:solidFill>
                  <a:schemeClr val="bg2">
                    <a:lumMod val="60000"/>
                    <a:lumOff val="40000"/>
                  </a:schemeClr>
                </a:solidFill>
              </a:rPr>
              <a:t>rahaliste vahenditega </a:t>
            </a:r>
            <a:r>
              <a:rPr lang="et-EE" sz="4800" dirty="0">
                <a:solidFill>
                  <a:srgbClr val="1E1E1C"/>
                </a:solidFill>
              </a:rPr>
              <a:t>ning, et </a:t>
            </a:r>
            <a:r>
              <a:rPr lang="et-EE" sz="4800" u="sng" dirty="0">
                <a:solidFill>
                  <a:srgbClr val="1E1E1C"/>
                </a:solidFill>
              </a:rPr>
              <a:t>kavandatud kulutused</a:t>
            </a:r>
            <a:r>
              <a:rPr lang="et-EE" sz="4800" dirty="0">
                <a:solidFill>
                  <a:srgbClr val="1E1E1C"/>
                </a:solidFill>
              </a:rPr>
              <a:t>:</a:t>
            </a:r>
          </a:p>
          <a:p>
            <a:pPr lvl="0">
              <a:buFont typeface="Wingdings" panose="05000000000000000000" pitchFamily="2" charset="2"/>
              <a:buChar char="ü"/>
            </a:pPr>
            <a:r>
              <a:rPr lang="et-EE" sz="4800" dirty="0">
                <a:solidFill>
                  <a:srgbClr val="1E1E1C"/>
                </a:solidFill>
              </a:rPr>
              <a:t> aitavad kaasa projekti </a:t>
            </a:r>
            <a:r>
              <a:rPr lang="et-EE" sz="4800" dirty="0">
                <a:solidFill>
                  <a:schemeClr val="bg2">
                    <a:lumMod val="60000"/>
                    <a:lumOff val="40000"/>
                  </a:schemeClr>
                </a:solidFill>
              </a:rPr>
              <a:t>eesmärkide</a:t>
            </a:r>
            <a:r>
              <a:rPr lang="et-EE" sz="4800" dirty="0">
                <a:solidFill>
                  <a:srgbClr val="1E1E1C"/>
                </a:solidFill>
              </a:rPr>
              <a:t> ja tulemuste </a:t>
            </a:r>
            <a:r>
              <a:rPr lang="et-EE" sz="4800" dirty="0">
                <a:solidFill>
                  <a:schemeClr val="bg2">
                    <a:lumMod val="60000"/>
                    <a:lumOff val="40000"/>
                  </a:schemeClr>
                </a:solidFill>
              </a:rPr>
              <a:t>täitmisele</a:t>
            </a:r>
            <a:r>
              <a:rPr lang="et-EE" sz="4800" dirty="0">
                <a:solidFill>
                  <a:srgbClr val="1E1E1C"/>
                </a:solidFill>
              </a:rPr>
              <a:t>;</a:t>
            </a:r>
          </a:p>
          <a:p>
            <a:pPr lvl="0">
              <a:buFont typeface="Wingdings" panose="05000000000000000000" pitchFamily="2" charset="2"/>
              <a:buChar char="ü"/>
            </a:pPr>
            <a:r>
              <a:rPr lang="et-EE" sz="4800" dirty="0">
                <a:solidFill>
                  <a:srgbClr val="1E1E1C"/>
                </a:solidFill>
              </a:rPr>
              <a:t> tulenevad otseselt elluviidavate </a:t>
            </a:r>
            <a:r>
              <a:rPr lang="et-EE" sz="4800" dirty="0">
                <a:solidFill>
                  <a:schemeClr val="bg2">
                    <a:lumMod val="60000"/>
                    <a:lumOff val="40000"/>
                  </a:schemeClr>
                </a:solidFill>
              </a:rPr>
              <a:t>tegevuste iseloomust</a:t>
            </a:r>
            <a:r>
              <a:rPr lang="et-EE" sz="4800" dirty="0">
                <a:solidFill>
                  <a:srgbClr val="1E1E1C"/>
                </a:solidFill>
              </a:rPr>
              <a:t>; </a:t>
            </a:r>
          </a:p>
          <a:p>
            <a:pPr lvl="0">
              <a:buFont typeface="Wingdings" panose="05000000000000000000" pitchFamily="2" charset="2"/>
              <a:buChar char="ü"/>
            </a:pPr>
            <a:r>
              <a:rPr lang="et-EE" sz="4800" dirty="0">
                <a:solidFill>
                  <a:srgbClr val="1E1E1C"/>
                </a:solidFill>
              </a:rPr>
              <a:t>on kuluartiklite kaupa </a:t>
            </a:r>
            <a:r>
              <a:rPr lang="et-EE" sz="4800" dirty="0">
                <a:solidFill>
                  <a:schemeClr val="bg2">
                    <a:lumMod val="60000"/>
                    <a:lumOff val="40000"/>
                  </a:schemeClr>
                </a:solidFill>
              </a:rPr>
              <a:t>lahti kirjutatud</a:t>
            </a:r>
            <a:r>
              <a:rPr lang="et-EE" sz="4800" dirty="0">
                <a:solidFill>
                  <a:srgbClr val="1E1E1C"/>
                </a:solidFill>
              </a:rPr>
              <a:t>;</a:t>
            </a:r>
          </a:p>
          <a:p>
            <a:pPr lvl="0">
              <a:buFont typeface="Wingdings" panose="05000000000000000000" pitchFamily="2" charset="2"/>
              <a:buChar char="ü"/>
            </a:pPr>
            <a:r>
              <a:rPr lang="et-EE" sz="4800" dirty="0">
                <a:solidFill>
                  <a:srgbClr val="1E1E1C"/>
                </a:solidFill>
              </a:rPr>
              <a:t> tuginevad tegelikel </a:t>
            </a:r>
            <a:r>
              <a:rPr lang="et-EE" sz="4800" dirty="0">
                <a:solidFill>
                  <a:schemeClr val="bg2">
                    <a:lumMod val="40000"/>
                    <a:lumOff val="60000"/>
                  </a:schemeClr>
                </a:solidFill>
              </a:rPr>
              <a:t>turuhindadel</a:t>
            </a:r>
            <a:r>
              <a:rPr lang="et-EE" sz="4800" dirty="0">
                <a:solidFill>
                  <a:srgbClr val="1E1E1C"/>
                </a:solidFill>
              </a:rPr>
              <a:t>;</a:t>
            </a:r>
          </a:p>
          <a:p>
            <a:pPr lvl="0">
              <a:buFont typeface="Wingdings" panose="05000000000000000000" pitchFamily="2" charset="2"/>
              <a:buChar char="ü"/>
            </a:pPr>
            <a:r>
              <a:rPr lang="et-EE" sz="4800" dirty="0">
                <a:solidFill>
                  <a:srgbClr val="0573BA"/>
                </a:solidFill>
              </a:rPr>
              <a:t> </a:t>
            </a:r>
            <a:r>
              <a:rPr lang="et-EE" sz="4800" dirty="0">
                <a:solidFill>
                  <a:schemeClr val="bg2">
                    <a:lumMod val="60000"/>
                    <a:lumOff val="40000"/>
                  </a:schemeClr>
                </a:solidFill>
              </a:rPr>
              <a:t>arvestus </a:t>
            </a:r>
            <a:r>
              <a:rPr lang="et-EE" sz="4800" dirty="0">
                <a:solidFill>
                  <a:srgbClr val="1E1E1C"/>
                </a:solidFill>
              </a:rPr>
              <a:t>on </a:t>
            </a:r>
            <a:r>
              <a:rPr lang="et-EE" sz="4800" dirty="0">
                <a:solidFill>
                  <a:schemeClr val="bg2">
                    <a:lumMod val="60000"/>
                    <a:lumOff val="40000"/>
                  </a:schemeClr>
                </a:solidFill>
              </a:rPr>
              <a:t>arusaadav</a:t>
            </a:r>
            <a:r>
              <a:rPr lang="et-EE" sz="4800" dirty="0">
                <a:solidFill>
                  <a:srgbClr val="1E1E1C"/>
                </a:solidFill>
              </a:rPr>
              <a:t> ja aritmeetiliselt </a:t>
            </a:r>
            <a:r>
              <a:rPr lang="et-EE" sz="4800" dirty="0">
                <a:solidFill>
                  <a:schemeClr val="bg2">
                    <a:lumMod val="60000"/>
                    <a:lumOff val="40000"/>
                  </a:schemeClr>
                </a:solidFill>
              </a:rPr>
              <a:t>korrektne</a:t>
            </a:r>
            <a:r>
              <a:rPr lang="et-EE" sz="4800" dirty="0">
                <a:solidFill>
                  <a:srgbClr val="1E1E1C"/>
                </a:solidFill>
              </a:rPr>
              <a:t>.</a:t>
            </a:r>
          </a:p>
          <a:p>
            <a:pPr marL="0" lvl="0" indent="0">
              <a:buNone/>
            </a:pPr>
            <a:endParaRPr lang="et-EE" sz="4800" dirty="0">
              <a:solidFill>
                <a:srgbClr val="1E1E1C"/>
              </a:solidFill>
            </a:endParaRPr>
          </a:p>
        </p:txBody>
      </p:sp>
    </p:spTree>
    <p:extLst>
      <p:ext uri="{BB962C8B-B14F-4D97-AF65-F5344CB8AC3E}">
        <p14:creationId xmlns:p14="http://schemas.microsoft.com/office/powerpoint/2010/main" val="20395121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lstStyle/>
          <a:p>
            <a:r>
              <a:rPr lang="et-EE" dirty="0"/>
              <a:t>AITÄH</a:t>
            </a:r>
            <a:r>
              <a:rPr lang="en-GB" dirty="0"/>
              <a:t>!</a:t>
            </a:r>
          </a:p>
        </p:txBody>
      </p:sp>
    </p:spTree>
    <p:extLst>
      <p:ext uri="{BB962C8B-B14F-4D97-AF65-F5344CB8AC3E}">
        <p14:creationId xmlns:p14="http://schemas.microsoft.com/office/powerpoint/2010/main" val="179334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a:solidFill>
                  <a:schemeClr val="bg2"/>
                </a:solidFill>
              </a:rPr>
              <a:t>TOETATAVAD TEGEVUSED</a:t>
            </a:r>
            <a:endParaRPr lang="en-GB" dirty="0">
              <a:solidFill>
                <a:schemeClr val="bg2"/>
              </a:solidFill>
            </a:endParaRPr>
          </a:p>
        </p:txBody>
      </p:sp>
      <p:sp>
        <p:nvSpPr>
          <p:cNvPr id="3" name="Plassholder for innhold 2"/>
          <p:cNvSpPr>
            <a:spLocks noGrp="1"/>
          </p:cNvSpPr>
          <p:nvPr>
            <p:ph idx="1"/>
          </p:nvPr>
        </p:nvSpPr>
        <p:spPr>
          <a:xfrm>
            <a:off x="191386" y="3304309"/>
            <a:ext cx="22930706" cy="8975220"/>
          </a:xfrm>
        </p:spPr>
        <p:txBody>
          <a:bodyPr/>
          <a:lstStyle/>
          <a:p>
            <a:pPr lvl="1" algn="just">
              <a:buFont typeface="Wingdings" panose="05000000000000000000" pitchFamily="2" charset="2"/>
              <a:buChar char="Ø"/>
            </a:pPr>
            <a:r>
              <a:rPr lang="et-EE" sz="4800" dirty="0"/>
              <a:t>  </a:t>
            </a:r>
            <a:r>
              <a:rPr lang="en-GB" sz="4800" dirty="0" err="1"/>
              <a:t>perevägivallast</a:t>
            </a:r>
            <a:r>
              <a:rPr lang="en-GB" sz="4800" dirty="0"/>
              <a:t> </a:t>
            </a:r>
            <a:r>
              <a:rPr lang="en-GB" sz="4800" dirty="0" err="1"/>
              <a:t>ja</a:t>
            </a:r>
            <a:r>
              <a:rPr lang="en-GB" sz="4800" dirty="0"/>
              <a:t> </a:t>
            </a:r>
            <a:r>
              <a:rPr lang="en-GB" sz="4800" dirty="0" err="1"/>
              <a:t>soolisest</a:t>
            </a:r>
            <a:r>
              <a:rPr lang="en-GB" sz="4800" dirty="0"/>
              <a:t> </a:t>
            </a:r>
            <a:r>
              <a:rPr lang="en-GB" sz="4800" dirty="0" err="1"/>
              <a:t>vägivallast</a:t>
            </a:r>
            <a:r>
              <a:rPr lang="en-GB" sz="4800" dirty="0"/>
              <a:t> </a:t>
            </a:r>
            <a:r>
              <a:rPr lang="en-GB" sz="4800" b="1" dirty="0" err="1"/>
              <a:t>teadlikkuse</a:t>
            </a:r>
            <a:r>
              <a:rPr lang="en-GB" sz="4800" b="1" dirty="0"/>
              <a:t> </a:t>
            </a:r>
            <a:r>
              <a:rPr lang="en-GB" sz="4800" b="1" dirty="0" err="1"/>
              <a:t>tõstmise</a:t>
            </a:r>
            <a:r>
              <a:rPr lang="en-GB" sz="4800" b="1" dirty="0"/>
              <a:t> </a:t>
            </a:r>
            <a:r>
              <a:rPr lang="en-GB" sz="4800" b="1" dirty="0" err="1"/>
              <a:t>kampaania</a:t>
            </a:r>
            <a:r>
              <a:rPr lang="en-GB" sz="4800" b="1" dirty="0"/>
              <a:t> </a:t>
            </a:r>
            <a:r>
              <a:rPr lang="en-GB" sz="4800" dirty="0" err="1"/>
              <a:t>läbiviimine</a:t>
            </a:r>
            <a:r>
              <a:rPr lang="en-GB" sz="4800" dirty="0"/>
              <a:t>;</a:t>
            </a:r>
            <a:endParaRPr lang="et-EE" sz="4800" dirty="0"/>
          </a:p>
          <a:p>
            <a:pPr marL="0" indent="0" algn="just">
              <a:buNone/>
            </a:pPr>
            <a:endParaRPr lang="et-EE" sz="800" dirty="0"/>
          </a:p>
          <a:p>
            <a:pPr lvl="1" algn="just">
              <a:buFont typeface="Wingdings" panose="05000000000000000000" pitchFamily="2" charset="2"/>
              <a:buChar char="Ø"/>
            </a:pPr>
            <a:r>
              <a:rPr lang="et-EE" sz="4800" dirty="0"/>
              <a:t>  </a:t>
            </a:r>
            <a:r>
              <a:rPr lang="en-GB" sz="4800" dirty="0" err="1"/>
              <a:t>lastele</a:t>
            </a:r>
            <a:r>
              <a:rPr lang="en-GB" sz="4800" dirty="0"/>
              <a:t> </a:t>
            </a:r>
            <a:r>
              <a:rPr lang="en-GB" sz="4800" dirty="0" err="1"/>
              <a:t>ja</a:t>
            </a:r>
            <a:r>
              <a:rPr lang="en-GB" sz="4800" dirty="0"/>
              <a:t> </a:t>
            </a:r>
            <a:r>
              <a:rPr lang="en-GB" sz="4800" dirty="0" err="1"/>
              <a:t>noortele</a:t>
            </a:r>
            <a:r>
              <a:rPr lang="en-GB" sz="4800" dirty="0"/>
              <a:t> </a:t>
            </a:r>
            <a:r>
              <a:rPr lang="en-GB" sz="4800" dirty="0" err="1"/>
              <a:t>suunatud</a:t>
            </a:r>
            <a:r>
              <a:rPr lang="en-GB" sz="4800" dirty="0"/>
              <a:t> </a:t>
            </a:r>
            <a:r>
              <a:rPr lang="en-GB" sz="4800" b="1" dirty="0" err="1"/>
              <a:t>perevägivalla</a:t>
            </a:r>
            <a:r>
              <a:rPr lang="en-GB" sz="4800" b="1" dirty="0"/>
              <a:t> </a:t>
            </a:r>
            <a:r>
              <a:rPr lang="en-GB" sz="4800" b="1" dirty="0" err="1"/>
              <a:t>teemaliste</a:t>
            </a:r>
            <a:r>
              <a:rPr lang="en-GB" sz="4800" b="1" dirty="0"/>
              <a:t> </a:t>
            </a:r>
            <a:r>
              <a:rPr lang="en-GB" sz="4800" b="1" dirty="0" err="1"/>
              <a:t>lühifilmide</a:t>
            </a:r>
            <a:r>
              <a:rPr lang="en-GB" sz="4800" b="1" dirty="0"/>
              <a:t> </a:t>
            </a:r>
            <a:r>
              <a:rPr lang="en-GB" sz="4800" dirty="0" err="1"/>
              <a:t>tegemine</a:t>
            </a:r>
            <a:r>
              <a:rPr lang="en-GB" sz="4800" dirty="0"/>
              <a:t>;</a:t>
            </a:r>
            <a:endParaRPr lang="et-EE" sz="4800" dirty="0"/>
          </a:p>
          <a:p>
            <a:pPr marL="0" indent="0" algn="just">
              <a:buNone/>
            </a:pPr>
            <a:endParaRPr lang="et-EE" sz="800" dirty="0"/>
          </a:p>
          <a:p>
            <a:pPr lvl="1" algn="just">
              <a:buFont typeface="Wingdings" panose="05000000000000000000" pitchFamily="2" charset="2"/>
              <a:buChar char="Ø"/>
            </a:pPr>
            <a:r>
              <a:rPr lang="et-EE" sz="4800" b="1" dirty="0"/>
              <a:t>  </a:t>
            </a:r>
            <a:r>
              <a:rPr lang="en-GB" sz="4800" b="1" dirty="0" err="1"/>
              <a:t>teadlikkuse</a:t>
            </a:r>
            <a:r>
              <a:rPr lang="en-GB" sz="4800" b="1" dirty="0"/>
              <a:t> </a:t>
            </a:r>
            <a:r>
              <a:rPr lang="en-GB" sz="4800" b="1" dirty="0" err="1"/>
              <a:t>tõstmise</a:t>
            </a:r>
            <a:r>
              <a:rPr lang="en-GB" sz="4800" b="1" dirty="0"/>
              <a:t> </a:t>
            </a:r>
            <a:r>
              <a:rPr lang="en-GB" sz="4800" b="1" dirty="0" err="1"/>
              <a:t>tegevuste</a:t>
            </a:r>
            <a:r>
              <a:rPr lang="en-GB" sz="4800" b="1" dirty="0"/>
              <a:t> </a:t>
            </a:r>
            <a:r>
              <a:rPr lang="en-GB" sz="4800" dirty="0" err="1"/>
              <a:t>läbiviimine</a:t>
            </a:r>
            <a:r>
              <a:rPr lang="en-GB" sz="4800" b="1" dirty="0"/>
              <a:t> </a:t>
            </a:r>
            <a:r>
              <a:rPr lang="en-GB" sz="4800" dirty="0" err="1"/>
              <a:t>prostitutsiooni</a:t>
            </a:r>
            <a:r>
              <a:rPr lang="en-GB" sz="4800" dirty="0"/>
              <a:t> </a:t>
            </a:r>
            <a:r>
              <a:rPr lang="en-GB" sz="4800" dirty="0" err="1"/>
              <a:t>ja</a:t>
            </a:r>
            <a:r>
              <a:rPr lang="en-GB" sz="4800" dirty="0"/>
              <a:t> </a:t>
            </a:r>
            <a:r>
              <a:rPr lang="en-GB" sz="4800" dirty="0" err="1"/>
              <a:t>seksuaalse</a:t>
            </a:r>
            <a:r>
              <a:rPr lang="en-GB" sz="4800" dirty="0"/>
              <a:t> </a:t>
            </a:r>
            <a:r>
              <a:rPr lang="en-GB" sz="4800" dirty="0" err="1"/>
              <a:t>ekspluateerimise</a:t>
            </a:r>
            <a:r>
              <a:rPr lang="en-GB" sz="4800" dirty="0"/>
              <a:t> </a:t>
            </a:r>
            <a:r>
              <a:rPr lang="en-GB" sz="4800" dirty="0" err="1"/>
              <a:t>eesmärgil</a:t>
            </a:r>
            <a:r>
              <a:rPr lang="en-GB" sz="4800" dirty="0"/>
              <a:t> </a:t>
            </a:r>
            <a:r>
              <a:rPr lang="en-GB" sz="4800" dirty="0" err="1"/>
              <a:t>toime</a:t>
            </a:r>
            <a:r>
              <a:rPr lang="en-GB" sz="4800" dirty="0"/>
              <a:t> </a:t>
            </a:r>
            <a:r>
              <a:rPr lang="en-GB" sz="4800" dirty="0" err="1"/>
              <a:t>pandava</a:t>
            </a:r>
            <a:r>
              <a:rPr lang="en-GB" sz="4800" dirty="0"/>
              <a:t> </a:t>
            </a:r>
            <a:r>
              <a:rPr lang="en-GB" sz="4800" b="1" dirty="0" err="1"/>
              <a:t>inimkaubanduse</a:t>
            </a:r>
            <a:r>
              <a:rPr lang="en-GB" sz="4800" b="1" dirty="0"/>
              <a:t> </a:t>
            </a:r>
            <a:r>
              <a:rPr lang="en-GB" sz="4800" b="1" dirty="0" err="1"/>
              <a:t>teemadel</a:t>
            </a:r>
            <a:r>
              <a:rPr lang="en-GB" sz="4800" dirty="0"/>
              <a:t>.</a:t>
            </a:r>
          </a:p>
          <a:p>
            <a:endParaRPr lang="en-GB" dirty="0"/>
          </a:p>
        </p:txBody>
      </p:sp>
    </p:spTree>
    <p:extLst>
      <p:ext uri="{BB962C8B-B14F-4D97-AF65-F5344CB8AC3E}">
        <p14:creationId xmlns:p14="http://schemas.microsoft.com/office/powerpoint/2010/main" val="135624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dirty="0">
                <a:solidFill>
                  <a:schemeClr val="bg2"/>
                </a:solidFill>
              </a:rPr>
              <a:t>EESMÄRK JA TULEMUSED</a:t>
            </a:r>
          </a:p>
        </p:txBody>
      </p:sp>
      <p:sp>
        <p:nvSpPr>
          <p:cNvPr id="3" name="Plassholder for innhold 2"/>
          <p:cNvSpPr>
            <a:spLocks noGrp="1"/>
          </p:cNvSpPr>
          <p:nvPr>
            <p:ph idx="1"/>
          </p:nvPr>
        </p:nvSpPr>
        <p:spPr/>
        <p:txBody>
          <a:bodyPr/>
          <a:lstStyle/>
          <a:p>
            <a:pPr marL="0" indent="0" algn="just">
              <a:buNone/>
            </a:pPr>
            <a:r>
              <a:rPr lang="et-EE" sz="4800" b="1" dirty="0">
                <a:solidFill>
                  <a:schemeClr val="bg2"/>
                </a:solidFill>
              </a:rPr>
              <a:t>Eesmärk:     </a:t>
            </a:r>
            <a:r>
              <a:rPr lang="et-EE" sz="4800" dirty="0"/>
              <a:t>vähendada perevägivalda ja soolist vägivalda Eesti ühiskonnas.</a:t>
            </a:r>
          </a:p>
          <a:p>
            <a:pPr marL="0" indent="0" algn="just">
              <a:buNone/>
            </a:pPr>
            <a:endParaRPr lang="et-EE" sz="1800" b="1" dirty="0">
              <a:solidFill>
                <a:schemeClr val="bg2"/>
              </a:solidFill>
            </a:endParaRPr>
          </a:p>
          <a:p>
            <a:pPr marL="0" indent="0" algn="just">
              <a:buNone/>
            </a:pPr>
            <a:r>
              <a:rPr lang="et-EE" sz="4800" b="1" dirty="0">
                <a:solidFill>
                  <a:schemeClr val="bg2"/>
                </a:solidFill>
              </a:rPr>
              <a:t>Oodatavad tulemused:</a:t>
            </a:r>
          </a:p>
          <a:p>
            <a:pPr marL="0" indent="0" algn="just">
              <a:spcBef>
                <a:spcPts val="2400"/>
              </a:spcBef>
              <a:buFont typeface="Wingdings" panose="05000000000000000000" pitchFamily="2" charset="2"/>
              <a:buChar char="Ø"/>
              <a:tabLst>
                <a:tab pos="0" algn="l"/>
              </a:tabLst>
            </a:pPr>
            <a:r>
              <a:rPr lang="et-EE" sz="4800" dirty="0"/>
              <a:t>    l</a:t>
            </a:r>
            <a:r>
              <a:rPr lang="en-GB" sz="4800" dirty="0" err="1"/>
              <a:t>äbi</a:t>
            </a:r>
            <a:r>
              <a:rPr lang="en-GB" sz="4800" dirty="0"/>
              <a:t> </a:t>
            </a:r>
            <a:r>
              <a:rPr lang="en-GB" sz="4800" dirty="0" err="1"/>
              <a:t>viidud</a:t>
            </a:r>
            <a:r>
              <a:rPr lang="en-GB" sz="4800" dirty="0"/>
              <a:t> </a:t>
            </a:r>
            <a:r>
              <a:rPr lang="en-GB" sz="4800" u="sng" dirty="0" err="1"/>
              <a:t>vähemalt</a:t>
            </a:r>
            <a:r>
              <a:rPr lang="en-GB" sz="4800" dirty="0"/>
              <a:t> </a:t>
            </a:r>
            <a:r>
              <a:rPr lang="et-EE" sz="4800" b="1" dirty="0"/>
              <a:t>1</a:t>
            </a:r>
            <a:r>
              <a:rPr lang="en-GB" sz="4800" b="1" dirty="0"/>
              <a:t> </a:t>
            </a:r>
            <a:r>
              <a:rPr lang="en-GB" sz="4800" b="1" dirty="0" err="1"/>
              <a:t>kampaania</a:t>
            </a:r>
            <a:r>
              <a:rPr lang="en-GB" sz="4800" b="1" dirty="0"/>
              <a:t> </a:t>
            </a:r>
            <a:r>
              <a:rPr lang="en-GB" sz="4800" dirty="0" err="1"/>
              <a:t>pere</a:t>
            </a:r>
            <a:r>
              <a:rPr lang="en-GB" sz="4800" dirty="0"/>
              <a:t>- </a:t>
            </a:r>
            <a:r>
              <a:rPr lang="en-GB" sz="4800" dirty="0" err="1"/>
              <a:t>ja</a:t>
            </a:r>
            <a:r>
              <a:rPr lang="en-GB" sz="4800" dirty="0"/>
              <a:t> </a:t>
            </a:r>
            <a:r>
              <a:rPr lang="en-GB" sz="4800" dirty="0" err="1"/>
              <a:t>soolise</a:t>
            </a:r>
            <a:r>
              <a:rPr lang="en-GB" sz="4800" dirty="0"/>
              <a:t> </a:t>
            </a:r>
            <a:r>
              <a:rPr lang="en-GB" sz="4800" dirty="0" err="1"/>
              <a:t>vägivalla</a:t>
            </a:r>
            <a:r>
              <a:rPr lang="en-GB" sz="4800" dirty="0"/>
              <a:t> </a:t>
            </a:r>
            <a:r>
              <a:rPr lang="en-GB" sz="4800" dirty="0" err="1"/>
              <a:t>teemadel</a:t>
            </a:r>
            <a:r>
              <a:rPr lang="en-GB" sz="4800" dirty="0"/>
              <a:t>, </a:t>
            </a:r>
            <a:r>
              <a:rPr lang="en-GB" sz="4800" dirty="0" err="1"/>
              <a:t>kus</a:t>
            </a:r>
            <a:r>
              <a:rPr lang="en-GB" sz="4800" dirty="0"/>
              <a:t> </a:t>
            </a:r>
            <a:r>
              <a:rPr lang="et-EE" sz="4800" dirty="0"/>
              <a:t>           </a:t>
            </a:r>
            <a:r>
              <a:rPr lang="en-GB" sz="4800" dirty="0"/>
              <a:t>on </a:t>
            </a:r>
            <a:r>
              <a:rPr lang="en-GB" sz="4800" b="1" dirty="0" err="1"/>
              <a:t>positiivsete</a:t>
            </a:r>
            <a:r>
              <a:rPr lang="en-GB" sz="4800" b="1" dirty="0"/>
              <a:t> </a:t>
            </a:r>
            <a:r>
              <a:rPr lang="en-GB" sz="4800" b="1" dirty="0" err="1"/>
              <a:t>eeskujudena</a:t>
            </a:r>
            <a:r>
              <a:rPr lang="en-GB" sz="4800" b="1" dirty="0"/>
              <a:t> </a:t>
            </a:r>
            <a:r>
              <a:rPr lang="en-GB" sz="4800" b="1" dirty="0" err="1"/>
              <a:t>kaasatud</a:t>
            </a:r>
            <a:r>
              <a:rPr lang="en-GB" sz="4800" b="1" dirty="0"/>
              <a:t> ka </a:t>
            </a:r>
            <a:r>
              <a:rPr lang="en-GB" sz="4800" b="1" dirty="0" err="1"/>
              <a:t>mehi</a:t>
            </a:r>
            <a:r>
              <a:rPr lang="en-GB" sz="4800" dirty="0"/>
              <a:t>;</a:t>
            </a:r>
          </a:p>
          <a:p>
            <a:pPr algn="just">
              <a:buFont typeface="Wingdings" panose="05000000000000000000" pitchFamily="2" charset="2"/>
              <a:buChar char="Ø"/>
            </a:pPr>
            <a:r>
              <a:rPr lang="et-EE" sz="4800" dirty="0"/>
              <a:t>   </a:t>
            </a:r>
            <a:r>
              <a:rPr lang="en-GB" sz="4800" dirty="0" err="1"/>
              <a:t>tehtud</a:t>
            </a:r>
            <a:r>
              <a:rPr lang="en-GB" sz="4800" dirty="0"/>
              <a:t> </a:t>
            </a:r>
            <a:r>
              <a:rPr lang="en-GB" sz="4800" u="sng" dirty="0" err="1"/>
              <a:t>vähemalt</a:t>
            </a:r>
            <a:r>
              <a:rPr lang="en-GB" sz="4800" b="1" dirty="0"/>
              <a:t> </a:t>
            </a:r>
            <a:r>
              <a:rPr lang="et-EE" sz="4800" b="1" dirty="0"/>
              <a:t>3</a:t>
            </a:r>
            <a:r>
              <a:rPr lang="en-GB" sz="4800" b="1" dirty="0"/>
              <a:t> </a:t>
            </a:r>
            <a:r>
              <a:rPr lang="en-GB" sz="4800" b="1" dirty="0" err="1"/>
              <a:t>lastele</a:t>
            </a:r>
            <a:r>
              <a:rPr lang="en-GB" sz="4800" b="1" dirty="0"/>
              <a:t> </a:t>
            </a:r>
            <a:r>
              <a:rPr lang="en-GB" sz="4800" b="1" dirty="0" err="1"/>
              <a:t>ja</a:t>
            </a:r>
            <a:r>
              <a:rPr lang="en-GB" sz="4800" b="1" dirty="0"/>
              <a:t> </a:t>
            </a:r>
            <a:r>
              <a:rPr lang="en-GB" sz="4800" b="1" dirty="0" err="1"/>
              <a:t>noortele</a:t>
            </a:r>
            <a:r>
              <a:rPr lang="en-GB" sz="4800" b="1" dirty="0"/>
              <a:t> </a:t>
            </a:r>
            <a:r>
              <a:rPr lang="en-GB" sz="4800" b="1" dirty="0" err="1"/>
              <a:t>suunatud</a:t>
            </a:r>
            <a:r>
              <a:rPr lang="en-GB" sz="4800" b="1" dirty="0"/>
              <a:t> </a:t>
            </a:r>
            <a:r>
              <a:rPr lang="en-GB" sz="4800" b="1" dirty="0" err="1"/>
              <a:t>lühifilmi</a:t>
            </a:r>
            <a:r>
              <a:rPr lang="en-GB" sz="4800" b="1" dirty="0"/>
              <a:t> </a:t>
            </a:r>
            <a:r>
              <a:rPr lang="en-GB" sz="4800" dirty="0" err="1"/>
              <a:t>perevägivalla</a:t>
            </a:r>
            <a:r>
              <a:rPr lang="en-GB" sz="4800" dirty="0"/>
              <a:t> </a:t>
            </a:r>
            <a:r>
              <a:rPr lang="en-GB" sz="4800" dirty="0" err="1"/>
              <a:t>teemal</a:t>
            </a:r>
            <a:r>
              <a:rPr lang="et-EE" sz="4800" dirty="0"/>
              <a:t>;</a:t>
            </a:r>
            <a:endParaRPr lang="en-GB" sz="4800" dirty="0"/>
          </a:p>
          <a:p>
            <a:pPr algn="just">
              <a:buFont typeface="Wingdings" panose="05000000000000000000" pitchFamily="2" charset="2"/>
              <a:buChar char="Ø"/>
            </a:pPr>
            <a:r>
              <a:rPr lang="et-EE" sz="4800" dirty="0"/>
              <a:t>   </a:t>
            </a:r>
            <a:r>
              <a:rPr lang="en-GB" sz="4800" dirty="0" err="1"/>
              <a:t>tehtud</a:t>
            </a:r>
            <a:r>
              <a:rPr lang="en-GB" sz="4800" dirty="0"/>
              <a:t> on </a:t>
            </a:r>
            <a:r>
              <a:rPr lang="en-GB" sz="4800" u="sng" dirty="0" err="1"/>
              <a:t>vähemalt</a:t>
            </a:r>
            <a:r>
              <a:rPr lang="en-GB" sz="4800" b="1" dirty="0"/>
              <a:t> </a:t>
            </a:r>
            <a:r>
              <a:rPr lang="et-EE" sz="4800" b="1" dirty="0"/>
              <a:t>2</a:t>
            </a:r>
            <a:r>
              <a:rPr lang="en-GB" sz="4800" b="1" dirty="0"/>
              <a:t> </a:t>
            </a:r>
            <a:r>
              <a:rPr lang="en-GB" sz="4800" b="1" dirty="0" err="1"/>
              <a:t>teadlikkuse</a:t>
            </a:r>
            <a:r>
              <a:rPr lang="en-GB" sz="4800" b="1" dirty="0"/>
              <a:t> </a:t>
            </a:r>
            <a:r>
              <a:rPr lang="en-GB" sz="4800" b="1" dirty="0" err="1"/>
              <a:t>tõstmise</a:t>
            </a:r>
            <a:r>
              <a:rPr lang="en-GB" sz="4800" b="1" dirty="0"/>
              <a:t> </a:t>
            </a:r>
            <a:r>
              <a:rPr lang="en-GB" sz="4800" b="1" dirty="0" err="1"/>
              <a:t>tegevust</a:t>
            </a:r>
            <a:r>
              <a:rPr lang="en-GB" sz="4800" b="1" dirty="0"/>
              <a:t> </a:t>
            </a:r>
            <a:r>
              <a:rPr lang="en-GB" sz="4800" dirty="0" err="1"/>
              <a:t>tasulise</a:t>
            </a:r>
            <a:r>
              <a:rPr lang="en-GB" sz="4800" dirty="0"/>
              <a:t> </a:t>
            </a:r>
            <a:r>
              <a:rPr lang="en-GB" sz="4800" dirty="0" err="1"/>
              <a:t>seksi</a:t>
            </a:r>
            <a:r>
              <a:rPr lang="en-GB" sz="4800" dirty="0"/>
              <a:t> </a:t>
            </a:r>
            <a:r>
              <a:rPr lang="en-GB" sz="4800" dirty="0" err="1"/>
              <a:t>nõudluse</a:t>
            </a:r>
            <a:r>
              <a:rPr lang="en-GB" sz="4800" dirty="0"/>
              <a:t> </a:t>
            </a:r>
            <a:r>
              <a:rPr lang="en-GB" sz="4800" dirty="0" err="1"/>
              <a:t>vähendamiseks</a:t>
            </a:r>
            <a:r>
              <a:rPr lang="en-GB" sz="4800" dirty="0"/>
              <a:t>, </a:t>
            </a:r>
            <a:r>
              <a:rPr lang="en-GB" sz="4800" dirty="0" err="1"/>
              <a:t>millega</a:t>
            </a:r>
            <a:r>
              <a:rPr lang="en-GB" sz="4800" dirty="0"/>
              <a:t> on </a:t>
            </a:r>
            <a:r>
              <a:rPr lang="en-GB" sz="4800" b="1" dirty="0" err="1"/>
              <a:t>jõutud</a:t>
            </a:r>
            <a:r>
              <a:rPr lang="en-GB" sz="4800" b="1" dirty="0"/>
              <a:t> </a:t>
            </a:r>
            <a:r>
              <a:rPr lang="en-GB" sz="4800" b="1" dirty="0" err="1"/>
              <a:t>vähemalt</a:t>
            </a:r>
            <a:r>
              <a:rPr lang="en-GB" sz="4800" b="1" dirty="0"/>
              <a:t> 12 000 </a:t>
            </a:r>
            <a:r>
              <a:rPr lang="en-GB" sz="4800" b="1" dirty="0" err="1"/>
              <a:t>inimeseni</a:t>
            </a:r>
            <a:r>
              <a:rPr lang="en-GB" sz="4800" b="1" dirty="0"/>
              <a:t> </a:t>
            </a:r>
            <a:r>
              <a:rPr lang="en-GB" sz="4800" b="1" dirty="0" err="1"/>
              <a:t>Eestis</a:t>
            </a:r>
            <a:r>
              <a:rPr lang="en-GB" sz="4800" b="1" dirty="0"/>
              <a:t>.</a:t>
            </a:r>
          </a:p>
          <a:p>
            <a:pPr algn="just">
              <a:buFont typeface="Wingdings" panose="05000000000000000000" pitchFamily="2" charset="2"/>
              <a:buChar char="Ø"/>
            </a:pPr>
            <a:endParaRPr lang="en-GB" dirty="0"/>
          </a:p>
        </p:txBody>
      </p:sp>
    </p:spTree>
    <p:extLst>
      <p:ext uri="{BB962C8B-B14F-4D97-AF65-F5344CB8AC3E}">
        <p14:creationId xmlns:p14="http://schemas.microsoft.com/office/powerpoint/2010/main" val="3382079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dirty="0">
                <a:solidFill>
                  <a:schemeClr val="bg2"/>
                </a:solidFill>
              </a:rPr>
              <a:t>NÕUDED TAOTLEJALE</a:t>
            </a:r>
          </a:p>
        </p:txBody>
      </p:sp>
      <p:sp>
        <p:nvSpPr>
          <p:cNvPr id="3" name="Plassholder for innhold 2"/>
          <p:cNvSpPr>
            <a:spLocks noGrp="1"/>
          </p:cNvSpPr>
          <p:nvPr>
            <p:ph idx="1"/>
          </p:nvPr>
        </p:nvSpPr>
        <p:spPr>
          <a:xfrm>
            <a:off x="446568" y="2551814"/>
            <a:ext cx="23242772" cy="10065205"/>
          </a:xfrm>
        </p:spPr>
        <p:txBody>
          <a:bodyPr>
            <a:normAutofit/>
          </a:bodyPr>
          <a:lstStyle/>
          <a:p>
            <a:pPr marL="0" indent="0" algn="just">
              <a:buNone/>
            </a:pPr>
            <a:r>
              <a:rPr lang="et-EE" sz="4800" b="1" dirty="0">
                <a:solidFill>
                  <a:schemeClr val="bg2"/>
                </a:solidFill>
              </a:rPr>
              <a:t>Taotleja:  </a:t>
            </a:r>
          </a:p>
          <a:p>
            <a:pPr marL="0" indent="0" algn="just">
              <a:buNone/>
            </a:pPr>
            <a:endParaRPr lang="et-EE" sz="1100" b="1" dirty="0">
              <a:solidFill>
                <a:schemeClr val="bg2"/>
              </a:solidFill>
            </a:endParaRPr>
          </a:p>
          <a:p>
            <a:pPr lvl="1" algn="just">
              <a:buFont typeface="Wingdings" panose="05000000000000000000" pitchFamily="2" charset="2"/>
              <a:buChar char="Ø"/>
            </a:pPr>
            <a:r>
              <a:rPr lang="et-EE" sz="4800" dirty="0"/>
              <a:t>  Eestis registreeritud avalik-õiguslik juriidiline isik või äriline või mitteäriline eraõiguslik juriidiline isik, sh valitsusväline organisatsioon;</a:t>
            </a:r>
          </a:p>
          <a:p>
            <a:pPr lvl="1" algn="just">
              <a:buFont typeface="Wingdings" panose="05000000000000000000" pitchFamily="2" charset="2"/>
              <a:buChar char="Ø"/>
            </a:pPr>
            <a:r>
              <a:rPr lang="et-EE" sz="4800" dirty="0"/>
              <a:t>  Eestis tegutsev </a:t>
            </a:r>
            <a:r>
              <a:rPr lang="et-EE" sz="4800" dirty="0" err="1"/>
              <a:t>valitsustevaheline</a:t>
            </a:r>
            <a:r>
              <a:rPr lang="et-EE" sz="4800" dirty="0"/>
              <a:t> organisatsioon.</a:t>
            </a:r>
          </a:p>
          <a:p>
            <a:pPr marL="0" indent="0" algn="just">
              <a:buNone/>
            </a:pPr>
            <a:endParaRPr lang="et-EE" sz="1000" b="1" dirty="0">
              <a:solidFill>
                <a:schemeClr val="bg2"/>
              </a:solidFill>
            </a:endParaRPr>
          </a:p>
          <a:p>
            <a:pPr marL="0" indent="0" algn="just">
              <a:buNone/>
            </a:pPr>
            <a:r>
              <a:rPr lang="et-EE" sz="4800" b="1" dirty="0">
                <a:solidFill>
                  <a:schemeClr val="bg2"/>
                </a:solidFill>
              </a:rPr>
              <a:t>Taotleja (ja/või projektipartneri) pädevus:</a:t>
            </a:r>
          </a:p>
          <a:p>
            <a:pPr marL="0" indent="0" algn="just">
              <a:buNone/>
            </a:pPr>
            <a:endParaRPr lang="et-EE" sz="1000" b="1" dirty="0">
              <a:solidFill>
                <a:schemeClr val="bg2"/>
              </a:solidFill>
            </a:endParaRPr>
          </a:p>
          <a:p>
            <a:pPr lvl="1" algn="just">
              <a:buFont typeface="Wingdings" panose="05000000000000000000" pitchFamily="2" charset="2"/>
              <a:buChar char="Ø"/>
            </a:pPr>
            <a:r>
              <a:rPr lang="et-EE" sz="4800" dirty="0"/>
              <a:t>  vähemalt </a:t>
            </a:r>
            <a:r>
              <a:rPr lang="et-EE" sz="4800" u="sng" dirty="0"/>
              <a:t>3 aastane </a:t>
            </a:r>
            <a:r>
              <a:rPr lang="et-EE" sz="4800" b="1" dirty="0"/>
              <a:t>perevägivalla, prostitutsiooni, inimkaubanduse ennetustegevuste läbiviimise või nende kuritegude ohvrite abistamise kogemus</a:t>
            </a:r>
            <a:r>
              <a:rPr lang="et-EE" sz="4800" dirty="0"/>
              <a:t>;</a:t>
            </a:r>
          </a:p>
          <a:p>
            <a:pPr lvl="1" algn="just">
              <a:buFont typeface="Wingdings" panose="05000000000000000000" pitchFamily="2" charset="2"/>
              <a:buChar char="Ø"/>
            </a:pPr>
            <a:r>
              <a:rPr lang="et-EE" sz="4800" dirty="0"/>
              <a:t>  viimase </a:t>
            </a:r>
            <a:r>
              <a:rPr lang="et-EE" sz="4800" u="sng" dirty="0"/>
              <a:t>6 aasta jooksul </a:t>
            </a:r>
            <a:r>
              <a:rPr lang="et-EE" sz="4800" dirty="0"/>
              <a:t>vähemalt </a:t>
            </a:r>
            <a:r>
              <a:rPr lang="et-EE" sz="4800" b="1" dirty="0"/>
              <a:t>2</a:t>
            </a:r>
            <a:r>
              <a:rPr lang="et-EE" sz="4800" dirty="0"/>
              <a:t> taotluses kirjeldatud </a:t>
            </a:r>
            <a:r>
              <a:rPr lang="et-EE" sz="4800" b="1" dirty="0"/>
              <a:t>teavituskampaaniaga </a:t>
            </a:r>
            <a:r>
              <a:rPr lang="et-EE" sz="4800" dirty="0"/>
              <a:t>sarnase kampaania </a:t>
            </a:r>
            <a:r>
              <a:rPr lang="et-EE" sz="4800" b="1" dirty="0"/>
              <a:t>elluviimise kogemus</a:t>
            </a:r>
            <a:r>
              <a:rPr lang="et-EE" sz="4800" dirty="0"/>
              <a:t>. </a:t>
            </a:r>
          </a:p>
          <a:p>
            <a:pPr marL="0" indent="0" algn="just">
              <a:buNone/>
            </a:pPr>
            <a:endParaRPr lang="en-GB" dirty="0"/>
          </a:p>
        </p:txBody>
      </p:sp>
    </p:spTree>
    <p:extLst>
      <p:ext uri="{BB962C8B-B14F-4D97-AF65-F5344CB8AC3E}">
        <p14:creationId xmlns:p14="http://schemas.microsoft.com/office/powerpoint/2010/main" val="1164677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dirty="0">
                <a:solidFill>
                  <a:schemeClr val="bg2"/>
                </a:solidFill>
              </a:rPr>
              <a:t>NÕUDED </a:t>
            </a:r>
            <a:r>
              <a:rPr lang="et-EE" dirty="0">
                <a:solidFill>
                  <a:schemeClr val="bg2"/>
                </a:solidFill>
              </a:rPr>
              <a:t>VALDKONNA EKSPERTIDELE</a:t>
            </a:r>
            <a:endParaRPr lang="en-GB" dirty="0">
              <a:solidFill>
                <a:schemeClr val="bg2"/>
              </a:solidFill>
            </a:endParaRPr>
          </a:p>
        </p:txBody>
      </p:sp>
      <p:sp>
        <p:nvSpPr>
          <p:cNvPr id="3" name="Plassholder for innhold 2"/>
          <p:cNvSpPr>
            <a:spLocks noGrp="1"/>
          </p:cNvSpPr>
          <p:nvPr>
            <p:ph idx="1"/>
          </p:nvPr>
        </p:nvSpPr>
        <p:spPr>
          <a:xfrm>
            <a:off x="446568" y="3091543"/>
            <a:ext cx="22675524" cy="9187986"/>
          </a:xfrm>
        </p:spPr>
        <p:txBody>
          <a:bodyPr>
            <a:normAutofit/>
          </a:bodyPr>
          <a:lstStyle/>
          <a:p>
            <a:pPr marL="0" indent="0" algn="just">
              <a:buNone/>
            </a:pPr>
            <a:r>
              <a:rPr lang="et-EE" sz="4800" b="1" dirty="0">
                <a:solidFill>
                  <a:schemeClr val="bg2"/>
                </a:solidFill>
              </a:rPr>
              <a:t>Perevägivalla eksperdi pädevus:  </a:t>
            </a:r>
          </a:p>
          <a:p>
            <a:pPr lvl="1" algn="just">
              <a:buFont typeface="Wingdings" panose="05000000000000000000" pitchFamily="2" charset="2"/>
              <a:buChar char="Ø"/>
            </a:pPr>
            <a:r>
              <a:rPr lang="et-EE" sz="4800" b="1" dirty="0">
                <a:solidFill>
                  <a:schemeClr val="tx2"/>
                </a:solidFill>
              </a:rPr>
              <a:t>  magistrikraad</a:t>
            </a:r>
            <a:r>
              <a:rPr lang="et-EE" sz="4800" dirty="0">
                <a:solidFill>
                  <a:schemeClr val="tx2"/>
                </a:solidFill>
              </a:rPr>
              <a:t> või sellega võrdsustatud kvalifikatsioon sotsiaaltöös, psühholoogias või pedagoogikas;</a:t>
            </a:r>
          </a:p>
          <a:p>
            <a:pPr lvl="1" algn="just">
              <a:buFont typeface="Wingdings" panose="05000000000000000000" pitchFamily="2" charset="2"/>
              <a:buChar char="Ø"/>
            </a:pPr>
            <a:r>
              <a:rPr lang="et-EE" sz="4800" dirty="0">
                <a:solidFill>
                  <a:schemeClr val="tx2"/>
                </a:solidFill>
              </a:rPr>
              <a:t>  vähemalt </a:t>
            </a:r>
            <a:r>
              <a:rPr lang="et-EE" sz="4800" b="1" dirty="0">
                <a:solidFill>
                  <a:schemeClr val="tx2"/>
                </a:solidFill>
              </a:rPr>
              <a:t>3-aastane</a:t>
            </a:r>
            <a:r>
              <a:rPr lang="et-EE" sz="4800" dirty="0">
                <a:solidFill>
                  <a:schemeClr val="tx2"/>
                </a:solidFill>
              </a:rPr>
              <a:t> perevägivalla ennetamise või ohvrite abistamise </a:t>
            </a:r>
            <a:r>
              <a:rPr lang="et-EE" sz="4800" b="1" dirty="0">
                <a:solidFill>
                  <a:schemeClr val="tx2"/>
                </a:solidFill>
              </a:rPr>
              <a:t>kogemus viimase 10 aasta jooksul</a:t>
            </a:r>
            <a:r>
              <a:rPr lang="et-EE" sz="4800" dirty="0">
                <a:solidFill>
                  <a:schemeClr val="tx2"/>
                </a:solidFill>
              </a:rPr>
              <a:t>.</a:t>
            </a:r>
          </a:p>
          <a:p>
            <a:pPr marL="914263" lvl="1" indent="0" algn="just">
              <a:buNone/>
            </a:pPr>
            <a:endParaRPr lang="et-EE" sz="1000" dirty="0">
              <a:solidFill>
                <a:schemeClr val="tx2"/>
              </a:solidFill>
            </a:endParaRPr>
          </a:p>
          <a:p>
            <a:pPr marL="0" indent="0" algn="just">
              <a:buNone/>
            </a:pPr>
            <a:r>
              <a:rPr lang="et-EE" sz="4800" b="1" dirty="0">
                <a:solidFill>
                  <a:schemeClr val="bg2"/>
                </a:solidFill>
              </a:rPr>
              <a:t>Prostitutsiooni eksperdi pädevus:</a:t>
            </a:r>
          </a:p>
          <a:p>
            <a:pPr lvl="1" algn="just">
              <a:buFont typeface="Wingdings" panose="05000000000000000000" pitchFamily="2" charset="2"/>
              <a:buChar char="Ø"/>
            </a:pPr>
            <a:r>
              <a:rPr lang="et-EE" sz="4800" dirty="0"/>
              <a:t>  </a:t>
            </a:r>
            <a:r>
              <a:rPr lang="en-GB" sz="4800" b="1" dirty="0" err="1"/>
              <a:t>magistrikraad</a:t>
            </a:r>
            <a:r>
              <a:rPr lang="en-GB" sz="4800" dirty="0"/>
              <a:t> </a:t>
            </a:r>
            <a:r>
              <a:rPr lang="en-GB" sz="4800" dirty="0" err="1"/>
              <a:t>või</a:t>
            </a:r>
            <a:r>
              <a:rPr lang="en-GB" sz="4800" dirty="0"/>
              <a:t> </a:t>
            </a:r>
            <a:r>
              <a:rPr lang="en-GB" sz="4800" dirty="0" err="1"/>
              <a:t>magistrikraadiga</a:t>
            </a:r>
            <a:r>
              <a:rPr lang="en-GB" sz="4800" dirty="0"/>
              <a:t> </a:t>
            </a:r>
            <a:r>
              <a:rPr lang="en-GB" sz="4800" dirty="0" err="1"/>
              <a:t>võrdsustatud</a:t>
            </a:r>
            <a:r>
              <a:rPr lang="en-GB" sz="4800" dirty="0"/>
              <a:t> </a:t>
            </a:r>
            <a:r>
              <a:rPr lang="en-GB" sz="4800" dirty="0" err="1"/>
              <a:t>kvalifikatsioon</a:t>
            </a:r>
            <a:r>
              <a:rPr lang="en-GB" sz="4800" dirty="0"/>
              <a:t> </a:t>
            </a:r>
            <a:r>
              <a:rPr lang="en-GB" sz="4800" dirty="0" err="1"/>
              <a:t>sotsiaaltöös</a:t>
            </a:r>
            <a:r>
              <a:rPr lang="en-GB" sz="4800" dirty="0"/>
              <a:t>, </a:t>
            </a:r>
            <a:r>
              <a:rPr lang="en-GB" sz="4800" dirty="0" err="1"/>
              <a:t>psühholoogias</a:t>
            </a:r>
            <a:r>
              <a:rPr lang="en-GB" sz="4800" dirty="0"/>
              <a:t> </a:t>
            </a:r>
            <a:r>
              <a:rPr lang="en-GB" sz="4800" dirty="0" err="1"/>
              <a:t>või</a:t>
            </a:r>
            <a:r>
              <a:rPr lang="en-GB" sz="4800" dirty="0"/>
              <a:t> </a:t>
            </a:r>
            <a:r>
              <a:rPr lang="en-GB" sz="4800" dirty="0" err="1"/>
              <a:t>pedagoogikas</a:t>
            </a:r>
            <a:r>
              <a:rPr lang="et-EE" sz="4800" dirty="0"/>
              <a:t>;</a:t>
            </a:r>
          </a:p>
          <a:p>
            <a:pPr lvl="1" algn="just">
              <a:buFont typeface="Wingdings" panose="05000000000000000000" pitchFamily="2" charset="2"/>
              <a:buChar char="Ø"/>
            </a:pPr>
            <a:r>
              <a:rPr lang="et-EE" sz="4800" dirty="0"/>
              <a:t>  </a:t>
            </a:r>
            <a:r>
              <a:rPr lang="en-GB" sz="4800" dirty="0" err="1"/>
              <a:t>vähemalt</a:t>
            </a:r>
            <a:r>
              <a:rPr lang="en-GB" sz="4800" dirty="0"/>
              <a:t> </a:t>
            </a:r>
            <a:r>
              <a:rPr lang="et-EE" sz="4800" b="1" dirty="0"/>
              <a:t>3-</a:t>
            </a:r>
            <a:r>
              <a:rPr lang="en-GB" sz="4800" b="1" dirty="0" err="1"/>
              <a:t>aastane</a:t>
            </a:r>
            <a:r>
              <a:rPr lang="en-GB" sz="4800" b="1" dirty="0"/>
              <a:t> </a:t>
            </a:r>
            <a:r>
              <a:rPr lang="en-GB" sz="4800" dirty="0" err="1"/>
              <a:t>prostitutsiooni</a:t>
            </a:r>
            <a:r>
              <a:rPr lang="en-GB" sz="4800" dirty="0"/>
              <a:t> </a:t>
            </a:r>
            <a:r>
              <a:rPr lang="en-GB" sz="4800" dirty="0" err="1"/>
              <a:t>või</a:t>
            </a:r>
            <a:r>
              <a:rPr lang="en-GB" sz="4800" dirty="0"/>
              <a:t> </a:t>
            </a:r>
            <a:r>
              <a:rPr lang="en-GB" sz="4800" dirty="0" err="1"/>
              <a:t>sellega</a:t>
            </a:r>
            <a:r>
              <a:rPr lang="en-GB" sz="4800" dirty="0"/>
              <a:t> </a:t>
            </a:r>
            <a:r>
              <a:rPr lang="en-GB" sz="4800" dirty="0" err="1"/>
              <a:t>seotud</a:t>
            </a:r>
            <a:r>
              <a:rPr lang="en-GB" sz="4800" dirty="0"/>
              <a:t> </a:t>
            </a:r>
            <a:r>
              <a:rPr lang="en-GB" sz="4800" dirty="0" err="1"/>
              <a:t>inimkaubanduse</a:t>
            </a:r>
            <a:r>
              <a:rPr lang="en-GB" sz="4800" dirty="0"/>
              <a:t> </a:t>
            </a:r>
            <a:r>
              <a:rPr lang="en-GB" sz="4800" dirty="0" err="1"/>
              <a:t>ennetamise</a:t>
            </a:r>
            <a:r>
              <a:rPr lang="en-GB" sz="4800" dirty="0"/>
              <a:t> </a:t>
            </a:r>
            <a:r>
              <a:rPr lang="en-GB" sz="4800" dirty="0" err="1"/>
              <a:t>või</a:t>
            </a:r>
            <a:r>
              <a:rPr lang="en-GB" sz="4800" dirty="0"/>
              <a:t> </a:t>
            </a:r>
            <a:r>
              <a:rPr lang="en-GB" sz="4800" dirty="0" err="1"/>
              <a:t>ohvrite</a:t>
            </a:r>
            <a:r>
              <a:rPr lang="en-GB" sz="4800" dirty="0"/>
              <a:t> </a:t>
            </a:r>
            <a:r>
              <a:rPr lang="en-GB" sz="4800" dirty="0" err="1"/>
              <a:t>abistamise</a:t>
            </a:r>
            <a:r>
              <a:rPr lang="en-GB" sz="4800" dirty="0"/>
              <a:t> </a:t>
            </a:r>
            <a:r>
              <a:rPr lang="en-GB" sz="4800" b="1" dirty="0" err="1"/>
              <a:t>kogemus</a:t>
            </a:r>
            <a:r>
              <a:rPr lang="en-GB" sz="4800" b="1" dirty="0"/>
              <a:t> </a:t>
            </a:r>
            <a:r>
              <a:rPr lang="en-GB" sz="4800" b="1" dirty="0" err="1"/>
              <a:t>viimase</a:t>
            </a:r>
            <a:r>
              <a:rPr lang="en-GB" sz="4800" b="1" dirty="0"/>
              <a:t> 10 </a:t>
            </a:r>
            <a:r>
              <a:rPr lang="en-GB" sz="4800" b="1" dirty="0" err="1"/>
              <a:t>aasta</a:t>
            </a:r>
            <a:r>
              <a:rPr lang="en-GB" sz="4800" b="1" dirty="0"/>
              <a:t> </a:t>
            </a:r>
            <a:r>
              <a:rPr lang="en-GB" sz="4800" b="1" dirty="0" err="1"/>
              <a:t>jooksul</a:t>
            </a:r>
            <a:r>
              <a:rPr lang="en-GB" sz="4800" dirty="0"/>
              <a:t>.</a:t>
            </a:r>
          </a:p>
        </p:txBody>
      </p:sp>
    </p:spTree>
    <p:extLst>
      <p:ext uri="{BB962C8B-B14F-4D97-AF65-F5344CB8AC3E}">
        <p14:creationId xmlns:p14="http://schemas.microsoft.com/office/powerpoint/2010/main" val="2799793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558785"/>
            <a:ext cx="21861705" cy="2154436"/>
          </a:xfrm>
        </p:spPr>
        <p:txBody>
          <a:bodyPr/>
          <a:lstStyle/>
          <a:p>
            <a:pPr algn="ctr"/>
            <a:r>
              <a:rPr lang="en-GB" dirty="0">
                <a:solidFill>
                  <a:schemeClr val="bg2"/>
                </a:solidFill>
              </a:rPr>
              <a:t>NÕUDED </a:t>
            </a:r>
            <a:r>
              <a:rPr lang="et-EE" dirty="0">
                <a:solidFill>
                  <a:schemeClr val="bg2"/>
                </a:solidFill>
              </a:rPr>
              <a:t>PROJEKTIJUHILE JA KOMMUNIKATSIOONIMEESKONNA LIIKMETELE </a:t>
            </a:r>
            <a:endParaRPr lang="en-GB" dirty="0">
              <a:solidFill>
                <a:schemeClr val="bg2"/>
              </a:solidFill>
            </a:endParaRPr>
          </a:p>
        </p:txBody>
      </p:sp>
      <p:sp>
        <p:nvSpPr>
          <p:cNvPr id="3" name="Plassholder for innhold 2"/>
          <p:cNvSpPr>
            <a:spLocks noGrp="1"/>
          </p:cNvSpPr>
          <p:nvPr>
            <p:ph idx="1"/>
          </p:nvPr>
        </p:nvSpPr>
        <p:spPr>
          <a:xfrm>
            <a:off x="446568" y="2955851"/>
            <a:ext cx="22675524" cy="9323678"/>
          </a:xfrm>
        </p:spPr>
        <p:txBody>
          <a:bodyPr>
            <a:normAutofit/>
          </a:bodyPr>
          <a:lstStyle/>
          <a:p>
            <a:pPr marL="0" indent="0" algn="just">
              <a:buNone/>
            </a:pPr>
            <a:r>
              <a:rPr lang="et-EE" sz="4800" b="1" dirty="0">
                <a:solidFill>
                  <a:schemeClr val="bg2"/>
                </a:solidFill>
              </a:rPr>
              <a:t>Projektijuhi pädevus:  </a:t>
            </a:r>
          </a:p>
          <a:p>
            <a:pPr marL="0" indent="0" algn="just">
              <a:buNone/>
            </a:pPr>
            <a:endParaRPr lang="et-EE" sz="1000" b="1" dirty="0">
              <a:solidFill>
                <a:schemeClr val="bg2"/>
              </a:solidFill>
            </a:endParaRPr>
          </a:p>
          <a:p>
            <a:pPr lvl="1" algn="just">
              <a:buFont typeface="Wingdings" panose="05000000000000000000" pitchFamily="2" charset="2"/>
              <a:buChar char="Ø"/>
            </a:pPr>
            <a:r>
              <a:rPr lang="et-EE" sz="4800" dirty="0">
                <a:latin typeface="Arial" panose="020B0604020202020204" pitchFamily="34" charset="0"/>
                <a:ea typeface="Calibri" panose="020F0502020204030204" pitchFamily="34" charset="0"/>
              </a:rPr>
              <a:t>  taotluses kirjeldatud projektiga </a:t>
            </a:r>
            <a:r>
              <a:rPr lang="et-EE" sz="4800" b="1" dirty="0">
                <a:latin typeface="Arial" panose="020B0604020202020204" pitchFamily="34" charset="0"/>
                <a:ea typeface="Calibri" panose="020F0502020204030204" pitchFamily="34" charset="0"/>
              </a:rPr>
              <a:t>sarnase</a:t>
            </a:r>
            <a:r>
              <a:rPr lang="et-EE" sz="4800" dirty="0">
                <a:latin typeface="Arial" panose="020B0604020202020204" pitchFamily="34" charset="0"/>
                <a:ea typeface="Calibri" panose="020F0502020204030204" pitchFamily="34" charset="0"/>
              </a:rPr>
              <a:t> tegevuste mahu ning ülesannetega </a:t>
            </a:r>
            <a:r>
              <a:rPr lang="et-EE" sz="4800" b="1" dirty="0">
                <a:latin typeface="Arial" panose="020B0604020202020204" pitchFamily="34" charset="0"/>
                <a:ea typeface="Calibri" panose="020F0502020204030204" pitchFamily="34" charset="0"/>
              </a:rPr>
              <a:t>projekti juhtimise kogemus</a:t>
            </a:r>
            <a:r>
              <a:rPr lang="et-EE" sz="4800" dirty="0">
                <a:latin typeface="Arial" panose="020B0604020202020204" pitchFamily="34" charset="0"/>
                <a:ea typeface="Calibri" panose="020F0502020204030204" pitchFamily="34" charset="0"/>
              </a:rPr>
              <a:t>;</a:t>
            </a:r>
          </a:p>
          <a:p>
            <a:pPr lvl="1" algn="just">
              <a:buFont typeface="Wingdings" panose="05000000000000000000" pitchFamily="2" charset="2"/>
              <a:buChar char="Ø"/>
            </a:pPr>
            <a:r>
              <a:rPr lang="et-EE" sz="4800" dirty="0">
                <a:latin typeface="Arial" panose="020B0604020202020204" pitchFamily="34" charset="0"/>
                <a:ea typeface="Calibri" panose="020F0502020204030204" pitchFamily="34" charset="0"/>
              </a:rPr>
              <a:t>  vähemalt </a:t>
            </a:r>
            <a:r>
              <a:rPr lang="et-EE" sz="4800" b="1" dirty="0">
                <a:latin typeface="Arial" panose="020B0604020202020204" pitchFamily="34" charset="0"/>
                <a:ea typeface="Calibri" panose="020F0502020204030204" pitchFamily="34" charset="0"/>
              </a:rPr>
              <a:t>3-aastane töökogemus </a:t>
            </a:r>
            <a:r>
              <a:rPr lang="et-EE" sz="4800" dirty="0">
                <a:latin typeface="Arial" panose="020B0604020202020204" pitchFamily="34" charset="0"/>
                <a:ea typeface="Calibri" panose="020F0502020204030204" pitchFamily="34" charset="0"/>
              </a:rPr>
              <a:t>projektijuhina </a:t>
            </a:r>
            <a:r>
              <a:rPr lang="et-EE" sz="4800" b="1" dirty="0">
                <a:latin typeface="Arial" panose="020B0604020202020204" pitchFamily="34" charset="0"/>
                <a:ea typeface="Calibri" panose="020F0502020204030204" pitchFamily="34" charset="0"/>
              </a:rPr>
              <a:t>viimase 10 aasta jooksul</a:t>
            </a:r>
            <a:r>
              <a:rPr lang="et-EE" sz="4800" dirty="0">
                <a:latin typeface="Arial" panose="020B0604020202020204" pitchFamily="34" charset="0"/>
                <a:ea typeface="Calibri" panose="020F0502020204030204" pitchFamily="34" charset="0"/>
              </a:rPr>
              <a:t>.</a:t>
            </a:r>
          </a:p>
          <a:p>
            <a:pPr marL="914263" lvl="1" indent="0" algn="just">
              <a:buNone/>
            </a:pPr>
            <a:endParaRPr lang="et-EE" sz="1000" b="1" dirty="0">
              <a:solidFill>
                <a:schemeClr val="bg2"/>
              </a:solidFill>
            </a:endParaRPr>
          </a:p>
          <a:p>
            <a:pPr marL="0" indent="0" algn="just">
              <a:buNone/>
            </a:pPr>
            <a:r>
              <a:rPr lang="et-EE" sz="4800" b="1" dirty="0">
                <a:solidFill>
                  <a:schemeClr val="bg2"/>
                </a:solidFill>
              </a:rPr>
              <a:t>Kommunikatsioonimeeskonna liikmete (loovjuht, kunstiline juht, loovkirjutaja, tehniline disainer ja PR konsultant) pädevus: </a:t>
            </a:r>
          </a:p>
          <a:p>
            <a:pPr marL="0" indent="0" algn="just">
              <a:buNone/>
            </a:pPr>
            <a:endParaRPr lang="et-EE" sz="1000" b="1" dirty="0">
              <a:solidFill>
                <a:schemeClr val="bg2"/>
              </a:solidFill>
            </a:endParaRPr>
          </a:p>
          <a:p>
            <a:pPr lvl="1" algn="just">
              <a:buFont typeface="Wingdings" panose="05000000000000000000" pitchFamily="2" charset="2"/>
              <a:buChar char="Ø"/>
            </a:pPr>
            <a:r>
              <a:rPr lang="et-EE" sz="4800" dirty="0">
                <a:latin typeface="Arial" panose="020B0604020202020204" pitchFamily="34" charset="0"/>
                <a:ea typeface="Calibri" panose="020F0502020204030204" pitchFamily="34" charset="0"/>
                <a:cs typeface="Times New Roman" panose="02020603050405020304" pitchFamily="18" charset="0"/>
              </a:rPr>
              <a:t>  </a:t>
            </a:r>
            <a:r>
              <a:rPr lang="et-EE" sz="4800" b="1" dirty="0">
                <a:latin typeface="Arial" panose="020B0604020202020204" pitchFamily="34" charset="0"/>
                <a:ea typeface="Calibri" panose="020F0502020204030204" pitchFamily="34" charset="0"/>
                <a:cs typeface="Times New Roman" panose="02020603050405020304" pitchFamily="18" charset="0"/>
              </a:rPr>
              <a:t>varasem</a:t>
            </a:r>
            <a:r>
              <a:rPr lang="et-EE" sz="4800" dirty="0">
                <a:latin typeface="Arial" panose="020B0604020202020204" pitchFamily="34" charset="0"/>
                <a:ea typeface="Calibri" panose="020F0502020204030204" pitchFamily="34" charset="0"/>
                <a:cs typeface="Times New Roman" panose="02020603050405020304" pitchFamily="18" charset="0"/>
              </a:rPr>
              <a:t> teavituskampaania elluviimise </a:t>
            </a:r>
            <a:r>
              <a:rPr lang="et-EE" sz="4800" b="1" dirty="0">
                <a:latin typeface="Arial" panose="020B0604020202020204" pitchFamily="34" charset="0"/>
                <a:ea typeface="Calibri" panose="020F0502020204030204" pitchFamily="34" charset="0"/>
                <a:cs typeface="Times New Roman" panose="02020603050405020304" pitchFamily="18" charset="0"/>
              </a:rPr>
              <a:t>kogemus viimase 6 aasta jooksul</a:t>
            </a:r>
            <a:r>
              <a:rPr lang="et-EE" sz="4800" dirty="0">
                <a:latin typeface="Arial" panose="020B0604020202020204" pitchFamily="34" charset="0"/>
                <a:ea typeface="Calibri" panose="020F0502020204030204" pitchFamily="34" charset="0"/>
                <a:cs typeface="Times New Roman" panose="02020603050405020304" pitchFamily="18" charset="0"/>
              </a:rPr>
              <a:t>.</a:t>
            </a:r>
            <a:endParaRPr lang="en-GB" sz="4800" dirty="0"/>
          </a:p>
        </p:txBody>
      </p:sp>
    </p:spTree>
    <p:extLst>
      <p:ext uri="{BB962C8B-B14F-4D97-AF65-F5344CB8AC3E}">
        <p14:creationId xmlns:p14="http://schemas.microsoft.com/office/powerpoint/2010/main" val="219479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558785"/>
            <a:ext cx="21861705" cy="2154436"/>
          </a:xfrm>
        </p:spPr>
        <p:txBody>
          <a:bodyPr/>
          <a:lstStyle/>
          <a:p>
            <a:pPr algn="ctr"/>
            <a:r>
              <a:rPr lang="et-EE" dirty="0">
                <a:solidFill>
                  <a:schemeClr val="bg2"/>
                </a:solidFill>
              </a:rPr>
              <a:t>PÕHIMÕTTED, MIDA JÄRGIDA TEGEVUSTE KAVANDAMISEL JA ELLUVIIMISEL </a:t>
            </a:r>
            <a:endParaRPr lang="en-GB" dirty="0">
              <a:solidFill>
                <a:schemeClr val="bg2"/>
              </a:solidFill>
            </a:endParaRPr>
          </a:p>
        </p:txBody>
      </p:sp>
      <p:sp>
        <p:nvSpPr>
          <p:cNvPr id="3" name="Plassholder for innhold 2"/>
          <p:cNvSpPr>
            <a:spLocks noGrp="1"/>
          </p:cNvSpPr>
          <p:nvPr>
            <p:ph idx="1"/>
          </p:nvPr>
        </p:nvSpPr>
        <p:spPr>
          <a:xfrm>
            <a:off x="446567" y="1704109"/>
            <a:ext cx="23639560" cy="11288878"/>
          </a:xfrm>
        </p:spPr>
        <p:txBody>
          <a:bodyPr>
            <a:noAutofit/>
          </a:bodyPr>
          <a:lstStyle/>
          <a:p>
            <a:pPr marL="0" indent="0" algn="just">
              <a:buNone/>
            </a:pPr>
            <a:endParaRPr lang="et-EE" sz="3600" dirty="0">
              <a:solidFill>
                <a:schemeClr val="tx2"/>
              </a:solidFill>
            </a:endParaRPr>
          </a:p>
          <a:p>
            <a:pPr marL="742950" indent="-742950" algn="just">
              <a:buAutoNum type="arabicPeriod"/>
            </a:pPr>
            <a:r>
              <a:rPr lang="et-EE" sz="3800" dirty="0">
                <a:solidFill>
                  <a:schemeClr val="tx2"/>
                </a:solidFill>
              </a:rPr>
              <a:t>tegevused </a:t>
            </a:r>
            <a:r>
              <a:rPr lang="et-EE" sz="3800" b="1" dirty="0">
                <a:solidFill>
                  <a:schemeClr val="tx2"/>
                </a:solidFill>
              </a:rPr>
              <a:t>rõhutavad meeste ja poiste valikute</a:t>
            </a:r>
            <a:r>
              <a:rPr lang="et-EE" sz="3800" dirty="0">
                <a:solidFill>
                  <a:schemeClr val="tx2"/>
                </a:solidFill>
              </a:rPr>
              <a:t>, </a:t>
            </a:r>
            <a:r>
              <a:rPr lang="et-EE" sz="3800" b="1" dirty="0">
                <a:solidFill>
                  <a:schemeClr val="tx2"/>
                </a:solidFill>
              </a:rPr>
              <a:t>käitumise ja rollide ning positiivse eeskuju tähtsust </a:t>
            </a:r>
            <a:r>
              <a:rPr lang="et-EE" sz="3800" dirty="0">
                <a:solidFill>
                  <a:schemeClr val="tx2"/>
                </a:solidFill>
              </a:rPr>
              <a:t>pere- ja/või soolise </a:t>
            </a:r>
            <a:r>
              <a:rPr lang="et-EE" sz="3800" b="1" dirty="0">
                <a:solidFill>
                  <a:schemeClr val="tx2"/>
                </a:solidFill>
              </a:rPr>
              <a:t>vägivalla vastu võitlemisel</a:t>
            </a:r>
            <a:r>
              <a:rPr lang="et-EE" sz="3800" dirty="0">
                <a:solidFill>
                  <a:schemeClr val="tx2"/>
                </a:solidFill>
              </a:rPr>
              <a:t>;</a:t>
            </a:r>
          </a:p>
          <a:p>
            <a:pPr marL="742950" indent="-742950" algn="just">
              <a:buAutoNum type="arabicPeriod"/>
            </a:pPr>
            <a:r>
              <a:rPr lang="et-EE" sz="3800" dirty="0">
                <a:solidFill>
                  <a:schemeClr val="tx2"/>
                </a:solidFill>
              </a:rPr>
              <a:t>tegevused </a:t>
            </a:r>
            <a:r>
              <a:rPr lang="et-EE" sz="3800" b="1" dirty="0">
                <a:solidFill>
                  <a:schemeClr val="tx2"/>
                </a:solidFill>
              </a:rPr>
              <a:t>edendavad mõistmist </a:t>
            </a:r>
            <a:r>
              <a:rPr lang="et-EE" sz="3800" dirty="0">
                <a:solidFill>
                  <a:schemeClr val="tx2"/>
                </a:solidFill>
              </a:rPr>
              <a:t>pere- ja/või soolise vägivalla </a:t>
            </a:r>
            <a:r>
              <a:rPr lang="et-EE" sz="3800" b="1" dirty="0">
                <a:solidFill>
                  <a:schemeClr val="tx2"/>
                </a:solidFill>
              </a:rPr>
              <a:t>ohvrite suhtes</a:t>
            </a:r>
            <a:r>
              <a:rPr lang="et-EE" sz="3800" dirty="0">
                <a:solidFill>
                  <a:schemeClr val="tx2"/>
                </a:solidFill>
              </a:rPr>
              <a:t>;</a:t>
            </a:r>
          </a:p>
          <a:p>
            <a:pPr marL="742950" indent="-742950" algn="just">
              <a:buAutoNum type="arabicPeriod"/>
            </a:pPr>
            <a:r>
              <a:rPr lang="et-EE" sz="3800" dirty="0">
                <a:solidFill>
                  <a:schemeClr val="tx2"/>
                </a:solidFill>
              </a:rPr>
              <a:t>tegevused </a:t>
            </a:r>
            <a:r>
              <a:rPr lang="et-EE" sz="3800" b="1" dirty="0">
                <a:solidFill>
                  <a:schemeClr val="tx2"/>
                </a:solidFill>
              </a:rPr>
              <a:t>murravad</a:t>
            </a:r>
            <a:r>
              <a:rPr lang="et-EE" sz="3800" dirty="0">
                <a:solidFill>
                  <a:schemeClr val="tx2"/>
                </a:solidFill>
              </a:rPr>
              <a:t> pere- ja/või soolise vägivallaga seotud </a:t>
            </a:r>
            <a:r>
              <a:rPr lang="et-EE" sz="3800" b="1" dirty="0">
                <a:solidFill>
                  <a:schemeClr val="tx2"/>
                </a:solidFill>
              </a:rPr>
              <a:t>müüte</a:t>
            </a:r>
            <a:r>
              <a:rPr lang="et-EE" sz="3800" dirty="0">
                <a:solidFill>
                  <a:schemeClr val="tx2"/>
                </a:solidFill>
              </a:rPr>
              <a:t> ja </a:t>
            </a:r>
            <a:r>
              <a:rPr lang="et-EE" sz="3800" b="1" dirty="0">
                <a:solidFill>
                  <a:schemeClr val="tx2"/>
                </a:solidFill>
              </a:rPr>
              <a:t>ei taastooda soostereotüüpe</a:t>
            </a:r>
            <a:r>
              <a:rPr lang="et-EE" sz="3800" dirty="0">
                <a:solidFill>
                  <a:schemeClr val="tx2"/>
                </a:solidFill>
              </a:rPr>
              <a:t>;</a:t>
            </a:r>
          </a:p>
          <a:p>
            <a:pPr marL="742950" indent="-742950" algn="just">
              <a:buAutoNum type="arabicPeriod"/>
            </a:pPr>
            <a:r>
              <a:rPr lang="et-EE" sz="3800" b="1" dirty="0">
                <a:solidFill>
                  <a:schemeClr val="tx2"/>
                </a:solidFill>
              </a:rPr>
              <a:t>loovlahendused</a:t>
            </a:r>
            <a:r>
              <a:rPr lang="et-EE" sz="3800" dirty="0">
                <a:solidFill>
                  <a:schemeClr val="tx2"/>
                </a:solidFill>
              </a:rPr>
              <a:t> peavad </a:t>
            </a:r>
            <a:r>
              <a:rPr lang="et-EE" sz="3800" b="1" dirty="0">
                <a:solidFill>
                  <a:schemeClr val="tx2"/>
                </a:solidFill>
              </a:rPr>
              <a:t>arvestama</a:t>
            </a:r>
            <a:r>
              <a:rPr lang="et-EE" sz="3800" dirty="0">
                <a:solidFill>
                  <a:schemeClr val="tx2"/>
                </a:solidFill>
              </a:rPr>
              <a:t> naistevastase </a:t>
            </a:r>
            <a:r>
              <a:rPr lang="et-EE" sz="3800" b="1" dirty="0">
                <a:solidFill>
                  <a:schemeClr val="tx2"/>
                </a:solidFill>
              </a:rPr>
              <a:t>vägivalla struktuurse soopõhise iseloomuga</a:t>
            </a:r>
            <a:r>
              <a:rPr lang="et-EE" sz="3800" dirty="0">
                <a:solidFill>
                  <a:schemeClr val="tx2"/>
                </a:solidFill>
              </a:rPr>
              <a:t>;</a:t>
            </a:r>
          </a:p>
          <a:p>
            <a:pPr marL="742950" indent="-742950" algn="just">
              <a:buAutoNum type="arabicPeriod"/>
            </a:pPr>
            <a:r>
              <a:rPr lang="et-EE" sz="3800" b="1" dirty="0">
                <a:solidFill>
                  <a:schemeClr val="tx2"/>
                </a:solidFill>
              </a:rPr>
              <a:t>lahenduste sisu </a:t>
            </a:r>
            <a:r>
              <a:rPr lang="et-EE" sz="3800" dirty="0">
                <a:solidFill>
                  <a:schemeClr val="tx2"/>
                </a:solidFill>
              </a:rPr>
              <a:t>peab tulenema </a:t>
            </a:r>
            <a:r>
              <a:rPr lang="et-EE" sz="3800" b="1" dirty="0">
                <a:solidFill>
                  <a:schemeClr val="tx2"/>
                </a:solidFill>
              </a:rPr>
              <a:t>tõenduspõhisest teadmisest</a:t>
            </a:r>
            <a:r>
              <a:rPr lang="et-EE" sz="3800" dirty="0">
                <a:solidFill>
                  <a:schemeClr val="tx2"/>
                </a:solidFill>
              </a:rPr>
              <a:t>, et lahendused aitavad ühiskondlikke hoiakuid suunata ja nügida;</a:t>
            </a:r>
          </a:p>
          <a:p>
            <a:pPr marL="742950" indent="-742950" algn="just">
              <a:buAutoNum type="arabicPeriod"/>
            </a:pPr>
            <a:r>
              <a:rPr lang="et-EE" sz="3800" b="1" dirty="0">
                <a:solidFill>
                  <a:schemeClr val="tx2"/>
                </a:solidFill>
              </a:rPr>
              <a:t>sõnumid ja tekstid </a:t>
            </a:r>
            <a:r>
              <a:rPr lang="et-EE" sz="3800" dirty="0">
                <a:solidFill>
                  <a:schemeClr val="tx2"/>
                </a:solidFill>
              </a:rPr>
              <a:t>peavad olema nii sisuliselt kui keeleliselt </a:t>
            </a:r>
            <a:r>
              <a:rPr lang="et-EE" sz="3800" b="1" dirty="0">
                <a:solidFill>
                  <a:schemeClr val="tx2"/>
                </a:solidFill>
              </a:rPr>
              <a:t>arusaadavad</a:t>
            </a:r>
            <a:r>
              <a:rPr lang="et-EE" sz="3800" dirty="0">
                <a:solidFill>
                  <a:schemeClr val="tx2"/>
                </a:solidFill>
              </a:rPr>
              <a:t> ka </a:t>
            </a:r>
            <a:r>
              <a:rPr lang="et-EE" sz="3800" b="1" dirty="0">
                <a:solidFill>
                  <a:schemeClr val="tx2"/>
                </a:solidFill>
              </a:rPr>
              <a:t>vene keelt kõnelevale sihtrühmale</a:t>
            </a:r>
            <a:r>
              <a:rPr lang="et-EE" sz="3800" dirty="0">
                <a:solidFill>
                  <a:schemeClr val="tx2"/>
                </a:solidFill>
              </a:rPr>
              <a:t>;</a:t>
            </a:r>
          </a:p>
          <a:p>
            <a:pPr marL="742950" indent="-742950" algn="just">
              <a:buAutoNum type="arabicPeriod"/>
            </a:pPr>
            <a:r>
              <a:rPr lang="et-EE" sz="3800" b="1" dirty="0">
                <a:solidFill>
                  <a:schemeClr val="tx2"/>
                </a:solidFill>
              </a:rPr>
              <a:t>sõnumid ja tekstid </a:t>
            </a:r>
            <a:r>
              <a:rPr lang="et-EE" sz="3800" dirty="0">
                <a:solidFill>
                  <a:schemeClr val="tx2"/>
                </a:solidFill>
              </a:rPr>
              <a:t>peavad olema keeleliselt toimetatud ja </a:t>
            </a:r>
            <a:r>
              <a:rPr lang="et-EE" sz="3800" b="1" dirty="0">
                <a:solidFill>
                  <a:schemeClr val="tx2"/>
                </a:solidFill>
              </a:rPr>
              <a:t>korrektsed nii eesti kui vene keeles</a:t>
            </a:r>
            <a:r>
              <a:rPr lang="et-EE" sz="3800" dirty="0">
                <a:solidFill>
                  <a:schemeClr val="tx2"/>
                </a:solidFill>
              </a:rPr>
              <a:t>;</a:t>
            </a:r>
          </a:p>
          <a:p>
            <a:pPr marL="742950" indent="-742950" algn="just">
              <a:buAutoNum type="arabicPeriod"/>
            </a:pPr>
            <a:r>
              <a:rPr lang="et-EE" sz="3800" b="1" dirty="0">
                <a:solidFill>
                  <a:schemeClr val="tx2"/>
                </a:solidFill>
              </a:rPr>
              <a:t>reklaamides</a:t>
            </a:r>
            <a:r>
              <a:rPr lang="et-EE" sz="3800" dirty="0">
                <a:solidFill>
                  <a:schemeClr val="tx2"/>
                </a:solidFill>
              </a:rPr>
              <a:t> kasutatavad </a:t>
            </a:r>
            <a:r>
              <a:rPr lang="et-EE" sz="3800" b="1" dirty="0">
                <a:solidFill>
                  <a:schemeClr val="tx2"/>
                </a:solidFill>
              </a:rPr>
              <a:t>lahendused</a:t>
            </a:r>
            <a:r>
              <a:rPr lang="et-EE" sz="3800" dirty="0">
                <a:solidFill>
                  <a:schemeClr val="tx2"/>
                </a:solidFill>
              </a:rPr>
              <a:t> ja kujundused peavad olema </a:t>
            </a:r>
            <a:r>
              <a:rPr lang="et-EE" sz="3800" b="1" dirty="0">
                <a:solidFill>
                  <a:schemeClr val="tx2"/>
                </a:solidFill>
              </a:rPr>
              <a:t>kooskõlas kehtiva reklaamiseadusega</a:t>
            </a:r>
            <a:r>
              <a:rPr lang="et-EE" sz="3800" dirty="0">
                <a:solidFill>
                  <a:schemeClr val="tx2"/>
                </a:solidFill>
              </a:rPr>
              <a:t>;</a:t>
            </a:r>
          </a:p>
          <a:p>
            <a:pPr marL="742950" indent="-742950" algn="just">
              <a:buAutoNum type="arabicPeriod"/>
            </a:pPr>
            <a:r>
              <a:rPr lang="et-EE" sz="3800" b="1" dirty="0">
                <a:solidFill>
                  <a:schemeClr val="tx2"/>
                </a:solidFill>
              </a:rPr>
              <a:t>visuaalsed materjalid </a:t>
            </a:r>
            <a:r>
              <a:rPr lang="et-EE" sz="3800" dirty="0">
                <a:solidFill>
                  <a:schemeClr val="tx2"/>
                </a:solidFill>
              </a:rPr>
              <a:t>peavad olema </a:t>
            </a:r>
            <a:r>
              <a:rPr lang="et-EE" sz="3800" b="1" dirty="0">
                <a:solidFill>
                  <a:schemeClr val="tx2"/>
                </a:solidFill>
              </a:rPr>
              <a:t>ligipääsetavad </a:t>
            </a:r>
            <a:r>
              <a:rPr lang="et-EE" sz="3800" dirty="0">
                <a:solidFill>
                  <a:schemeClr val="tx2"/>
                </a:solidFill>
              </a:rPr>
              <a:t>ka </a:t>
            </a:r>
            <a:r>
              <a:rPr lang="et-EE" sz="3800" b="1" dirty="0">
                <a:solidFill>
                  <a:schemeClr val="tx2"/>
                </a:solidFill>
              </a:rPr>
              <a:t>kuulmis- ja nägemispuudega inimestele</a:t>
            </a:r>
            <a:r>
              <a:rPr lang="et-EE" sz="3800" dirty="0">
                <a:solidFill>
                  <a:schemeClr val="tx2"/>
                </a:solidFill>
              </a:rPr>
              <a:t>.</a:t>
            </a:r>
          </a:p>
          <a:p>
            <a:pPr marL="742950" indent="-742950" algn="just">
              <a:buAutoNum type="arabicPeriod"/>
            </a:pPr>
            <a:r>
              <a:rPr lang="et-EE" sz="3800" b="1" dirty="0">
                <a:solidFill>
                  <a:schemeClr val="tx2"/>
                </a:solidFill>
              </a:rPr>
              <a:t>üritused</a:t>
            </a:r>
            <a:r>
              <a:rPr lang="et-EE" sz="3800" dirty="0">
                <a:solidFill>
                  <a:schemeClr val="tx2"/>
                </a:solidFill>
              </a:rPr>
              <a:t> peavad olema </a:t>
            </a:r>
            <a:r>
              <a:rPr lang="et-EE" sz="3800" b="1" dirty="0">
                <a:solidFill>
                  <a:schemeClr val="tx2"/>
                </a:solidFill>
              </a:rPr>
              <a:t>ligipääsetavad </a:t>
            </a:r>
            <a:r>
              <a:rPr lang="et-EE" sz="3800" dirty="0">
                <a:solidFill>
                  <a:schemeClr val="tx2"/>
                </a:solidFill>
              </a:rPr>
              <a:t>ka </a:t>
            </a:r>
            <a:r>
              <a:rPr lang="et-EE" sz="3800" b="1" dirty="0">
                <a:solidFill>
                  <a:schemeClr val="tx2"/>
                </a:solidFill>
              </a:rPr>
              <a:t>liikumispuudega inimestele</a:t>
            </a:r>
            <a:r>
              <a:rPr lang="et-EE" sz="3800" dirty="0">
                <a:solidFill>
                  <a:schemeClr val="tx2"/>
                </a:solidFill>
              </a:rPr>
              <a:t>.</a:t>
            </a:r>
          </a:p>
          <a:p>
            <a:pPr marL="0" indent="0" algn="just">
              <a:buNone/>
            </a:pPr>
            <a:endParaRPr lang="et-EE" sz="3600" b="1" dirty="0">
              <a:solidFill>
                <a:schemeClr val="bg2"/>
              </a:solidFill>
            </a:endParaRPr>
          </a:p>
          <a:p>
            <a:pPr marL="0" indent="0" algn="just">
              <a:buNone/>
            </a:pPr>
            <a:endParaRPr lang="et-EE" sz="3600" b="1" dirty="0">
              <a:solidFill>
                <a:schemeClr val="bg2"/>
              </a:solidFill>
            </a:endParaRPr>
          </a:p>
        </p:txBody>
      </p:sp>
    </p:spTree>
    <p:extLst>
      <p:ext uri="{BB962C8B-B14F-4D97-AF65-F5344CB8AC3E}">
        <p14:creationId xmlns:p14="http://schemas.microsoft.com/office/powerpoint/2010/main" val="2885053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558785"/>
            <a:ext cx="21861705" cy="2154436"/>
          </a:xfrm>
        </p:spPr>
        <p:txBody>
          <a:bodyPr/>
          <a:lstStyle/>
          <a:p>
            <a:pPr algn="ctr"/>
            <a:r>
              <a:rPr lang="et-EE" dirty="0">
                <a:solidFill>
                  <a:schemeClr val="bg2"/>
                </a:solidFill>
              </a:rPr>
              <a:t>TEADLIKKUSE TÕSTMISE KAMPAANIA (perevägivald) </a:t>
            </a:r>
            <a:endParaRPr lang="en-GB" dirty="0">
              <a:solidFill>
                <a:schemeClr val="bg2"/>
              </a:solidFill>
            </a:endParaRPr>
          </a:p>
        </p:txBody>
      </p:sp>
      <p:sp>
        <p:nvSpPr>
          <p:cNvPr id="3" name="Plassholder for innhold 2"/>
          <p:cNvSpPr>
            <a:spLocks noGrp="1"/>
          </p:cNvSpPr>
          <p:nvPr>
            <p:ph idx="1"/>
          </p:nvPr>
        </p:nvSpPr>
        <p:spPr>
          <a:xfrm>
            <a:off x="446567" y="2360428"/>
            <a:ext cx="23157711" cy="10632558"/>
          </a:xfrm>
        </p:spPr>
        <p:txBody>
          <a:bodyPr>
            <a:noAutofit/>
          </a:bodyPr>
          <a:lstStyle/>
          <a:p>
            <a:pPr marL="0" indent="0" algn="just">
              <a:buNone/>
            </a:pPr>
            <a:endParaRPr lang="et-EE" sz="3600" dirty="0">
              <a:solidFill>
                <a:schemeClr val="tx2"/>
              </a:solidFill>
            </a:endParaRPr>
          </a:p>
          <a:p>
            <a:pPr lvl="1" algn="just">
              <a:buFont typeface="Wingdings" panose="05000000000000000000" pitchFamily="2" charset="2"/>
              <a:buChar char="Ø"/>
            </a:pPr>
            <a:r>
              <a:rPr lang="et-EE" sz="4800" dirty="0">
                <a:solidFill>
                  <a:schemeClr val="tx1"/>
                </a:solidFill>
              </a:rPr>
              <a:t>  tegevuste elluviimisel peab olema </a:t>
            </a:r>
            <a:r>
              <a:rPr lang="et-EE" sz="4800" b="1" dirty="0">
                <a:solidFill>
                  <a:schemeClr val="tx1"/>
                </a:solidFill>
              </a:rPr>
              <a:t>mehi </a:t>
            </a:r>
            <a:r>
              <a:rPr lang="et-EE" sz="4800" dirty="0">
                <a:solidFill>
                  <a:schemeClr val="tx1"/>
                </a:solidFill>
              </a:rPr>
              <a:t>kaasatud </a:t>
            </a:r>
            <a:r>
              <a:rPr lang="et-EE" sz="4800" b="1" dirty="0">
                <a:solidFill>
                  <a:schemeClr val="tx1"/>
                </a:solidFill>
              </a:rPr>
              <a:t>positiivsete eeskujudena;</a:t>
            </a:r>
          </a:p>
          <a:p>
            <a:pPr marL="914263" lvl="1" indent="0" algn="just">
              <a:buNone/>
            </a:pPr>
            <a:endParaRPr lang="et-EE" sz="800" dirty="0">
              <a:solidFill>
                <a:schemeClr val="tx1"/>
              </a:solidFill>
            </a:endParaRPr>
          </a:p>
          <a:p>
            <a:pPr lvl="1" algn="just">
              <a:buFont typeface="Wingdings" panose="05000000000000000000" pitchFamily="2" charset="2"/>
              <a:buChar char="Ø"/>
            </a:pPr>
            <a:r>
              <a:rPr lang="et-EE" sz="4800" dirty="0">
                <a:solidFill>
                  <a:schemeClr val="tx1"/>
                </a:solidFill>
              </a:rPr>
              <a:t>  sõnumite, tekstide ja visuaalsete </a:t>
            </a:r>
            <a:r>
              <a:rPr lang="et-EE" sz="4800" u="sng" dirty="0">
                <a:solidFill>
                  <a:schemeClr val="tx1"/>
                </a:solidFill>
              </a:rPr>
              <a:t>materjalide väljatöötamisse </a:t>
            </a:r>
            <a:r>
              <a:rPr lang="et-EE" sz="4800" dirty="0">
                <a:solidFill>
                  <a:schemeClr val="tx1"/>
                </a:solidFill>
              </a:rPr>
              <a:t>peab olema aktiivselt </a:t>
            </a:r>
            <a:r>
              <a:rPr lang="et-EE" sz="4800" b="1" dirty="0">
                <a:solidFill>
                  <a:schemeClr val="tx1"/>
                </a:solidFill>
              </a:rPr>
              <a:t>kaasatud perevägivalla ekspert</a:t>
            </a:r>
            <a:r>
              <a:rPr lang="et-EE" sz="4800" dirty="0">
                <a:solidFill>
                  <a:schemeClr val="tx1"/>
                </a:solidFill>
              </a:rPr>
              <a:t>, et tagada teavituskampaania materjalide vastavus perevägivalla ja soolise vägivalla vastu võitlemist puudutavatele põhimõtetele (</a:t>
            </a:r>
            <a:r>
              <a:rPr lang="et-EE" sz="4800" i="1" dirty="0">
                <a:solidFill>
                  <a:schemeClr val="tx1"/>
                </a:solidFill>
              </a:rPr>
              <a:t>slaid </a:t>
            </a:r>
            <a:r>
              <a:rPr lang="et-EE" sz="4800" b="1" i="1" dirty="0">
                <a:solidFill>
                  <a:schemeClr val="tx1"/>
                </a:solidFill>
              </a:rPr>
              <a:t>8</a:t>
            </a:r>
            <a:r>
              <a:rPr lang="et-EE" sz="4800" i="1" dirty="0">
                <a:solidFill>
                  <a:schemeClr val="tx1"/>
                </a:solidFill>
              </a:rPr>
              <a:t> punktid 1-4</a:t>
            </a:r>
            <a:r>
              <a:rPr lang="et-EE" sz="4800" dirty="0">
                <a:solidFill>
                  <a:schemeClr val="tx1"/>
                </a:solidFill>
              </a:rPr>
              <a:t>);</a:t>
            </a:r>
          </a:p>
          <a:p>
            <a:pPr marL="914263" lvl="1" indent="0" algn="just">
              <a:buNone/>
            </a:pPr>
            <a:endParaRPr lang="et-EE" sz="800" dirty="0">
              <a:solidFill>
                <a:schemeClr val="tx1"/>
              </a:solidFill>
            </a:endParaRPr>
          </a:p>
          <a:p>
            <a:pPr lvl="1" algn="just">
              <a:buFont typeface="Wingdings" panose="05000000000000000000" pitchFamily="2" charset="2"/>
              <a:buChar char="Ø"/>
            </a:pPr>
            <a:r>
              <a:rPr lang="et-EE" sz="4800" dirty="0">
                <a:solidFill>
                  <a:schemeClr val="tx1"/>
                </a:solidFill>
              </a:rPr>
              <a:t>  </a:t>
            </a:r>
            <a:r>
              <a:rPr lang="et-EE" sz="4800" b="1" dirty="0">
                <a:solidFill>
                  <a:schemeClr val="tx1"/>
                </a:solidFill>
              </a:rPr>
              <a:t>nähtavuse periood </a:t>
            </a:r>
            <a:r>
              <a:rPr lang="et-EE" sz="4800" dirty="0">
                <a:solidFill>
                  <a:schemeClr val="tx1"/>
                </a:solidFill>
              </a:rPr>
              <a:t>peab olema minimaalselt </a:t>
            </a:r>
            <a:r>
              <a:rPr lang="et-EE" sz="4800" b="1" dirty="0">
                <a:solidFill>
                  <a:schemeClr val="tx1"/>
                </a:solidFill>
              </a:rPr>
              <a:t>4 nädalat</a:t>
            </a:r>
            <a:r>
              <a:rPr lang="et-EE" sz="4800" dirty="0">
                <a:solidFill>
                  <a:schemeClr val="tx1"/>
                </a:solidFill>
              </a:rPr>
              <a:t>;</a:t>
            </a:r>
          </a:p>
          <a:p>
            <a:pPr marL="914263" lvl="1" indent="0" algn="just">
              <a:buNone/>
            </a:pPr>
            <a:endParaRPr lang="et-EE" sz="800" dirty="0">
              <a:solidFill>
                <a:schemeClr val="tx1"/>
              </a:solidFill>
            </a:endParaRPr>
          </a:p>
          <a:p>
            <a:pPr lvl="1" algn="just">
              <a:buFont typeface="Wingdings" panose="05000000000000000000" pitchFamily="2" charset="2"/>
              <a:buChar char="Ø"/>
            </a:pPr>
            <a:r>
              <a:rPr lang="et-EE" sz="4800" dirty="0">
                <a:solidFill>
                  <a:schemeClr val="tx1"/>
                </a:solidFill>
              </a:rPr>
              <a:t>  </a:t>
            </a:r>
            <a:r>
              <a:rPr lang="et-EE" sz="4800" b="1" dirty="0">
                <a:solidFill>
                  <a:schemeClr val="tx1"/>
                </a:solidFill>
              </a:rPr>
              <a:t>eelarve </a:t>
            </a:r>
            <a:r>
              <a:rPr lang="et-EE" sz="4800" dirty="0">
                <a:solidFill>
                  <a:schemeClr val="tx1"/>
                </a:solidFill>
              </a:rPr>
              <a:t>peab </a:t>
            </a:r>
            <a:r>
              <a:rPr lang="et-EE" sz="4800" b="1" dirty="0">
                <a:solidFill>
                  <a:schemeClr val="tx1"/>
                </a:solidFill>
              </a:rPr>
              <a:t>sisaldama</a:t>
            </a:r>
            <a:r>
              <a:rPr lang="et-EE" sz="4800" dirty="0">
                <a:solidFill>
                  <a:schemeClr val="tx1"/>
                </a:solidFill>
              </a:rPr>
              <a:t> kõiki </a:t>
            </a:r>
            <a:r>
              <a:rPr lang="et-EE" sz="4800" b="1" dirty="0">
                <a:solidFill>
                  <a:schemeClr val="tx1"/>
                </a:solidFill>
              </a:rPr>
              <a:t>autoriõigusega seotud tasusid</a:t>
            </a:r>
            <a:r>
              <a:rPr lang="et-EE" sz="4800" dirty="0">
                <a:solidFill>
                  <a:schemeClr val="tx1"/>
                </a:solidFill>
              </a:rPr>
              <a:t>;</a:t>
            </a:r>
          </a:p>
          <a:p>
            <a:pPr marL="914263" lvl="1" indent="0" algn="just">
              <a:buNone/>
            </a:pPr>
            <a:endParaRPr lang="et-EE" sz="800" dirty="0">
              <a:solidFill>
                <a:schemeClr val="tx1"/>
              </a:solidFill>
            </a:endParaRPr>
          </a:p>
          <a:p>
            <a:pPr lvl="1" algn="just">
              <a:buFont typeface="Wingdings" panose="05000000000000000000" pitchFamily="2" charset="2"/>
              <a:buChar char="Ø"/>
            </a:pPr>
            <a:r>
              <a:rPr lang="et-EE" sz="4800" dirty="0">
                <a:solidFill>
                  <a:schemeClr val="tx1"/>
                </a:solidFill>
              </a:rPr>
              <a:t>  </a:t>
            </a:r>
            <a:r>
              <a:rPr lang="et-EE" sz="4800" u="sng" dirty="0">
                <a:solidFill>
                  <a:schemeClr val="tx1"/>
                </a:solidFill>
              </a:rPr>
              <a:t>tulemuslikkuse ja mõju hindamiseks </a:t>
            </a:r>
            <a:r>
              <a:rPr lang="et-EE" sz="4800" dirty="0">
                <a:solidFill>
                  <a:schemeClr val="tx1"/>
                </a:solidFill>
              </a:rPr>
              <a:t>tuleb teha </a:t>
            </a:r>
            <a:r>
              <a:rPr lang="et-EE" sz="4800" b="1" dirty="0">
                <a:solidFill>
                  <a:schemeClr val="tx1"/>
                </a:solidFill>
              </a:rPr>
              <a:t>kampaania </a:t>
            </a:r>
            <a:r>
              <a:rPr lang="et-EE" sz="4800" b="1" dirty="0" err="1">
                <a:solidFill>
                  <a:schemeClr val="tx1"/>
                </a:solidFill>
              </a:rPr>
              <a:t>järeluuring</a:t>
            </a:r>
            <a:r>
              <a:rPr lang="et-EE" sz="4800" dirty="0">
                <a:solidFill>
                  <a:schemeClr val="tx1"/>
                </a:solidFill>
              </a:rPr>
              <a:t>, mis peab hõlmama nii kampaania märgatavust, loovlahenduse arusaadavust ning meeldivust kui kampaania mõju teadlikkusele ja hoiakutele.</a:t>
            </a:r>
          </a:p>
          <a:p>
            <a:pPr marL="0" indent="0" algn="just">
              <a:buNone/>
            </a:pPr>
            <a:endParaRPr lang="et-EE" sz="3600" b="1" dirty="0">
              <a:solidFill>
                <a:schemeClr val="bg2"/>
              </a:solidFill>
            </a:endParaRPr>
          </a:p>
        </p:txBody>
      </p:sp>
    </p:spTree>
    <p:extLst>
      <p:ext uri="{BB962C8B-B14F-4D97-AF65-F5344CB8AC3E}">
        <p14:creationId xmlns:p14="http://schemas.microsoft.com/office/powerpoint/2010/main" val="328601735"/>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E1E1C"/>
      </a:dk2>
      <a:lt2>
        <a:srgbClr val="0573BA"/>
      </a:lt2>
      <a:accent1>
        <a:srgbClr val="0573BA"/>
      </a:accent1>
      <a:accent2>
        <a:srgbClr val="E94E2E"/>
      </a:accent2>
      <a:accent3>
        <a:srgbClr val="02AB84"/>
      </a:accent3>
      <a:accent4>
        <a:srgbClr val="FFC000"/>
      </a:accent4>
      <a:accent5>
        <a:srgbClr val="4472C4"/>
      </a:accent5>
      <a:accent6>
        <a:srgbClr val="70AD47"/>
      </a:accent6>
      <a:hlink>
        <a:srgbClr val="0563C1"/>
      </a:hlink>
      <a:folHlink>
        <a:srgbClr val="954F72"/>
      </a:folHlink>
    </a:clrScheme>
    <a:fontScheme name="Egendefinert 1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mal_EØSMidlene.potx" id="{2877A2A8-6D65-4BE8-A3B9-A911333E1F70}" vid="{D3D72181-B44E-471C-A438-738F633005D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PPT-mal_EØSMidlene</Template>
  <TotalTime>2003</TotalTime>
  <Words>2585</Words>
  <Application>Microsoft Office PowerPoint</Application>
  <PresentationFormat>Custom</PresentationFormat>
  <Paragraphs>252</Paragraphs>
  <Slides>23</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Times New Roman</vt:lpstr>
      <vt:lpstr>Wingdings</vt:lpstr>
      <vt:lpstr>Office-tema</vt:lpstr>
      <vt:lpstr> Avatud taotlusvoor   “Teadlikkuse tõstmine perevägivalla teemadel ja seksi ostmise nõudluse vähendamiseks“</vt:lpstr>
      <vt:lpstr>MILLEST MA RÄÄGIN</vt:lpstr>
      <vt:lpstr>TOETATAVAD TEGEVUSED</vt:lpstr>
      <vt:lpstr>EESMÄRK JA TULEMUSED</vt:lpstr>
      <vt:lpstr>NÕUDED TAOTLEJALE</vt:lpstr>
      <vt:lpstr>NÕUDED VALDKONNA EKSPERTIDELE</vt:lpstr>
      <vt:lpstr>NÕUDED PROJEKTIJUHILE JA KOMMUNIKATSIOONIMEESKONNA LIIKMETELE </vt:lpstr>
      <vt:lpstr>PÕHIMÕTTED, MIDA JÄRGIDA TEGEVUSTE KAVANDAMISEL JA ELLUVIIMISEL </vt:lpstr>
      <vt:lpstr>TEADLIKKUSE TÕSTMISE KAMPAANIA (perevägivald) </vt:lpstr>
      <vt:lpstr>LÜHIFILMIDE TEGEMINE (perevägivald) </vt:lpstr>
      <vt:lpstr>LÜHIFILMIDE JA JUHENDI LEVITAMINE</vt:lpstr>
      <vt:lpstr>TEADLIKKUSE TÕSTMISE TEGEVUSED (inimkaubandus)</vt:lpstr>
      <vt:lpstr>HINDAMISKRITEERIUMID</vt:lpstr>
      <vt:lpstr>1-2. MEESKONNALIIKMED ja PARTNER</vt:lpstr>
      <vt:lpstr>3. TEADLIKKUSE TÕSTMISE KAMPAANIA LOOVLAHENDUS (perevägivald)</vt:lpstr>
      <vt:lpstr>TEADLIKKUSE TÕSTMISE KAMPAANIA MEEDIASTRATEEGIA (perevägivald)</vt:lpstr>
      <vt:lpstr>4. LÜHIFILMID (perevägivald)</vt:lpstr>
      <vt:lpstr>LÜHIFILMIDE LEVITAMINE (perevägivald)</vt:lpstr>
      <vt:lpstr>5. TEADLIKKUSE TÕSTMISE TEGEVUSED (inimkaubandus)</vt:lpstr>
      <vt:lpstr>6. TULEMUSTE MÕÕDETAVUS 7. UUENDUSLIKKUS JA LISAVÄÄRTUS</vt:lpstr>
      <vt:lpstr>8. RISKITEGURITE HINDAMINE JA MAANDAMINE</vt:lpstr>
      <vt:lpstr>8. MAJANDUSLIK TÕHUSUS</vt:lpstr>
      <vt:lpstr>AITÄH!</vt:lpstr>
    </vt:vector>
  </TitlesOfParts>
  <Company>EFTA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WEGGERSEN Lillann</dc:creator>
  <cp:lastModifiedBy>Kelly Poopuu</cp:lastModifiedBy>
  <cp:revision>155</cp:revision>
  <dcterms:created xsi:type="dcterms:W3CDTF">2017-06-12T12:11:38Z</dcterms:created>
  <dcterms:modified xsi:type="dcterms:W3CDTF">2020-08-12T09:43:03Z</dcterms:modified>
</cp:coreProperties>
</file>