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72" r:id="rId4"/>
    <p:sldId id="273" r:id="rId5"/>
    <p:sldId id="271" r:id="rId6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C74"/>
    <a:srgbClr val="3EAF79"/>
    <a:srgbClr val="D8222C"/>
    <a:srgbClr val="FF0016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6" autoAdjust="0"/>
    <p:restoredTop sz="94661" autoAdjust="0"/>
  </p:normalViewPr>
  <p:slideViewPr>
    <p:cSldViewPr snapToGrid="0">
      <p:cViewPr varScale="1">
        <p:scale>
          <a:sx n="15" d="100"/>
          <a:sy n="15" d="100"/>
        </p:scale>
        <p:origin x="5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15/06/2020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15.06.2020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157" y="684923"/>
            <a:ext cx="2386994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157" y="679210"/>
            <a:ext cx="2386994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15.06.2020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157" y="679210"/>
            <a:ext cx="2386994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8.jpg@01D63015.4526DE7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Sissejuhatus</a:t>
            </a:r>
            <a:endParaRPr lang="en-GB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/>
              <a:t>Kristiina Luht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t-EE" dirty="0"/>
              <a:t>Ohvriabi poliitika juht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t-EE" dirty="0"/>
              <a:t>Võrdsuspoliitikate osakond</a:t>
            </a:r>
            <a:endParaRPr lang="en-GB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t-EE" dirty="0"/>
              <a:t>Sotsiaalministeerium</a:t>
            </a:r>
            <a:endParaRPr lang="en-GB" dirty="0"/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D3E04-3803-4746-93FE-59C9F8586737}" type="datetime1">
              <a:rPr lang="nb-NO" smtClean="0"/>
              <a:t>15.06.2020</a:t>
            </a:fld>
            <a:endParaRPr lang="nb-NO" dirty="0"/>
          </a:p>
        </p:txBody>
      </p:sp>
      <p:pic>
        <p:nvPicPr>
          <p:cNvPr id="10" name="Pilt 5" descr="V:\SM\SM\Välisvahendid\NORRA ja EMP 2014-2021\LOCALDEV opening seminar (Nov 12, 2019)\0_sotsmin_3lovi_est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806" y="647700"/>
            <a:ext cx="3398044" cy="1560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id:image008.jpg@01D63015.4526DE7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9630" y="590550"/>
            <a:ext cx="3386620" cy="15916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15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Teemade valik</a:t>
            </a:r>
            <a:r>
              <a:rPr lang="et-EE" sz="1800" dirty="0"/>
              <a:t>(1)</a:t>
            </a:r>
            <a:endParaRPr lang="en-GB" sz="1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  <a:p>
            <a:r>
              <a:rPr lang="et-EE" sz="3600" dirty="0"/>
              <a:t>2019. aastal registreeriti 4119 perevägivallakuritegu, </a:t>
            </a:r>
            <a:r>
              <a:rPr lang="et-EE" sz="3600" b="1" dirty="0"/>
              <a:t>ühe erandiga on see aasta-aastalt kasvanud</a:t>
            </a:r>
            <a:r>
              <a:rPr lang="et-EE" sz="3600" dirty="0"/>
              <a:t>. </a:t>
            </a:r>
          </a:p>
          <a:p>
            <a:r>
              <a:rPr lang="et-EE" sz="3600" dirty="0"/>
              <a:t>Kasvanud on nii teatamine kui perevägivallajuhtumeid menetletakse rohkem. </a:t>
            </a:r>
          </a:p>
          <a:p>
            <a:r>
              <a:rPr lang="et-EE" sz="3600" b="1" dirty="0"/>
              <a:t>Iga teine vägivallakuritegu Eestis on perevägivallakuritegu</a:t>
            </a:r>
            <a:r>
              <a:rPr lang="et-EE" sz="3600" dirty="0"/>
              <a:t>. </a:t>
            </a:r>
          </a:p>
          <a:p>
            <a:r>
              <a:rPr lang="et-EE" sz="3600" dirty="0"/>
              <a:t>Vähemalt ligi 30% perevägivallakuritegudes on ohvriks lapsed või on lapsed vanemate vahelist vägivalda pealt näinud.</a:t>
            </a:r>
          </a:p>
          <a:p>
            <a:r>
              <a:rPr lang="et-EE" sz="3600" dirty="0"/>
              <a:t>Perevägivald on naistevastase vägivalla nägu: toimepanijatest 85% mehed ja ohvritest 81% naised. Enamus juhtumeid on paarisuhtevägivald.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 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0"/>
          </p:nvPr>
        </p:nvSpPr>
        <p:spPr>
          <a:xfrm>
            <a:off x="1259560" y="2630802"/>
            <a:ext cx="21861704" cy="677108"/>
          </a:xfrm>
        </p:spPr>
        <p:txBody>
          <a:bodyPr/>
          <a:lstStyle/>
          <a:p>
            <a:r>
              <a:rPr lang="et-EE" sz="4400" dirty="0"/>
              <a:t>Perevägivalla levik Eestis </a:t>
            </a:r>
            <a:endParaRPr lang="en-GB" sz="4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xmlns="" id="{8420D1E6-5C18-419B-BC12-3A272BBAC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267987"/>
              </p:ext>
            </p:extLst>
          </p:nvPr>
        </p:nvGraphicFramePr>
        <p:xfrm>
          <a:off x="13259983" y="8904228"/>
          <a:ext cx="9860456" cy="3999992"/>
        </p:xfrm>
        <a:graphic>
          <a:graphicData uri="http://schemas.openxmlformats.org/drawingml/2006/table">
            <a:tbl>
              <a:tblPr/>
              <a:tblGrid>
                <a:gridCol w="7841217">
                  <a:extLst>
                    <a:ext uri="{9D8B030D-6E8A-4147-A177-3AD203B41FA5}">
                      <a16:colId xmlns:a16="http://schemas.microsoft.com/office/drawing/2014/main" xmlns="" val="4047176842"/>
                    </a:ext>
                  </a:extLst>
                </a:gridCol>
                <a:gridCol w="2019239">
                  <a:extLst>
                    <a:ext uri="{9D8B030D-6E8A-4147-A177-3AD203B41FA5}">
                      <a16:colId xmlns:a16="http://schemas.microsoft.com/office/drawing/2014/main" xmlns="" val="2378603246"/>
                    </a:ext>
                  </a:extLst>
                </a:gridCol>
              </a:tblGrid>
              <a:tr h="739013">
                <a:tc gridSpan="2">
                  <a:txBody>
                    <a:bodyPr/>
                    <a:lstStyle/>
                    <a:p>
                      <a:r>
                        <a:rPr lang="et-EE" sz="2800" dirty="0"/>
                        <a:t>Registreeritud perevägivallakuritegude jagunemine </a:t>
                      </a:r>
                      <a:r>
                        <a:rPr lang="et-EE" sz="2800" dirty="0" err="1"/>
                        <a:t>kuriteoliigiti</a:t>
                      </a:r>
                      <a:r>
                        <a:rPr lang="et-EE" sz="2800" dirty="0"/>
                        <a:t>, 2019</a:t>
                      </a:r>
                    </a:p>
                  </a:txBody>
                  <a:tcPr marL="95250" marR="95250" marT="95250" marB="95250" anchor="ctr">
                    <a:solidFill>
                      <a:srgbClr val="FFAF1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2117485"/>
                  </a:ext>
                </a:extLst>
              </a:tr>
              <a:tr h="739013">
                <a:tc>
                  <a:txBody>
                    <a:bodyPr/>
                    <a:lstStyle/>
                    <a:p>
                      <a:pPr algn="l"/>
                      <a:r>
                        <a:rPr lang="et-EE" sz="2800" dirty="0">
                          <a:effectLst/>
                        </a:rPr>
                        <a:t>Kehaline väärkohtlemine (§ 121)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t-EE" sz="2800">
                          <a:effectLst/>
                        </a:rPr>
                        <a:t>86%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3484718"/>
                  </a:ext>
                </a:extLst>
              </a:tr>
              <a:tr h="739013">
                <a:tc>
                  <a:txBody>
                    <a:bodyPr/>
                    <a:lstStyle/>
                    <a:p>
                      <a:pPr algn="l"/>
                      <a:r>
                        <a:rPr lang="et-EE" sz="2800" dirty="0">
                          <a:effectLst/>
                        </a:rPr>
                        <a:t>Ähvardamine (§ 120)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t-EE" sz="2800">
                          <a:effectLst/>
                        </a:rPr>
                        <a:t>11%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27160190"/>
                  </a:ext>
                </a:extLst>
              </a:tr>
              <a:tr h="739013">
                <a:tc>
                  <a:txBody>
                    <a:bodyPr/>
                    <a:lstStyle/>
                    <a:p>
                      <a:pPr algn="l"/>
                      <a:r>
                        <a:rPr lang="et-EE" sz="2800" dirty="0">
                          <a:effectLst/>
                        </a:rPr>
                        <a:t>Seksuaalkuriteod (§-d 141–146)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t-EE" sz="2800" dirty="0">
                          <a:effectLst/>
                        </a:rPr>
                        <a:t>2%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2570224"/>
                  </a:ext>
                </a:extLst>
              </a:tr>
              <a:tr h="739013">
                <a:tc>
                  <a:txBody>
                    <a:bodyPr/>
                    <a:lstStyle/>
                    <a:p>
                      <a:pPr algn="l"/>
                      <a:r>
                        <a:rPr lang="fi-FI" sz="2800" dirty="0" err="1">
                          <a:effectLst/>
                        </a:rPr>
                        <a:t>Elu</a:t>
                      </a:r>
                      <a:r>
                        <a:rPr lang="fi-FI" sz="2800" dirty="0">
                          <a:effectLst/>
                        </a:rPr>
                        <a:t>- ja </a:t>
                      </a:r>
                      <a:r>
                        <a:rPr lang="fi-FI" sz="2800" dirty="0" err="1">
                          <a:effectLst/>
                        </a:rPr>
                        <a:t>tervisevastased</a:t>
                      </a:r>
                      <a:r>
                        <a:rPr lang="fi-FI" sz="2800" dirty="0">
                          <a:effectLst/>
                        </a:rPr>
                        <a:t> </a:t>
                      </a:r>
                      <a:r>
                        <a:rPr lang="fi-FI" sz="2800" dirty="0" err="1">
                          <a:effectLst/>
                        </a:rPr>
                        <a:t>süüteod</a:t>
                      </a:r>
                      <a:r>
                        <a:rPr lang="fi-FI" sz="2800" dirty="0">
                          <a:effectLst/>
                        </a:rPr>
                        <a:t> (§-d 113–119)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t-EE" sz="2800" dirty="0">
                          <a:effectLst/>
                        </a:rPr>
                        <a:t>1%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F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42918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90838D0-6548-47B4-80AB-53B020C297E9}"/>
              </a:ext>
            </a:extLst>
          </p:cNvPr>
          <p:cNvSpPr txBox="1"/>
          <p:nvPr/>
        </p:nvSpPr>
        <p:spPr>
          <a:xfrm>
            <a:off x="18119437" y="13196460"/>
            <a:ext cx="5399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2000" i="1" dirty="0"/>
              <a:t>Kuritegevus Eestis 2019. Justiitsministeerium </a:t>
            </a:r>
          </a:p>
        </p:txBody>
      </p:sp>
    </p:spTree>
    <p:extLst>
      <p:ext uri="{BB962C8B-B14F-4D97-AF65-F5344CB8AC3E}">
        <p14:creationId xmlns:p14="http://schemas.microsoft.com/office/powerpoint/2010/main" val="374048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29661610-8E6B-4E58-9024-55E84310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Teemade valik</a:t>
            </a:r>
            <a:r>
              <a:rPr lang="et-EE" sz="1800" dirty="0"/>
              <a:t>(2)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95B04FCC-569C-4BD7-878A-A2B68A4C5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r>
              <a:rPr lang="et-EE" sz="3600" dirty="0"/>
              <a:t>2019. </a:t>
            </a:r>
            <a:r>
              <a:rPr lang="et-EE" sz="3600" b="1" dirty="0"/>
              <a:t>inimkaubanduse</a:t>
            </a:r>
            <a:r>
              <a:rPr lang="et-EE" sz="3600" dirty="0"/>
              <a:t> </a:t>
            </a:r>
            <a:r>
              <a:rPr lang="et-EE" sz="3600" b="1" dirty="0"/>
              <a:t>järsk, 55%-</a:t>
            </a:r>
            <a:r>
              <a:rPr lang="et-EE" sz="3600" b="1" dirty="0" err="1"/>
              <a:t>line</a:t>
            </a:r>
            <a:r>
              <a:rPr lang="et-EE" sz="3600" b="1" dirty="0"/>
              <a:t> kasv</a:t>
            </a:r>
            <a:r>
              <a:rPr lang="et-EE" sz="3600" dirty="0"/>
              <a:t>. Registreeriti 82 inimkaubandusega seotud kuritegu.</a:t>
            </a:r>
          </a:p>
          <a:p>
            <a:r>
              <a:rPr lang="et-EE" sz="3600" dirty="0"/>
              <a:t>32 kuritegu oli suunatud alaealiste vastu, kõik olid seksuaalse iseloomuga teod. </a:t>
            </a:r>
          </a:p>
          <a:p>
            <a:r>
              <a:rPr lang="et-EE" sz="3600" dirty="0"/>
              <a:t>SKA abistas 67 ohvrit, </a:t>
            </a:r>
            <a:r>
              <a:rPr lang="et-EE" sz="3600" b="1" dirty="0"/>
              <a:t>enamik neist kolmandate riikide naised</a:t>
            </a:r>
            <a:r>
              <a:rPr lang="et-EE" sz="3600" dirty="0"/>
              <a:t>. </a:t>
            </a:r>
          </a:p>
          <a:p>
            <a:r>
              <a:rPr lang="et-EE" sz="3600" dirty="0"/>
              <a:t>Inimkaubanduse ennetamise nõuandeliinile helistajate arv küündis majanduslanguse aegadeni. Praegu on enamik nõuandeliini klientidest (85%) välismaalased. 2019 oli 679 kõnet.</a:t>
            </a:r>
          </a:p>
          <a:p>
            <a:r>
              <a:rPr lang="et-EE" sz="3600" b="1" dirty="0"/>
              <a:t>Kriitika inimkaubanduse nõudlusega mittetegelemise tõttu</a:t>
            </a:r>
            <a:r>
              <a:rPr lang="et-EE" sz="3600" dirty="0"/>
              <a:t>: CEDAW komitee, GRETA komitee ja ka USA TIP </a:t>
            </a:r>
            <a:r>
              <a:rPr lang="et-EE" sz="3600" dirty="0" err="1"/>
              <a:t>Report</a:t>
            </a:r>
            <a:r>
              <a:rPr lang="et-EE" sz="3600" dirty="0"/>
              <a:t>.</a:t>
            </a:r>
          </a:p>
          <a:p>
            <a:endParaRPr lang="et-EE" dirty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xmlns="" id="{E17C154C-5B5E-4B7D-B0B2-B73E7C4BA9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59560" y="2630802"/>
            <a:ext cx="21861704" cy="677108"/>
          </a:xfrm>
        </p:spPr>
        <p:txBody>
          <a:bodyPr/>
          <a:lstStyle/>
          <a:p>
            <a:r>
              <a:rPr lang="et-EE" sz="4400" dirty="0"/>
              <a:t>Inimkaubanduse levik Eestis</a:t>
            </a:r>
          </a:p>
        </p:txBody>
      </p:sp>
      <p:pic>
        <p:nvPicPr>
          <p:cNvPr id="2050" name="Picture 2" descr="Inimkaubanduse ennetamise ja ohvrite abistamise nõuandeliin 660 7320">
            <a:extLst>
              <a:ext uri="{FF2B5EF4-FFF2-40B4-BE49-F238E27FC236}">
                <a16:creationId xmlns:a16="http://schemas.microsoft.com/office/drawing/2014/main" xmlns="" id="{8BCE06CA-7EC3-4E97-81CE-B342490D5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0412" y="8778561"/>
            <a:ext cx="11391900" cy="461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83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8F36E959-30B4-4C0A-9ED2-BDE8E209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Tegevuste valik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1B1E4D10-F2FA-4FE0-8C2A-AD5DE47A5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sz="4400" b="1" dirty="0"/>
              <a:t>Spetsialistide koolitamine perevägivalla teemal.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Eesmärk on saavutada teadmised, oskused, </a:t>
            </a:r>
            <a:r>
              <a:rPr lang="et-EE" sz="3600" dirty="0" err="1"/>
              <a:t>taasohvristamise</a:t>
            </a:r>
            <a:r>
              <a:rPr lang="et-EE" sz="3600" dirty="0"/>
              <a:t> vältimine, koostöö.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Vooru kirjelduses toodud indikaatorite numbrid on kindlasti minimaalsed – julgustame koolitama suuremaid sihtrühmi ja tegema erinevas mahus koolitusi, ka infopäevi! </a:t>
            </a:r>
          </a:p>
          <a:p>
            <a:pPr>
              <a:buFont typeface="Wingdings" panose="05000000000000000000" pitchFamily="2" charset="2"/>
              <a:buChar char="Ø"/>
            </a:pPr>
            <a:endParaRPr lang="et-EE" dirty="0"/>
          </a:p>
          <a:p>
            <a:r>
              <a:rPr lang="et-EE" sz="4400" b="1" dirty="0"/>
              <a:t>Sotsiaalprogramm seksiostjatele.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Naistega kaubitsemine on eriti räige soolise vägivalla ilming, millel on tugev seos ka perevägivallaga.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Nõudluse vähendamist eeldavad nii ÜRO, EN konventsioonid kui inimkaubanduse direktiiv, paraku oleme siiani sellesse vähe panustanud.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Kuna nõudlus on üks inimkaubanduse põhjustest, on vajalik tegeleda seksiostjate hoiakute muutmisega.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sz="3600" dirty="0"/>
              <a:t>Sotsiaalprogrammi eesmärk ongi hoiakute ja käitumise muutmine. </a:t>
            </a:r>
          </a:p>
          <a:p>
            <a:pPr>
              <a:buFont typeface="Wingdings" panose="05000000000000000000" pitchFamily="2" charset="2"/>
              <a:buChar char="Ø"/>
            </a:pPr>
            <a:endParaRPr lang="et-EE" dirty="0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xmlns="" id="{202C15B8-05AB-4FC1-8C87-E508569A86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259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60157" y="5956706"/>
            <a:ext cx="21028462" cy="738664"/>
          </a:xfrm>
        </p:spPr>
        <p:txBody>
          <a:bodyPr/>
          <a:lstStyle/>
          <a:p>
            <a:r>
              <a:rPr lang="et-EE" sz="4800" dirty="0"/>
              <a:t>Tänan tähelepanu eest!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50876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538</TotalTime>
  <Words>318</Words>
  <Application>Microsoft Office PowerPoint</Application>
  <PresentationFormat>Custom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Office-tema</vt:lpstr>
      <vt:lpstr>Sissejuhatus</vt:lpstr>
      <vt:lpstr>Teemade valik(1)</vt:lpstr>
      <vt:lpstr>Teemade valik(2)</vt:lpstr>
      <vt:lpstr>Tegevuste valik</vt:lpstr>
      <vt:lpstr>Tänan tähelepanu eest!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Kelly Poopuu</cp:lastModifiedBy>
  <cp:revision>19</cp:revision>
  <dcterms:created xsi:type="dcterms:W3CDTF">2017-06-12T12:11:38Z</dcterms:created>
  <dcterms:modified xsi:type="dcterms:W3CDTF">2020-06-15T05:53:35Z</dcterms:modified>
</cp:coreProperties>
</file>