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handoutMasterIdLst>
    <p:handoutMasterId r:id="rId19"/>
  </p:handoutMasterIdLst>
  <p:sldIdLst>
    <p:sldId id="256" r:id="rId2"/>
    <p:sldId id="258" r:id="rId3"/>
    <p:sldId id="278" r:id="rId4"/>
    <p:sldId id="274" r:id="rId5"/>
    <p:sldId id="272" r:id="rId6"/>
    <p:sldId id="273" r:id="rId7"/>
    <p:sldId id="275" r:id="rId8"/>
    <p:sldId id="276" r:id="rId9"/>
    <p:sldId id="277" r:id="rId10"/>
    <p:sldId id="279" r:id="rId11"/>
    <p:sldId id="280" r:id="rId12"/>
    <p:sldId id="281" r:id="rId13"/>
    <p:sldId id="283" r:id="rId14"/>
    <p:sldId id="284" r:id="rId15"/>
    <p:sldId id="285" r:id="rId16"/>
    <p:sldId id="271" r:id="rId17"/>
  </p:sldIdLst>
  <p:sldSz cx="24380825" cy="13714413"/>
  <p:notesSz cx="6858000" cy="9144000"/>
  <p:defaultTextStyle>
    <a:defPPr>
      <a:defRPr lang="en-US"/>
    </a:defPPr>
    <a:lvl1pPr marL="0" algn="l" defTabSz="1828252" rtl="0" eaLnBrk="1" latinLnBrk="0" hangingPunct="1">
      <a:defRPr sz="3599" kern="1200">
        <a:solidFill>
          <a:schemeClr val="tx1"/>
        </a:solidFill>
        <a:latin typeface="+mn-lt"/>
        <a:ea typeface="+mn-ea"/>
        <a:cs typeface="+mn-cs"/>
      </a:defRPr>
    </a:lvl1pPr>
    <a:lvl2pPr marL="914127" algn="l" defTabSz="1828252" rtl="0" eaLnBrk="1" latinLnBrk="0" hangingPunct="1">
      <a:defRPr sz="3599" kern="1200">
        <a:solidFill>
          <a:schemeClr val="tx1"/>
        </a:solidFill>
        <a:latin typeface="+mn-lt"/>
        <a:ea typeface="+mn-ea"/>
        <a:cs typeface="+mn-cs"/>
      </a:defRPr>
    </a:lvl2pPr>
    <a:lvl3pPr marL="1828252" algn="l" defTabSz="1828252" rtl="0" eaLnBrk="1" latinLnBrk="0" hangingPunct="1">
      <a:defRPr sz="3599" kern="1200">
        <a:solidFill>
          <a:schemeClr val="tx1"/>
        </a:solidFill>
        <a:latin typeface="+mn-lt"/>
        <a:ea typeface="+mn-ea"/>
        <a:cs typeface="+mn-cs"/>
      </a:defRPr>
    </a:lvl3pPr>
    <a:lvl4pPr marL="2742379" algn="l" defTabSz="1828252" rtl="0" eaLnBrk="1" latinLnBrk="0" hangingPunct="1">
      <a:defRPr sz="3599" kern="1200">
        <a:solidFill>
          <a:schemeClr val="tx1"/>
        </a:solidFill>
        <a:latin typeface="+mn-lt"/>
        <a:ea typeface="+mn-ea"/>
        <a:cs typeface="+mn-cs"/>
      </a:defRPr>
    </a:lvl4pPr>
    <a:lvl5pPr marL="3656503" algn="l" defTabSz="1828252" rtl="0" eaLnBrk="1" latinLnBrk="0" hangingPunct="1">
      <a:defRPr sz="3599" kern="1200">
        <a:solidFill>
          <a:schemeClr val="tx1"/>
        </a:solidFill>
        <a:latin typeface="+mn-lt"/>
        <a:ea typeface="+mn-ea"/>
        <a:cs typeface="+mn-cs"/>
      </a:defRPr>
    </a:lvl5pPr>
    <a:lvl6pPr marL="4570628" algn="l" defTabSz="1828252" rtl="0" eaLnBrk="1" latinLnBrk="0" hangingPunct="1">
      <a:defRPr sz="3599" kern="1200">
        <a:solidFill>
          <a:schemeClr val="tx1"/>
        </a:solidFill>
        <a:latin typeface="+mn-lt"/>
        <a:ea typeface="+mn-ea"/>
        <a:cs typeface="+mn-cs"/>
      </a:defRPr>
    </a:lvl6pPr>
    <a:lvl7pPr marL="5484755" algn="l" defTabSz="1828252" rtl="0" eaLnBrk="1" latinLnBrk="0" hangingPunct="1">
      <a:defRPr sz="3599" kern="1200">
        <a:solidFill>
          <a:schemeClr val="tx1"/>
        </a:solidFill>
        <a:latin typeface="+mn-lt"/>
        <a:ea typeface="+mn-ea"/>
        <a:cs typeface="+mn-cs"/>
      </a:defRPr>
    </a:lvl7pPr>
    <a:lvl8pPr marL="6398880" algn="l" defTabSz="1828252" rtl="0" eaLnBrk="1" latinLnBrk="0" hangingPunct="1">
      <a:defRPr sz="3599" kern="1200">
        <a:solidFill>
          <a:schemeClr val="tx1"/>
        </a:solidFill>
        <a:latin typeface="+mn-lt"/>
        <a:ea typeface="+mn-ea"/>
        <a:cs typeface="+mn-cs"/>
      </a:defRPr>
    </a:lvl8pPr>
    <a:lvl9pPr marL="7313007" algn="l" defTabSz="1828252" rtl="0" eaLnBrk="1" latinLnBrk="0" hangingPunct="1">
      <a:defRPr sz="3599"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Grete Kaju" initials="GK" lastIdx="1" clrIdx="0">
    <p:extLst>
      <p:ext uri="{19B8F6BF-5375-455C-9EA6-DF929625EA0E}">
        <p15:presenceInfo xmlns:p15="http://schemas.microsoft.com/office/powerpoint/2012/main" userId="S::grete.kaju@sm.ee::ac99ff7d-8f79-4383-a205-ab83a27e37a2"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F3C74"/>
    <a:srgbClr val="3EAF79"/>
    <a:srgbClr val="D8222C"/>
    <a:srgbClr val="FF0016"/>
    <a:srgbClr val="003096"/>
    <a:srgbClr val="20D17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109" autoAdjust="0"/>
    <p:restoredTop sz="96357" autoAdjust="0"/>
  </p:normalViewPr>
  <p:slideViewPr>
    <p:cSldViewPr snapToGrid="0">
      <p:cViewPr varScale="1">
        <p:scale>
          <a:sx n="18" d="100"/>
          <a:sy n="18" d="100"/>
        </p:scale>
        <p:origin x="413" y="34"/>
      </p:cViewPr>
      <p:guideLst/>
    </p:cSldViewPr>
  </p:slideViewPr>
  <p:notesTextViewPr>
    <p:cViewPr>
      <p:scale>
        <a:sx n="1" d="1"/>
        <a:sy n="1" d="1"/>
      </p:scale>
      <p:origin x="0" y="0"/>
    </p:cViewPr>
  </p:notesTextViewPr>
  <p:notesViewPr>
    <p:cSldViewPr snapToGrid="0" showGuides="1">
      <p:cViewPr varScale="1">
        <p:scale>
          <a:sx n="101" d="100"/>
          <a:sy n="101" d="100"/>
        </p:scale>
        <p:origin x="2694" y="10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71D2BC0F-7084-4C9F-B157-046C3CBDF955}" type="datetimeFigureOut">
              <a:rPr lang="en-GB" smtClean="0"/>
              <a:t>15/06/2020</a:t>
            </a:fld>
            <a:endParaRPr lang="en-GB"/>
          </a:p>
        </p:txBody>
      </p:sp>
      <p:sp>
        <p:nvSpPr>
          <p:cNvPr id="4" name="Footer Placeholder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23D7DFC9-24E8-442D-BDAD-54B920CFC199}" type="slidenum">
              <a:rPr lang="en-GB" smtClean="0"/>
              <a:t>‹#›</a:t>
            </a:fld>
            <a:endParaRPr lang="en-GB"/>
          </a:p>
        </p:txBody>
      </p:sp>
    </p:spTree>
    <p:extLst>
      <p:ext uri="{BB962C8B-B14F-4D97-AF65-F5344CB8AC3E}">
        <p14:creationId xmlns:p14="http://schemas.microsoft.com/office/powerpoint/2010/main" val="48000184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opptekst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Plassholder for dato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6A57144-1CBB-4515-B696-16F63A0D6277}" type="datetimeFigureOut">
              <a:rPr lang="en-GB" smtClean="0"/>
              <a:t>15/06/2020</a:t>
            </a:fld>
            <a:endParaRPr lang="en-GB"/>
          </a:p>
        </p:txBody>
      </p:sp>
      <p:sp>
        <p:nvSpPr>
          <p:cNvPr id="4" name="Plassholder for lysbilde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Plassholder for nota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endParaRPr lang="en-GB" dirty="0"/>
          </a:p>
        </p:txBody>
      </p:sp>
      <p:sp>
        <p:nvSpPr>
          <p:cNvPr id="6" name="Plassholder for bunnteks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Plassholder for lysbilde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9DA259D-87B2-48A8-8896-0559A1CBD787}" type="slidenum">
              <a:rPr lang="en-GB" smtClean="0"/>
              <a:t>‹#›</a:t>
            </a:fld>
            <a:endParaRPr lang="en-GB"/>
          </a:p>
        </p:txBody>
      </p:sp>
    </p:spTree>
    <p:extLst>
      <p:ext uri="{BB962C8B-B14F-4D97-AF65-F5344CB8AC3E}">
        <p14:creationId xmlns:p14="http://schemas.microsoft.com/office/powerpoint/2010/main" val="2322460102"/>
      </p:ext>
    </p:extLst>
  </p:cSld>
  <p:clrMap bg1="lt1" tx1="dk1" bg2="lt2" tx2="dk2" accent1="accent1" accent2="accent2" accent3="accent3" accent4="accent4" accent5="accent5" accent6="accent6" hlink="hlink" folHlink="folHlink"/>
  <p:notesStyle>
    <a:lvl1pPr marL="0" algn="l" defTabSz="1828252" rtl="0" eaLnBrk="1" latinLnBrk="0" hangingPunct="1">
      <a:defRPr sz="2400" kern="1200">
        <a:solidFill>
          <a:schemeClr val="tx1"/>
        </a:solidFill>
        <a:latin typeface="+mn-lt"/>
        <a:ea typeface="+mn-ea"/>
        <a:cs typeface="+mn-cs"/>
      </a:defRPr>
    </a:lvl1pPr>
    <a:lvl2pPr marL="914127" algn="l" defTabSz="1828252" rtl="0" eaLnBrk="1" latinLnBrk="0" hangingPunct="1">
      <a:defRPr sz="2400" kern="1200">
        <a:solidFill>
          <a:schemeClr val="tx1"/>
        </a:solidFill>
        <a:latin typeface="+mn-lt"/>
        <a:ea typeface="+mn-ea"/>
        <a:cs typeface="+mn-cs"/>
      </a:defRPr>
    </a:lvl2pPr>
    <a:lvl3pPr marL="1828252" algn="l" defTabSz="1828252" rtl="0" eaLnBrk="1" latinLnBrk="0" hangingPunct="1">
      <a:defRPr sz="2400" kern="1200">
        <a:solidFill>
          <a:schemeClr val="tx1"/>
        </a:solidFill>
        <a:latin typeface="+mn-lt"/>
        <a:ea typeface="+mn-ea"/>
        <a:cs typeface="+mn-cs"/>
      </a:defRPr>
    </a:lvl3pPr>
    <a:lvl4pPr marL="2742379" algn="l" defTabSz="1828252" rtl="0" eaLnBrk="1" latinLnBrk="0" hangingPunct="1">
      <a:defRPr sz="2400" kern="1200">
        <a:solidFill>
          <a:schemeClr val="tx1"/>
        </a:solidFill>
        <a:latin typeface="+mn-lt"/>
        <a:ea typeface="+mn-ea"/>
        <a:cs typeface="+mn-cs"/>
      </a:defRPr>
    </a:lvl4pPr>
    <a:lvl5pPr marL="3656503" algn="l" defTabSz="1828252" rtl="0" eaLnBrk="1" latinLnBrk="0" hangingPunct="1">
      <a:defRPr sz="2400" kern="1200">
        <a:solidFill>
          <a:schemeClr val="tx1"/>
        </a:solidFill>
        <a:latin typeface="+mn-lt"/>
        <a:ea typeface="+mn-ea"/>
        <a:cs typeface="+mn-cs"/>
      </a:defRPr>
    </a:lvl5pPr>
    <a:lvl6pPr marL="4570628" algn="l" defTabSz="1828252" rtl="0" eaLnBrk="1" latinLnBrk="0" hangingPunct="1">
      <a:defRPr sz="2400" kern="1200">
        <a:solidFill>
          <a:schemeClr val="tx1"/>
        </a:solidFill>
        <a:latin typeface="+mn-lt"/>
        <a:ea typeface="+mn-ea"/>
        <a:cs typeface="+mn-cs"/>
      </a:defRPr>
    </a:lvl6pPr>
    <a:lvl7pPr marL="5484755" algn="l" defTabSz="1828252" rtl="0" eaLnBrk="1" latinLnBrk="0" hangingPunct="1">
      <a:defRPr sz="2400" kern="1200">
        <a:solidFill>
          <a:schemeClr val="tx1"/>
        </a:solidFill>
        <a:latin typeface="+mn-lt"/>
        <a:ea typeface="+mn-ea"/>
        <a:cs typeface="+mn-cs"/>
      </a:defRPr>
    </a:lvl7pPr>
    <a:lvl8pPr marL="6398880" algn="l" defTabSz="1828252" rtl="0" eaLnBrk="1" latinLnBrk="0" hangingPunct="1">
      <a:defRPr sz="2400" kern="1200">
        <a:solidFill>
          <a:schemeClr val="tx1"/>
        </a:solidFill>
        <a:latin typeface="+mn-lt"/>
        <a:ea typeface="+mn-ea"/>
        <a:cs typeface="+mn-cs"/>
      </a:defRPr>
    </a:lvl8pPr>
    <a:lvl9pPr marL="7313007" algn="l" defTabSz="1828252" rtl="0" eaLnBrk="1" latinLnBrk="0" hangingPunct="1">
      <a:defRPr sz="24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dirty="0"/>
              <a:t>Projektitaotluse summas 40 000-60 000 eurot võib esitada ühe ülalnimetatud tegevuse või mõlema elluviimiseks. </a:t>
            </a:r>
          </a:p>
          <a:p>
            <a:endParaRPr lang="et-EE" dirty="0"/>
          </a:p>
          <a:p>
            <a:r>
              <a:rPr lang="et-EE" dirty="0"/>
              <a:t>Taotleja saab esitada ainult ühe taotluse. Arvestada tuleb, et maksimaalne ühe projekti tegevuste elluviimise aeg on </a:t>
            </a:r>
            <a:r>
              <a:rPr lang="et-EE" b="1" dirty="0"/>
              <a:t>18 kuud.</a:t>
            </a:r>
          </a:p>
        </p:txBody>
      </p:sp>
      <p:sp>
        <p:nvSpPr>
          <p:cNvPr id="4" name="Slaidinumbri kohatäide 3"/>
          <p:cNvSpPr>
            <a:spLocks noGrp="1"/>
          </p:cNvSpPr>
          <p:nvPr>
            <p:ph type="sldNum" sz="quarter" idx="5"/>
          </p:nvPr>
        </p:nvSpPr>
        <p:spPr/>
        <p:txBody>
          <a:bodyPr/>
          <a:lstStyle/>
          <a:p>
            <a:fld id="{F9DA259D-87B2-48A8-8896-0559A1CBD787}" type="slidenum">
              <a:rPr lang="en-GB" smtClean="0"/>
              <a:t>3</a:t>
            </a:fld>
            <a:endParaRPr lang="en-GB"/>
          </a:p>
        </p:txBody>
      </p:sp>
    </p:spTree>
    <p:extLst>
      <p:ext uri="{BB962C8B-B14F-4D97-AF65-F5344CB8AC3E}">
        <p14:creationId xmlns:p14="http://schemas.microsoft.com/office/powerpoint/2010/main" val="143829303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fi-FI" b="0" dirty="0" err="1"/>
              <a:t>Kuivõrd</a:t>
            </a:r>
            <a:r>
              <a:rPr lang="fi-FI" b="0" dirty="0"/>
              <a:t> </a:t>
            </a:r>
            <a:r>
              <a:rPr lang="fi-FI" b="0" dirty="0" err="1"/>
              <a:t>vägivalla</a:t>
            </a:r>
            <a:r>
              <a:rPr lang="fi-FI" b="0" dirty="0"/>
              <a:t> </a:t>
            </a:r>
            <a:r>
              <a:rPr lang="fi-FI" b="0" dirty="0" err="1"/>
              <a:t>ohvritega</a:t>
            </a:r>
            <a:r>
              <a:rPr lang="fi-FI" b="0" dirty="0"/>
              <a:t> </a:t>
            </a:r>
            <a:r>
              <a:rPr lang="fi-FI" b="0" dirty="0" err="1"/>
              <a:t>kokku</a:t>
            </a:r>
            <a:r>
              <a:rPr lang="fi-FI" b="0" dirty="0"/>
              <a:t> </a:t>
            </a:r>
            <a:r>
              <a:rPr lang="fi-FI" b="0" dirty="0" err="1"/>
              <a:t>puutuvate</a:t>
            </a:r>
            <a:r>
              <a:rPr lang="fi-FI" b="0" dirty="0"/>
              <a:t> </a:t>
            </a:r>
            <a:r>
              <a:rPr lang="fi-FI" b="0" dirty="0" err="1"/>
              <a:t>spetsialistide</a:t>
            </a:r>
            <a:r>
              <a:rPr lang="fi-FI" b="0" dirty="0"/>
              <a:t> </a:t>
            </a:r>
            <a:r>
              <a:rPr lang="fi-FI" b="0" dirty="0" err="1"/>
              <a:t>ring</a:t>
            </a:r>
            <a:r>
              <a:rPr lang="fi-FI" b="0" dirty="0"/>
              <a:t> on </a:t>
            </a:r>
            <a:r>
              <a:rPr lang="fi-FI" b="0" dirty="0" err="1"/>
              <a:t>lai</a:t>
            </a:r>
            <a:r>
              <a:rPr lang="fi-FI" b="0" dirty="0"/>
              <a:t> </a:t>
            </a:r>
            <a:r>
              <a:rPr lang="et-EE" b="0" dirty="0"/>
              <a:t>(sotsiaaltöötajad, lastekaitsetöötajad, politseinikud, prokurörid, ohvriabi töötajad, perearstid jne), siis kirjeldage </a:t>
            </a:r>
            <a:r>
              <a:rPr lang="et-EE" b="1" u="sng" dirty="0"/>
              <a:t>koolituste</a:t>
            </a:r>
            <a:r>
              <a:rPr lang="et-EE" b="0" dirty="0"/>
              <a:t> </a:t>
            </a:r>
            <a:r>
              <a:rPr lang="et-EE" b="1" u="sng" dirty="0"/>
              <a:t>projektitaotluses, kellele täpsemalt sihtgrupi sees kavatsete koolitusi läbi viija;</a:t>
            </a:r>
          </a:p>
          <a:p>
            <a:endParaRPr lang="et-EE" b="1" u="sng" dirty="0"/>
          </a:p>
          <a:p>
            <a:r>
              <a:rPr lang="et-EE" b="0" u="none" dirty="0"/>
              <a:t>Lisaks kirjeldage juba konkreetsemalt </a:t>
            </a:r>
            <a:r>
              <a:rPr lang="et-EE" b="1" u="none" dirty="0"/>
              <a:t>projektitegevustega hõlmatud </a:t>
            </a:r>
            <a:r>
              <a:rPr lang="et-EE" b="0" u="none" dirty="0"/>
              <a:t>sihtrühmadega seotud vajadusi ja probleeme, mida kavandavate tegevuste planeerimisel arvesse võtta, et oleks näha, et taotluse esitaja on kursis sihtrühma vajadustega.  </a:t>
            </a:r>
          </a:p>
          <a:p>
            <a:endParaRPr lang="et-EE" b="0" u="none" dirty="0"/>
          </a:p>
          <a:p>
            <a:r>
              <a:rPr lang="et-EE" sz="3200" b="1" u="sng" dirty="0"/>
              <a:t>Tegemist kindlasti taotluse ühe olulisema/sisulisema punktiga. Oluline on, et </a:t>
            </a:r>
            <a:r>
              <a:rPr lang="et-EE" sz="3200" b="1" u="sng" dirty="0">
                <a:solidFill>
                  <a:srgbClr val="FF0000"/>
                </a:solidFill>
              </a:rPr>
              <a:t>antud punktis toodud sihtrühmade vajaduste kirjeldused haakuvad tegevuskavas ära toodud valikute põhjendustega!</a:t>
            </a:r>
          </a:p>
        </p:txBody>
      </p:sp>
      <p:sp>
        <p:nvSpPr>
          <p:cNvPr id="4" name="Slaidinumbri kohatäide 3"/>
          <p:cNvSpPr>
            <a:spLocks noGrp="1"/>
          </p:cNvSpPr>
          <p:nvPr>
            <p:ph type="sldNum" sz="quarter" idx="5"/>
          </p:nvPr>
        </p:nvSpPr>
        <p:spPr/>
        <p:txBody>
          <a:bodyPr/>
          <a:lstStyle/>
          <a:p>
            <a:fld id="{F9DA259D-87B2-48A8-8896-0559A1CBD787}" type="slidenum">
              <a:rPr lang="en-GB" smtClean="0"/>
              <a:t>12</a:t>
            </a:fld>
            <a:endParaRPr lang="en-GB"/>
          </a:p>
        </p:txBody>
      </p:sp>
    </p:spTree>
    <p:extLst>
      <p:ext uri="{BB962C8B-B14F-4D97-AF65-F5344CB8AC3E}">
        <p14:creationId xmlns:p14="http://schemas.microsoft.com/office/powerpoint/2010/main" val="344313713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b="0" dirty="0"/>
              <a:t>Antud taotlusvooru tegevuste iseloomust tulenevalt ei ole avalikkusele suunatud teavitustegevused sedavõrd prioriteetsed kui nad on mõne muu taotlusvooru puhul, aga tulenevalt Norra Toetuste reeglitest on oluline, et projekti raames ellu viidavate tegevuste kohta siiski ka avalikkusele infot edastatakse (sh ka kohustus projektiga seotud infot kajastada ka toetuse saaja kodulehel).</a:t>
            </a:r>
          </a:p>
          <a:p>
            <a:endParaRPr lang="et-EE" b="0" dirty="0"/>
          </a:p>
          <a:p>
            <a:endParaRPr lang="et-EE" b="0" dirty="0"/>
          </a:p>
          <a:p>
            <a:r>
              <a:rPr lang="et-EE" b="0" dirty="0"/>
              <a:t>Riske tuleb hinnata vastavalt </a:t>
            </a:r>
            <a:r>
              <a:rPr lang="et-EE" b="0" dirty="0" err="1"/>
              <a:t>äratoodud</a:t>
            </a:r>
            <a:r>
              <a:rPr lang="et-EE" b="0" dirty="0"/>
              <a:t> riskikategooriatele, tuues välja, kas tegemist on </a:t>
            </a:r>
            <a:r>
              <a:rPr lang="et-EE" b="1" dirty="0"/>
              <a:t>KÕRGE, MADALA või KESKMISE </a:t>
            </a:r>
            <a:r>
              <a:rPr lang="et-EE" b="0" dirty="0"/>
              <a:t>riskiga. </a:t>
            </a:r>
          </a:p>
          <a:p>
            <a:r>
              <a:rPr lang="et-EE" b="0" dirty="0"/>
              <a:t>Maandamistegevuste all tuleks võimalusel tuua välja ka ENNETAVAID tegevusi riskide maandamiseks.</a:t>
            </a:r>
          </a:p>
        </p:txBody>
      </p:sp>
      <p:sp>
        <p:nvSpPr>
          <p:cNvPr id="4" name="Slaidinumbri kohatäide 3"/>
          <p:cNvSpPr>
            <a:spLocks noGrp="1"/>
          </p:cNvSpPr>
          <p:nvPr>
            <p:ph type="sldNum" sz="quarter" idx="5"/>
          </p:nvPr>
        </p:nvSpPr>
        <p:spPr/>
        <p:txBody>
          <a:bodyPr/>
          <a:lstStyle/>
          <a:p>
            <a:fld id="{F9DA259D-87B2-48A8-8896-0559A1CBD787}" type="slidenum">
              <a:rPr lang="en-GB" smtClean="0"/>
              <a:t>13</a:t>
            </a:fld>
            <a:endParaRPr lang="en-GB"/>
          </a:p>
        </p:txBody>
      </p:sp>
    </p:spTree>
    <p:extLst>
      <p:ext uri="{BB962C8B-B14F-4D97-AF65-F5344CB8AC3E}">
        <p14:creationId xmlns:p14="http://schemas.microsoft.com/office/powerpoint/2010/main" val="26197162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b="1" dirty="0"/>
          </a:p>
        </p:txBody>
      </p:sp>
      <p:sp>
        <p:nvSpPr>
          <p:cNvPr id="4" name="Slaidinumbri kohatäide 3"/>
          <p:cNvSpPr>
            <a:spLocks noGrp="1"/>
          </p:cNvSpPr>
          <p:nvPr>
            <p:ph type="sldNum" sz="quarter" idx="5"/>
          </p:nvPr>
        </p:nvSpPr>
        <p:spPr/>
        <p:txBody>
          <a:bodyPr/>
          <a:lstStyle/>
          <a:p>
            <a:fld id="{F9DA259D-87B2-48A8-8896-0559A1CBD787}" type="slidenum">
              <a:rPr lang="en-GB" smtClean="0"/>
              <a:t>14</a:t>
            </a:fld>
            <a:endParaRPr lang="en-GB"/>
          </a:p>
        </p:txBody>
      </p:sp>
    </p:spTree>
    <p:extLst>
      <p:ext uri="{BB962C8B-B14F-4D97-AF65-F5344CB8AC3E}">
        <p14:creationId xmlns:p14="http://schemas.microsoft.com/office/powerpoint/2010/main" val="416150516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b="0" dirty="0"/>
              <a:t>Omafinantseering on valitsusvälistel </a:t>
            </a:r>
            <a:r>
              <a:rPr lang="et-EE" b="0" dirty="0" err="1"/>
              <a:t>org-del</a:t>
            </a:r>
            <a:r>
              <a:rPr lang="et-EE" b="0" dirty="0"/>
              <a:t> minimaalselt </a:t>
            </a:r>
            <a:r>
              <a:rPr lang="et-EE" b="1" dirty="0"/>
              <a:t>10% abikõlblikest kuludest </a:t>
            </a:r>
            <a:r>
              <a:rPr lang="et-EE" b="0" dirty="0"/>
              <a:t>ja teistel taotlejatel minimaalselt </a:t>
            </a:r>
            <a:r>
              <a:rPr lang="et-EE" b="1" dirty="0"/>
              <a:t>15% abikõlblikest kuludest</a:t>
            </a:r>
            <a:r>
              <a:rPr lang="et-EE" b="0" dirty="0"/>
              <a:t>. Vabatahtlik töö võib valitsusvälistel </a:t>
            </a:r>
            <a:r>
              <a:rPr lang="et-EE" b="0" dirty="0" err="1"/>
              <a:t>org-del</a:t>
            </a:r>
            <a:r>
              <a:rPr lang="et-EE" b="0" dirty="0"/>
              <a:t> katta kuni </a:t>
            </a:r>
            <a:r>
              <a:rPr lang="et-EE" b="1" dirty="0"/>
              <a:t>50% projekti jaoks nõutud omafinantseeringu määrast</a:t>
            </a:r>
            <a:r>
              <a:rPr lang="et-EE" b="0" dirty="0"/>
              <a:t>.</a:t>
            </a:r>
          </a:p>
        </p:txBody>
      </p:sp>
      <p:sp>
        <p:nvSpPr>
          <p:cNvPr id="4" name="Slaidinumbri kohatäide 3"/>
          <p:cNvSpPr>
            <a:spLocks noGrp="1"/>
          </p:cNvSpPr>
          <p:nvPr>
            <p:ph type="sldNum" sz="quarter" idx="5"/>
          </p:nvPr>
        </p:nvSpPr>
        <p:spPr/>
        <p:txBody>
          <a:bodyPr/>
          <a:lstStyle/>
          <a:p>
            <a:fld id="{F9DA259D-87B2-48A8-8896-0559A1CBD787}" type="slidenum">
              <a:rPr lang="en-GB" smtClean="0"/>
              <a:t>15</a:t>
            </a:fld>
            <a:endParaRPr lang="en-GB"/>
          </a:p>
        </p:txBody>
      </p:sp>
    </p:spTree>
    <p:extLst>
      <p:ext uri="{BB962C8B-B14F-4D97-AF65-F5344CB8AC3E}">
        <p14:creationId xmlns:p14="http://schemas.microsoft.com/office/powerpoint/2010/main" val="97824880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dirty="0"/>
              <a:t>Taotlusvooru kogueelarve on 180 000 eurot, mistõttu rahastame kokku 3-4 projekti. Kuivõrd vajadus perevägivalla teemaliste koolituste järgi on suur, siis loodame, et taotlusvooru lõppedes on koolitatud rohkem kui 160 spetsialisti. Ootused on kõrgemad kui antud number.</a:t>
            </a:r>
          </a:p>
        </p:txBody>
      </p:sp>
      <p:sp>
        <p:nvSpPr>
          <p:cNvPr id="4" name="Slaidinumbri kohatäide 3"/>
          <p:cNvSpPr>
            <a:spLocks noGrp="1"/>
          </p:cNvSpPr>
          <p:nvPr>
            <p:ph type="sldNum" sz="quarter" idx="5"/>
          </p:nvPr>
        </p:nvSpPr>
        <p:spPr/>
        <p:txBody>
          <a:bodyPr/>
          <a:lstStyle/>
          <a:p>
            <a:fld id="{F9DA259D-87B2-48A8-8896-0559A1CBD787}" type="slidenum">
              <a:rPr lang="en-GB" smtClean="0"/>
              <a:t>4</a:t>
            </a:fld>
            <a:endParaRPr lang="en-GB"/>
          </a:p>
        </p:txBody>
      </p:sp>
    </p:spTree>
    <p:extLst>
      <p:ext uri="{BB962C8B-B14F-4D97-AF65-F5344CB8AC3E}">
        <p14:creationId xmlns:p14="http://schemas.microsoft.com/office/powerpoint/2010/main" val="16695780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dirty="0"/>
              <a:t>Antud slaidil on ära toodud nõuded, mis peavad olema täidetud selleks, et taotlust esitada. </a:t>
            </a:r>
          </a:p>
          <a:p>
            <a:r>
              <a:rPr lang="et-EE" dirty="0"/>
              <a:t>Taotlejatena näeme eelkõige MTÜ-sid ning tervishoiu valdkonnas tegutsevaid koole nagu Tartu Ülikooli ning Tallinna ja Tartu Tervishoiu Kõrgkooli. </a:t>
            </a:r>
          </a:p>
          <a:p>
            <a:endParaRPr lang="et-EE" dirty="0"/>
          </a:p>
          <a:p>
            <a:r>
              <a:rPr lang="et-EE" dirty="0"/>
              <a:t>Projektijuhil peab olema varasem projekti juhtimise kogemus (ekspertidelt ootame valdkondlikku haridust, varasemat tegutsemist nimetatud valdkonnas ning vastavalt kas koolituse või teenuste paketi loomise kogemust)</a:t>
            </a:r>
          </a:p>
        </p:txBody>
      </p:sp>
      <p:sp>
        <p:nvSpPr>
          <p:cNvPr id="4" name="Slaidinumbri kohatäide 3"/>
          <p:cNvSpPr>
            <a:spLocks noGrp="1"/>
          </p:cNvSpPr>
          <p:nvPr>
            <p:ph type="sldNum" sz="quarter" idx="5"/>
          </p:nvPr>
        </p:nvSpPr>
        <p:spPr/>
        <p:txBody>
          <a:bodyPr/>
          <a:lstStyle/>
          <a:p>
            <a:fld id="{F9DA259D-87B2-48A8-8896-0559A1CBD787}" type="slidenum">
              <a:rPr lang="en-GB" smtClean="0"/>
              <a:t>5</a:t>
            </a:fld>
            <a:endParaRPr lang="en-GB"/>
          </a:p>
        </p:txBody>
      </p:sp>
    </p:spTree>
    <p:extLst>
      <p:ext uri="{BB962C8B-B14F-4D97-AF65-F5344CB8AC3E}">
        <p14:creationId xmlns:p14="http://schemas.microsoft.com/office/powerpoint/2010/main" val="285213031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dirty="0"/>
              <a:t>1 koolitus peab olema 32 akadeemilist tundi (24 h), mis tähendab nii 4 tööpäeva pikkust koolitusmoodulit. Ülejäänud </a:t>
            </a:r>
            <a:r>
              <a:rPr lang="et-EE" u="sng" dirty="0"/>
              <a:t>vähemalt 7</a:t>
            </a:r>
            <a:r>
              <a:rPr lang="et-EE" dirty="0"/>
              <a:t> koolituste puhul otsustab koolituse pikkuse ja koolitatute arvu taotleja.</a:t>
            </a:r>
          </a:p>
        </p:txBody>
      </p:sp>
      <p:sp>
        <p:nvSpPr>
          <p:cNvPr id="4" name="Slaidinumbri kohatäide 3"/>
          <p:cNvSpPr>
            <a:spLocks noGrp="1"/>
          </p:cNvSpPr>
          <p:nvPr>
            <p:ph type="sldNum" sz="quarter" idx="5"/>
          </p:nvPr>
        </p:nvSpPr>
        <p:spPr/>
        <p:txBody>
          <a:bodyPr/>
          <a:lstStyle/>
          <a:p>
            <a:fld id="{F9DA259D-87B2-48A8-8896-0559A1CBD787}" type="slidenum">
              <a:rPr lang="en-GB" smtClean="0"/>
              <a:t>6</a:t>
            </a:fld>
            <a:endParaRPr lang="en-GB"/>
          </a:p>
        </p:txBody>
      </p:sp>
    </p:spTree>
    <p:extLst>
      <p:ext uri="{BB962C8B-B14F-4D97-AF65-F5344CB8AC3E}">
        <p14:creationId xmlns:p14="http://schemas.microsoft.com/office/powerpoint/2010/main" val="289306273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endParaRPr lang="et-EE" dirty="0"/>
          </a:p>
        </p:txBody>
      </p:sp>
      <p:sp>
        <p:nvSpPr>
          <p:cNvPr id="4" name="Slaidinumbri kohatäide 3"/>
          <p:cNvSpPr>
            <a:spLocks noGrp="1"/>
          </p:cNvSpPr>
          <p:nvPr>
            <p:ph type="sldNum" sz="quarter" idx="5"/>
          </p:nvPr>
        </p:nvSpPr>
        <p:spPr/>
        <p:txBody>
          <a:bodyPr/>
          <a:lstStyle/>
          <a:p>
            <a:fld id="{F9DA259D-87B2-48A8-8896-0559A1CBD787}" type="slidenum">
              <a:rPr lang="en-GB" smtClean="0"/>
              <a:t>7</a:t>
            </a:fld>
            <a:endParaRPr lang="en-GB"/>
          </a:p>
        </p:txBody>
      </p:sp>
    </p:spTree>
    <p:extLst>
      <p:ext uri="{BB962C8B-B14F-4D97-AF65-F5344CB8AC3E}">
        <p14:creationId xmlns:p14="http://schemas.microsoft.com/office/powerpoint/2010/main" val="41496878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pPr marL="0" marR="0" lvl="0" indent="0" algn="l" defTabSz="1828252" rtl="0" eaLnBrk="1" fontAlgn="auto" latinLnBrk="0" hangingPunct="1">
              <a:lnSpc>
                <a:spcPct val="100000"/>
              </a:lnSpc>
              <a:spcBef>
                <a:spcPts val="0"/>
              </a:spcBef>
              <a:spcAft>
                <a:spcPts val="0"/>
              </a:spcAft>
              <a:buClrTx/>
              <a:buSzTx/>
              <a:buFontTx/>
              <a:buNone/>
              <a:tabLst/>
              <a:defRPr/>
            </a:pPr>
            <a:r>
              <a:rPr lang="et-EE" b="1" dirty="0"/>
              <a:t>Taotlust koostades võiks tähelepanu </a:t>
            </a:r>
            <a:r>
              <a:rPr lang="et-EE" dirty="0"/>
              <a:t>pöörata toetuse andmise </a:t>
            </a:r>
            <a:r>
              <a:rPr lang="et-EE" b="1" dirty="0"/>
              <a:t>tingimuste ja korra Lisas 4</a:t>
            </a:r>
            <a:r>
              <a:rPr lang="et-EE" dirty="0"/>
              <a:t> ära toodud taotluse hindamise </a:t>
            </a:r>
            <a:r>
              <a:rPr lang="et-EE" b="1" dirty="0"/>
              <a:t>kriteeriumeid. </a:t>
            </a:r>
            <a:r>
              <a:rPr lang="et-EE" b="0" dirty="0"/>
              <a:t>Toetust hinnatakse kokku 6 kriteeriumi järgi.</a:t>
            </a:r>
          </a:p>
        </p:txBody>
      </p:sp>
      <p:sp>
        <p:nvSpPr>
          <p:cNvPr id="4" name="Slaidinumbri kohatäide 3"/>
          <p:cNvSpPr>
            <a:spLocks noGrp="1"/>
          </p:cNvSpPr>
          <p:nvPr>
            <p:ph type="sldNum" sz="quarter" idx="5"/>
          </p:nvPr>
        </p:nvSpPr>
        <p:spPr/>
        <p:txBody>
          <a:bodyPr/>
          <a:lstStyle/>
          <a:p>
            <a:fld id="{F9DA259D-87B2-48A8-8896-0559A1CBD787}" type="slidenum">
              <a:rPr lang="en-GB" smtClean="0"/>
              <a:t>8</a:t>
            </a:fld>
            <a:endParaRPr lang="en-GB"/>
          </a:p>
        </p:txBody>
      </p:sp>
    </p:spTree>
    <p:extLst>
      <p:ext uri="{BB962C8B-B14F-4D97-AF65-F5344CB8AC3E}">
        <p14:creationId xmlns:p14="http://schemas.microsoft.com/office/powerpoint/2010/main" val="410014771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dirty="0"/>
              <a:t>(nummerdus slaidide ees järgib hindamiskriteeriumite numeratsiooni)</a:t>
            </a:r>
          </a:p>
          <a:p>
            <a:r>
              <a:rPr lang="et-EE" dirty="0"/>
              <a:t>Tulenevalt hindamiskriteeriumist saab täiendava kogemuse eest lisapunkte.</a:t>
            </a:r>
          </a:p>
          <a:p>
            <a:r>
              <a:rPr lang="et-EE" dirty="0"/>
              <a:t>Ehk kui taotluse esitamiseks piisab, et projektijuhil on varasem projektijuhtimise kogemus, siis hindamisel saab nö kogenuma projektijuhi pädevuse eest punkte. Kokku saab projektijuhi lisapädevuse eest teenida kuni 3 punkti. </a:t>
            </a:r>
          </a:p>
          <a:p>
            <a:endParaRPr lang="et-EE" dirty="0"/>
          </a:p>
          <a:p>
            <a:r>
              <a:rPr lang="et-EE" dirty="0"/>
              <a:t>Sama loogika kohaselt teenib taotlus ka kogenuma koolitaja eest lisapunkte (taotluse esitamiseks piisab koolitajast, kel on valdkonnas tegutsemise kogemus, kuid kui see kogemus on 2 või rohkem aastat, annab see hindamisel punkti. Ning kui taotluse esitamiseks peab koolitajal olema vähemalt 1 koolituse läbiviimise kogemus, siis kui neid koolitusi on 3 või enam, siis saab taotlus jällegi selle eest hindamisel punkti. Samuti teenib taotlus lisapunkti koolitaja nö värske koolituskogemuse eest, ehk koolituse eest, mis on läbi viidud viimase 5 aasta jooksul).</a:t>
            </a:r>
          </a:p>
          <a:p>
            <a:r>
              <a:rPr lang="et-EE" dirty="0"/>
              <a:t>  </a:t>
            </a:r>
          </a:p>
          <a:p>
            <a:r>
              <a:rPr lang="et-EE" b="1" dirty="0"/>
              <a:t>NB! </a:t>
            </a:r>
            <a:r>
              <a:rPr lang="et-EE" dirty="0"/>
              <a:t>Kokku saab ühe taotluse raames projektimeeskonna pädevuse hindamisel anda kokku maksimaalselt 6 punkti,  (projektijuhi pädevuse eest 3 ja, koolitajate pädevuse eest kokku 3). Iga kriteeriumi eest saab ühele taotlusele anda maksimaalselt 1 punkti. Kui on 2 koolitajat, siis võib ühe punkti teenida ka ühe koolitaja pädevuse eest ja teise punkti teise eest, kuid seda juhul kui need on erinevad kriteeriumid.</a:t>
            </a:r>
          </a:p>
        </p:txBody>
      </p:sp>
      <p:sp>
        <p:nvSpPr>
          <p:cNvPr id="4" name="Slaidinumbri kohatäide 3"/>
          <p:cNvSpPr>
            <a:spLocks noGrp="1"/>
          </p:cNvSpPr>
          <p:nvPr>
            <p:ph type="sldNum" sz="quarter" idx="5"/>
          </p:nvPr>
        </p:nvSpPr>
        <p:spPr/>
        <p:txBody>
          <a:bodyPr/>
          <a:lstStyle/>
          <a:p>
            <a:fld id="{F9DA259D-87B2-48A8-8896-0559A1CBD787}" type="slidenum">
              <a:rPr lang="en-GB" smtClean="0"/>
              <a:t>9</a:t>
            </a:fld>
            <a:endParaRPr lang="en-GB"/>
          </a:p>
        </p:txBody>
      </p:sp>
    </p:spTree>
    <p:extLst>
      <p:ext uri="{BB962C8B-B14F-4D97-AF65-F5344CB8AC3E}">
        <p14:creationId xmlns:p14="http://schemas.microsoft.com/office/powerpoint/2010/main" val="189685268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dirty="0"/>
              <a:t>Kui sotsiaalprogrammi elluviimiseks on kohustuslik, et toetuse taotleja meeskonnas oleks ekspert, kel on 1 aastane prostitutsiooni ja sellega seotud inimkaubanduse ohvrite abistamise kogemust, siis lisapunkti annab taotlusele nii eksperdi 5 aastane inimkaubanduse ennetamise kui ka ohvrite abistamisega seotud tegevused. Ning samamoodi saab lisapunkti selle eest kui taotluses on selgitatud, et eksperdil on olnud keskne roll just perevägivalla või soolise vägivalla valdkonna teenuste paketi loomisel. </a:t>
            </a:r>
          </a:p>
          <a:p>
            <a:endParaRPr lang="et-EE" dirty="0"/>
          </a:p>
          <a:p>
            <a:r>
              <a:rPr lang="et-EE" dirty="0"/>
              <a:t>NB! Kokku saab ühe taotluse raames projektimeeskonna pädevuse hindamisel anda kokku maksimaalselt 6 punkti ka juhul kui ellu viiakse mõlemad tegevused. Kui taotlus sisaldab tegevusi nii koolituste kui sotsiaalprogrammi läbiviimiseks, siis liidetakse koolitajale ja sotsiaalprogrammi loojale antud punktid kokku ning jagatakse nimetatud summa kahega. Nimetatud summale liidetakse projektijuhi punktid.</a:t>
            </a:r>
          </a:p>
          <a:p>
            <a:endParaRPr lang="et-EE" dirty="0"/>
          </a:p>
          <a:p>
            <a:r>
              <a:rPr lang="et-EE" b="1" dirty="0"/>
              <a:t>Partneri</a:t>
            </a:r>
            <a:r>
              <a:rPr lang="et-EE" dirty="0"/>
              <a:t> puhul näiteks kui on koolitaja Norrast, siis võiks lühidalt selgitada, millist </a:t>
            </a:r>
            <a:r>
              <a:rPr lang="et-EE" u="sng" dirty="0"/>
              <a:t>lisaväärtust </a:t>
            </a:r>
            <a:r>
              <a:rPr lang="et-EE" u="sng" dirty="0" err="1"/>
              <a:t>väliskoolitajalt</a:t>
            </a:r>
            <a:r>
              <a:rPr lang="et-EE" u="sng" dirty="0"/>
              <a:t> oodatakse </a:t>
            </a:r>
            <a:r>
              <a:rPr lang="et-EE" dirty="0"/>
              <a:t>võrreldes näiteks kohaliku koolitajaga.</a:t>
            </a:r>
          </a:p>
          <a:p>
            <a:r>
              <a:rPr lang="et-EE" dirty="0"/>
              <a:t>Siinkohal kindlasti </a:t>
            </a:r>
            <a:r>
              <a:rPr lang="et-EE" b="1" dirty="0"/>
              <a:t>julgustame </a:t>
            </a:r>
            <a:r>
              <a:rPr lang="et-EE" dirty="0"/>
              <a:t>nii Norra, teiste riikide ja ka siseriiklike partneritega koostööd tegema. </a:t>
            </a:r>
          </a:p>
          <a:p>
            <a:r>
              <a:rPr lang="et-EE" dirty="0"/>
              <a:t>Kuid Norra, Islandi ja Liechtensteini partnerite puhul tuleb eelarves nende kulud </a:t>
            </a:r>
            <a:r>
              <a:rPr lang="et-EE" b="1" dirty="0"/>
              <a:t>kahepoolsete suhete all eraldi kajastada </a:t>
            </a:r>
            <a:r>
              <a:rPr lang="et-EE" b="0" dirty="0"/>
              <a:t>(teiste riikide ja siseriiklike partnerite puhul tuleb neid kajastada sisutegevuste all).</a:t>
            </a:r>
          </a:p>
        </p:txBody>
      </p:sp>
      <p:sp>
        <p:nvSpPr>
          <p:cNvPr id="4" name="Slaidinumbri kohatäide 3"/>
          <p:cNvSpPr>
            <a:spLocks noGrp="1"/>
          </p:cNvSpPr>
          <p:nvPr>
            <p:ph type="sldNum" sz="quarter" idx="5"/>
          </p:nvPr>
        </p:nvSpPr>
        <p:spPr/>
        <p:txBody>
          <a:bodyPr/>
          <a:lstStyle/>
          <a:p>
            <a:fld id="{F9DA259D-87B2-48A8-8896-0559A1CBD787}" type="slidenum">
              <a:rPr lang="en-GB" smtClean="0"/>
              <a:t>10</a:t>
            </a:fld>
            <a:endParaRPr lang="en-GB"/>
          </a:p>
        </p:txBody>
      </p:sp>
    </p:spTree>
    <p:extLst>
      <p:ext uri="{BB962C8B-B14F-4D97-AF65-F5344CB8AC3E}">
        <p14:creationId xmlns:p14="http://schemas.microsoft.com/office/powerpoint/2010/main" val="179474082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aidi pildi kohatäide 1"/>
          <p:cNvSpPr>
            <a:spLocks noGrp="1" noRot="1" noChangeAspect="1"/>
          </p:cNvSpPr>
          <p:nvPr>
            <p:ph type="sldImg"/>
          </p:nvPr>
        </p:nvSpPr>
        <p:spPr/>
      </p:sp>
      <p:sp>
        <p:nvSpPr>
          <p:cNvPr id="3" name="Märkmete kohatäide 2"/>
          <p:cNvSpPr>
            <a:spLocks noGrp="1"/>
          </p:cNvSpPr>
          <p:nvPr>
            <p:ph type="body" idx="1"/>
          </p:nvPr>
        </p:nvSpPr>
        <p:spPr/>
        <p:txBody>
          <a:bodyPr/>
          <a:lstStyle/>
          <a:p>
            <a:r>
              <a:rPr lang="et-EE" b="0" dirty="0"/>
              <a:t>Mis puudutab tegevuse mahte, siis, ootame küll realistlikke, aga siiski </a:t>
            </a:r>
            <a:r>
              <a:rPr lang="et-EE" b="1" dirty="0"/>
              <a:t>ambitsioonikaid taotlusi, </a:t>
            </a:r>
            <a:r>
              <a:rPr lang="et-EE" b="0" dirty="0"/>
              <a:t>mis puudutab (koolitatute ja sotsiaalprogrammi läbinute hulka). Hindamisel on „</a:t>
            </a:r>
            <a:r>
              <a:rPr lang="et-EE" b="1" i="1" dirty="0"/>
              <a:t>projekti eesmärgi võimalikult tõhusa täitmise</a:t>
            </a:r>
            <a:r>
              <a:rPr lang="et-EE" b="0" dirty="0"/>
              <a:t>“ üks </a:t>
            </a:r>
            <a:r>
              <a:rPr lang="et-EE" b="1" dirty="0"/>
              <a:t>oluline väljund </a:t>
            </a:r>
            <a:r>
              <a:rPr lang="et-EE" b="0" dirty="0"/>
              <a:t>just koolitatute või sotsiaalprogrammis osalenute arv.</a:t>
            </a:r>
          </a:p>
          <a:p>
            <a:r>
              <a:rPr lang="et-EE" b="0" dirty="0"/>
              <a:t>Mis puudutab tegevuskavas ära toodud valikute </a:t>
            </a:r>
            <a:r>
              <a:rPr lang="et-EE" b="1" dirty="0"/>
              <a:t>põhjendusi</a:t>
            </a:r>
            <a:r>
              <a:rPr lang="et-EE" b="0" dirty="0"/>
              <a:t>, siis peaksid need tuginema eelkõige põhjendustele, mis on ära toodud </a:t>
            </a:r>
            <a:r>
              <a:rPr lang="et-EE" b="1" dirty="0"/>
              <a:t>„sihtrühmaga arvestamise</a:t>
            </a:r>
            <a:r>
              <a:rPr lang="et-EE" b="0" dirty="0"/>
              <a:t>“ punkti all.</a:t>
            </a:r>
          </a:p>
        </p:txBody>
      </p:sp>
      <p:sp>
        <p:nvSpPr>
          <p:cNvPr id="4" name="Slaidinumbri kohatäide 3"/>
          <p:cNvSpPr>
            <a:spLocks noGrp="1"/>
          </p:cNvSpPr>
          <p:nvPr>
            <p:ph type="sldNum" sz="quarter" idx="5"/>
          </p:nvPr>
        </p:nvSpPr>
        <p:spPr/>
        <p:txBody>
          <a:bodyPr/>
          <a:lstStyle/>
          <a:p>
            <a:fld id="{F9DA259D-87B2-48A8-8896-0559A1CBD787}" type="slidenum">
              <a:rPr lang="en-GB" smtClean="0"/>
              <a:t>11</a:t>
            </a:fld>
            <a:endParaRPr lang="en-GB"/>
          </a:p>
        </p:txBody>
      </p:sp>
    </p:spTree>
    <p:extLst>
      <p:ext uri="{BB962C8B-B14F-4D97-AF65-F5344CB8AC3E}">
        <p14:creationId xmlns:p14="http://schemas.microsoft.com/office/powerpoint/2010/main" val="39150641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tellysbilde">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6382328"/>
            <a:ext cx="18332511" cy="1231106"/>
          </a:xfrm>
        </p:spPr>
        <p:txBody>
          <a:bodyPr wrap="square" lIns="0" tIns="0" rIns="0" bIns="0" anchor="ctr">
            <a:spAutoFit/>
          </a:bodyPr>
          <a:lstStyle>
            <a:lvl1pPr algn="l">
              <a:defRPr sz="8000">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4" name="Plassholder for dato 3"/>
          <p:cNvSpPr>
            <a:spLocks noGrp="1"/>
          </p:cNvSpPr>
          <p:nvPr>
            <p:ph type="dt" sz="half" idx="10"/>
          </p:nvPr>
        </p:nvSpPr>
        <p:spPr>
          <a:xfrm>
            <a:off x="19136392" y="12705989"/>
            <a:ext cx="3985698" cy="461665"/>
          </a:xfrm>
          <a:prstGeom prst="rect">
            <a:avLst/>
          </a:prstGeom>
        </p:spPr>
        <p:txBody>
          <a:bodyPr anchor="b">
            <a:spAutoFit/>
          </a:bodyPr>
          <a:lstStyle>
            <a:lvl1pPr>
              <a:defRPr sz="3000">
                <a:solidFill>
                  <a:schemeClr val="dk2"/>
                </a:solidFill>
              </a:defRPr>
            </a:lvl1pPr>
          </a:lstStyle>
          <a:p>
            <a:fld id="{D5906656-A9BE-4917-BFD7-16C60DDEE872}" type="datetime1">
              <a:rPr lang="nb-NO" smtClean="0"/>
              <a:t>15.06.2020</a:t>
            </a:fld>
            <a:endParaRPr lang="nb-NO" dirty="0"/>
          </a:p>
        </p:txBody>
      </p:sp>
      <p:sp>
        <p:nvSpPr>
          <p:cNvPr id="13" name="Plassholder for tekst 12"/>
          <p:cNvSpPr>
            <a:spLocks noGrp="1"/>
          </p:cNvSpPr>
          <p:nvPr>
            <p:ph type="body" sz="quarter" idx="13" hasCustomPrompt="1"/>
          </p:nvPr>
        </p:nvSpPr>
        <p:spPr>
          <a:xfrm>
            <a:off x="1260157" y="12153389"/>
            <a:ext cx="4220063" cy="461665"/>
          </a:xfrm>
        </p:spPr>
        <p:txBody>
          <a:bodyPr anchor="b">
            <a:spAutoFit/>
          </a:bodyPr>
          <a:lstStyle>
            <a:lvl1pPr marL="0" indent="0">
              <a:buNone/>
              <a:defRPr b="1">
                <a:solidFill>
                  <a:schemeClr val="dk2"/>
                </a:solidFill>
              </a:defRPr>
            </a:lvl1pPr>
          </a:lstStyle>
          <a:p>
            <a:pPr lvl="0"/>
            <a:r>
              <a:rPr lang="nb-NO" dirty="0" err="1"/>
              <a:t>Name</a:t>
            </a:r>
            <a:endParaRPr lang="en-GB" dirty="0"/>
          </a:p>
        </p:txBody>
      </p:sp>
      <p:sp>
        <p:nvSpPr>
          <p:cNvPr id="14" name="Plassholder for tekst 12"/>
          <p:cNvSpPr>
            <a:spLocks noGrp="1"/>
          </p:cNvSpPr>
          <p:nvPr>
            <p:ph type="body" sz="quarter" idx="14" hasCustomPrompt="1"/>
          </p:nvPr>
        </p:nvSpPr>
        <p:spPr>
          <a:xfrm>
            <a:off x="1260157" y="12707725"/>
            <a:ext cx="4220063" cy="461665"/>
          </a:xfrm>
        </p:spPr>
        <p:txBody>
          <a:bodyPr anchor="b">
            <a:spAutoFit/>
          </a:bodyPr>
          <a:lstStyle>
            <a:lvl1pPr marL="0" indent="0">
              <a:buNone/>
              <a:defRPr b="1">
                <a:solidFill>
                  <a:schemeClr val="dk2"/>
                </a:solidFill>
              </a:defRPr>
            </a:lvl1pPr>
          </a:lstStyle>
          <a:p>
            <a:pPr lvl="0"/>
            <a:r>
              <a:rPr lang="nb-NO" dirty="0" err="1"/>
              <a:t>Title</a:t>
            </a:r>
            <a:endParaRPr lang="en-GB" dirty="0"/>
          </a:p>
        </p:txBody>
      </p:sp>
      <p:sp>
        <p:nvSpPr>
          <p:cNvPr id="17" name="Plassholder for tekst 12"/>
          <p:cNvSpPr>
            <a:spLocks noGrp="1"/>
          </p:cNvSpPr>
          <p:nvPr>
            <p:ph type="body" sz="quarter" idx="15" hasCustomPrompt="1"/>
          </p:nvPr>
        </p:nvSpPr>
        <p:spPr>
          <a:xfrm>
            <a:off x="10200074" y="12146546"/>
            <a:ext cx="6767125" cy="461665"/>
          </a:xfrm>
        </p:spPr>
        <p:txBody>
          <a:bodyPr wrap="square" anchor="b">
            <a:spAutoFit/>
          </a:bodyPr>
          <a:lstStyle>
            <a:lvl1pPr marL="0" indent="0">
              <a:buNone/>
              <a:defRPr b="0">
                <a:solidFill>
                  <a:schemeClr val="dk2"/>
                </a:solidFill>
              </a:defRPr>
            </a:lvl1pPr>
          </a:lstStyle>
          <a:p>
            <a:pPr lvl="0"/>
            <a:r>
              <a:rPr lang="nb-NO" dirty="0"/>
              <a:t>Office</a:t>
            </a:r>
            <a:endParaRPr lang="en-GB" dirty="0"/>
          </a:p>
        </p:txBody>
      </p:sp>
      <p:sp>
        <p:nvSpPr>
          <p:cNvPr id="18" name="Plassholder for tekst 12"/>
          <p:cNvSpPr>
            <a:spLocks noGrp="1"/>
          </p:cNvSpPr>
          <p:nvPr>
            <p:ph type="body" sz="quarter" idx="16" hasCustomPrompt="1"/>
          </p:nvPr>
        </p:nvSpPr>
        <p:spPr>
          <a:xfrm>
            <a:off x="10200075" y="12705989"/>
            <a:ext cx="6767125" cy="461665"/>
          </a:xfrm>
        </p:spPr>
        <p:txBody>
          <a:bodyPr wrap="square" anchor="b">
            <a:spAutoFit/>
          </a:bodyPr>
          <a:lstStyle>
            <a:lvl1pPr marL="0" indent="0">
              <a:buNone/>
              <a:defRPr b="0">
                <a:solidFill>
                  <a:schemeClr val="dk2"/>
                </a:solidFill>
              </a:defRPr>
            </a:lvl1pPr>
          </a:lstStyle>
          <a:p>
            <a:pPr lvl="0"/>
            <a:r>
              <a:rPr lang="nb-NO" dirty="0"/>
              <a:t>Company</a:t>
            </a:r>
            <a:endParaRPr lang="en-GB" dirty="0"/>
          </a:p>
        </p:txBody>
      </p:sp>
      <p:pic>
        <p:nvPicPr>
          <p:cNvPr id="11" name="Bilde 1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260157" y="684923"/>
            <a:ext cx="2386994" cy="1673749"/>
          </a:xfrm>
          <a:prstGeom prst="rect">
            <a:avLst/>
          </a:prstGeom>
        </p:spPr>
      </p:pic>
    </p:spTree>
    <p:extLst>
      <p:ext uri="{BB962C8B-B14F-4D97-AF65-F5344CB8AC3E}">
        <p14:creationId xmlns:p14="http://schemas.microsoft.com/office/powerpoint/2010/main" val="1846559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kst og diagram">
    <p:spTree>
      <p:nvGrpSpPr>
        <p:cNvPr id="1" name=""/>
        <p:cNvGrpSpPr/>
        <p:nvPr/>
      </p:nvGrpSpPr>
      <p:grpSpPr>
        <a:xfrm>
          <a:off x="0" y="0"/>
          <a:ext cx="0" cy="0"/>
          <a:chOff x="0" y="0"/>
          <a:chExt cx="0" cy="0"/>
        </a:xfrm>
      </p:grpSpPr>
      <p:sp>
        <p:nvSpPr>
          <p:cNvPr id="2" name="Plassholder for diagram 1"/>
          <p:cNvSpPr>
            <a:spLocks noGrp="1"/>
          </p:cNvSpPr>
          <p:nvPr>
            <p:ph type="chart" sz="quarter" idx="11" hasCustomPrompt="1"/>
          </p:nvPr>
        </p:nvSpPr>
        <p:spPr>
          <a:xfrm>
            <a:off x="5742718" y="1168400"/>
            <a:ext cx="17375190" cy="11111129"/>
          </a:xfrm>
          <a:prstGeom prst="rect">
            <a:avLst/>
          </a:prstGeom>
        </p:spPr>
        <p:txBody>
          <a:bodyPr lIns="0" tIns="0" rIns="0" bIns="0"/>
          <a:lstStyle>
            <a:lvl1pPr>
              <a:defRPr/>
            </a:lvl1pPr>
          </a:lstStyle>
          <a:p>
            <a:r>
              <a:rPr lang="en-GB" dirty="0"/>
              <a:t>Click the icon to add a chart</a:t>
            </a:r>
          </a:p>
        </p:txBody>
      </p:sp>
      <p:sp>
        <p:nvSpPr>
          <p:cNvPr id="6" name="Plassholder for innhold 2"/>
          <p:cNvSpPr>
            <a:spLocks noGrp="1"/>
          </p:cNvSpPr>
          <p:nvPr>
            <p:ph idx="12"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8"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31086804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kst og diagram Orange">
    <p:spTree>
      <p:nvGrpSpPr>
        <p:cNvPr id="1" name=""/>
        <p:cNvGrpSpPr/>
        <p:nvPr/>
      </p:nvGrpSpPr>
      <p:grpSpPr>
        <a:xfrm>
          <a:off x="0" y="0"/>
          <a:ext cx="0" cy="0"/>
          <a:chOff x="0" y="0"/>
          <a:chExt cx="0" cy="0"/>
        </a:xfrm>
      </p:grpSpPr>
      <p:sp>
        <p:nvSpPr>
          <p:cNvPr id="2" name="Plassholder for diagram 1"/>
          <p:cNvSpPr>
            <a:spLocks noGrp="1"/>
          </p:cNvSpPr>
          <p:nvPr>
            <p:ph type="chart" sz="quarter" idx="11" hasCustomPrompt="1"/>
          </p:nvPr>
        </p:nvSpPr>
        <p:spPr>
          <a:xfrm>
            <a:off x="5742718" y="1168400"/>
            <a:ext cx="17375190" cy="11111129"/>
          </a:xfrm>
          <a:prstGeom prst="rect">
            <a:avLst/>
          </a:prstGeom>
        </p:spPr>
        <p:txBody>
          <a:bodyPr lIns="0" tIns="0" rIns="0" bIns="0"/>
          <a:lstStyle>
            <a:lvl1pPr>
              <a:defRPr/>
            </a:lvl1pPr>
          </a:lstStyle>
          <a:p>
            <a:r>
              <a:rPr lang="en-GB" dirty="0"/>
              <a:t>Click the icon to add a chart</a:t>
            </a:r>
          </a:p>
        </p:txBody>
      </p:sp>
      <p:sp>
        <p:nvSpPr>
          <p:cNvPr id="6" name="Plassholder for innhold 2"/>
          <p:cNvSpPr>
            <a:spLocks noGrp="1"/>
          </p:cNvSpPr>
          <p:nvPr>
            <p:ph idx="12"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8"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9226268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kst og tabell">
    <p:spTree>
      <p:nvGrpSpPr>
        <p:cNvPr id="1" name=""/>
        <p:cNvGrpSpPr/>
        <p:nvPr/>
      </p:nvGrpSpPr>
      <p:grpSpPr>
        <a:xfrm>
          <a:off x="0" y="0"/>
          <a:ext cx="0" cy="0"/>
          <a:chOff x="0" y="0"/>
          <a:chExt cx="0" cy="0"/>
        </a:xfrm>
      </p:grpSpPr>
      <p:sp>
        <p:nvSpPr>
          <p:cNvPr id="2" name="Plassholder for tabell 1"/>
          <p:cNvSpPr>
            <a:spLocks noGrp="1"/>
          </p:cNvSpPr>
          <p:nvPr>
            <p:ph type="tbl" sz="quarter" idx="12" hasCustomPrompt="1"/>
          </p:nvPr>
        </p:nvSpPr>
        <p:spPr>
          <a:xfrm>
            <a:off x="5742718" y="1168400"/>
            <a:ext cx="17375191" cy="11111129"/>
          </a:xfrm>
          <a:prstGeom prst="rect">
            <a:avLst/>
          </a:prstGeom>
        </p:spPr>
        <p:txBody>
          <a:bodyPr lIns="0" tIns="0" rIns="0" bIns="0"/>
          <a:lstStyle>
            <a:lvl1pPr>
              <a:defRPr/>
            </a:lvl1pPr>
          </a:lstStyle>
          <a:p>
            <a:r>
              <a:rPr lang="en-GB" dirty="0"/>
              <a:t>Click on the icon to add a table</a:t>
            </a:r>
          </a:p>
        </p:txBody>
      </p:sp>
      <p:sp>
        <p:nvSpPr>
          <p:cNvPr id="8"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73658489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ekst og tabell Orange">
    <p:spTree>
      <p:nvGrpSpPr>
        <p:cNvPr id="1" name=""/>
        <p:cNvGrpSpPr/>
        <p:nvPr/>
      </p:nvGrpSpPr>
      <p:grpSpPr>
        <a:xfrm>
          <a:off x="0" y="0"/>
          <a:ext cx="0" cy="0"/>
          <a:chOff x="0" y="0"/>
          <a:chExt cx="0" cy="0"/>
        </a:xfrm>
      </p:grpSpPr>
      <p:sp>
        <p:nvSpPr>
          <p:cNvPr id="2" name="Plassholder for tabell 1"/>
          <p:cNvSpPr>
            <a:spLocks noGrp="1"/>
          </p:cNvSpPr>
          <p:nvPr>
            <p:ph type="tbl" sz="quarter" idx="12" hasCustomPrompt="1"/>
          </p:nvPr>
        </p:nvSpPr>
        <p:spPr>
          <a:xfrm>
            <a:off x="5742718" y="1168400"/>
            <a:ext cx="17375191" cy="11111129"/>
          </a:xfrm>
          <a:prstGeom prst="rect">
            <a:avLst/>
          </a:prstGeom>
        </p:spPr>
        <p:txBody>
          <a:bodyPr lIns="0" tIns="0" rIns="0" bIns="0"/>
          <a:lstStyle>
            <a:lvl1pPr>
              <a:defRPr/>
            </a:lvl1pPr>
          </a:lstStyle>
          <a:p>
            <a:r>
              <a:rPr lang="en-GB" dirty="0"/>
              <a:t>Click on the icon to add a table</a:t>
            </a:r>
          </a:p>
        </p:txBody>
      </p:sp>
      <p:sp>
        <p:nvSpPr>
          <p:cNvPr id="8"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3" hasCustomPrompt="1"/>
          </p:nvPr>
        </p:nvSpPr>
        <p:spPr>
          <a:xfrm>
            <a:off x="1259560" y="1168400"/>
            <a:ext cx="4010673" cy="461665"/>
          </a:xfrm>
        </p:spPr>
        <p:txBody>
          <a:bodyPr wrap="square">
            <a:spAutoFit/>
          </a:bodyPr>
          <a:lstStyle>
            <a:lvl1pPr marL="0" indent="0">
              <a:buNone/>
              <a:defRPr b="1">
                <a:solidFill>
                  <a:srgbClr val="C00000"/>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49194531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Deloverskrift Orange">
    <p:bg>
      <p:bgPr>
        <a:solidFill>
          <a:srgbClr val="C00000"/>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28032043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Deloverskrift Grønn">
    <p:bg>
      <p:bgPr>
        <a:solidFill>
          <a:srgbClr val="3EAF79"/>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182592753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Deloverskrift Blå">
    <p:bg>
      <p:bgPr>
        <a:solidFill>
          <a:srgbClr val="0F3C74"/>
        </a:solidFill>
        <a:effectLst/>
      </p:bgPr>
    </p:bg>
    <p:spTree>
      <p:nvGrpSpPr>
        <p:cNvPr id="1" name=""/>
        <p:cNvGrpSpPr/>
        <p:nvPr/>
      </p:nvGrpSpPr>
      <p:grpSpPr>
        <a:xfrm>
          <a:off x="0" y="0"/>
          <a:ext cx="0" cy="0"/>
          <a:chOff x="0" y="0"/>
          <a:chExt cx="0" cy="0"/>
        </a:xfrm>
      </p:grpSpPr>
      <p:sp>
        <p:nvSpPr>
          <p:cNvPr id="2" name="Tittel 1"/>
          <p:cNvSpPr>
            <a:spLocks noGrp="1"/>
          </p:cNvSpPr>
          <p:nvPr>
            <p:ph type="title" hasCustomPrompt="1"/>
          </p:nvPr>
        </p:nvSpPr>
        <p:spPr>
          <a:xfrm>
            <a:off x="1260157" y="5633541"/>
            <a:ext cx="21028462" cy="1384995"/>
          </a:xfrm>
        </p:spPr>
        <p:txBody>
          <a:bodyPr anchor="ctr"/>
          <a:lstStyle>
            <a:lvl1pPr>
              <a:defRPr sz="9000">
                <a:solidFill>
                  <a:schemeClr val="lt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8"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9"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0"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4"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5" name="Line 13"/>
          <p:cNvSpPr>
            <a:spLocks noChangeShapeType="1"/>
          </p:cNvSpPr>
          <p:nvPr userDrawn="1"/>
        </p:nvSpPr>
        <p:spPr bwMode="auto">
          <a:xfrm>
            <a:off x="2062163" y="13065857"/>
            <a:ext cx="393700"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
        <p:nvSpPr>
          <p:cNvPr id="16" name="Line 14"/>
          <p:cNvSpPr>
            <a:spLocks noChangeShapeType="1"/>
          </p:cNvSpPr>
          <p:nvPr userDrawn="1"/>
        </p:nvSpPr>
        <p:spPr bwMode="auto">
          <a:xfrm>
            <a:off x="2455863" y="13065857"/>
            <a:ext cx="219249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17"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02341219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Bakside">
    <p:bg>
      <p:bgPr>
        <a:blipFill>
          <a:blip r:embed="rId2"/>
          <a:stretch>
            <a:fillRect/>
          </a:stretch>
        </a:blipFill>
        <a:effectLst/>
      </p:bgPr>
    </p:bg>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3543261"/>
            <a:ext cx="18332511" cy="1231106"/>
          </a:xfrm>
        </p:spPr>
        <p:txBody>
          <a:bodyPr wrap="square" lIns="0" tIns="0" rIns="0" bIns="0" anchor="ctr">
            <a:spAutoFit/>
          </a:bodyPr>
          <a:lstStyle>
            <a:lvl1pPr algn="l">
              <a:defRPr sz="8000" b="1">
                <a:solidFill>
                  <a:schemeClr val="bg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7" name="Plassholder for tekst 6"/>
          <p:cNvSpPr>
            <a:spLocks noGrp="1"/>
          </p:cNvSpPr>
          <p:nvPr>
            <p:ph type="body" sz="quarter" idx="10" hasCustomPrompt="1"/>
          </p:nvPr>
        </p:nvSpPr>
        <p:spPr>
          <a:xfrm>
            <a:off x="1260474" y="5161524"/>
            <a:ext cx="18332193" cy="2154238"/>
          </a:xfrm>
        </p:spPr>
        <p:txBody>
          <a:bodyPr/>
          <a:lstStyle>
            <a:lvl1pPr marL="0" indent="0">
              <a:buNone/>
              <a:defRPr b="1">
                <a:solidFill>
                  <a:schemeClr val="bg1"/>
                </a:solidFill>
              </a:defRPr>
            </a:lvl1pPr>
            <a:lvl2pPr marL="914263" indent="0">
              <a:buNone/>
              <a:defRPr b="1">
                <a:solidFill>
                  <a:schemeClr val="bg1"/>
                </a:solidFill>
              </a:defRPr>
            </a:lvl2pPr>
            <a:lvl3pPr marL="1828526" indent="0">
              <a:buNone/>
              <a:defRPr b="1">
                <a:solidFill>
                  <a:schemeClr val="bg1"/>
                </a:solidFill>
              </a:defRPr>
            </a:lvl3pPr>
            <a:lvl4pPr marL="2742789" indent="0">
              <a:buNone/>
              <a:defRPr b="1">
                <a:solidFill>
                  <a:schemeClr val="bg1"/>
                </a:solidFill>
              </a:defRPr>
            </a:lvl4pPr>
            <a:lvl5pPr marL="3657052" indent="0">
              <a:buNone/>
              <a:defRPr b="1">
                <a:solidFill>
                  <a:schemeClr val="bg1"/>
                </a:solidFill>
              </a:defRPr>
            </a:lvl5pPr>
          </a:lstStyle>
          <a:p>
            <a:pPr lvl="0"/>
            <a:r>
              <a:rPr lang="nb-NO" dirty="0" err="1"/>
              <a:t>Click</a:t>
            </a:r>
            <a:r>
              <a:rPr lang="nb-NO" dirty="0"/>
              <a:t> to </a:t>
            </a:r>
            <a:r>
              <a:rPr lang="nb-NO" dirty="0" err="1"/>
              <a:t>add</a:t>
            </a:r>
            <a:r>
              <a:rPr lang="nb-NO" dirty="0"/>
              <a:t> </a:t>
            </a:r>
            <a:r>
              <a:rPr lang="nb-NO" dirty="0" err="1"/>
              <a:t>text</a:t>
            </a:r>
            <a:endParaRPr lang="nb-NO" dirty="0"/>
          </a:p>
        </p:txBody>
      </p:sp>
      <p:pic>
        <p:nvPicPr>
          <p:cNvPr id="6" name="Bild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60157" y="679210"/>
            <a:ext cx="2386994" cy="1674884"/>
          </a:xfrm>
          <a:prstGeom prst="rect">
            <a:avLst/>
          </a:prstGeom>
        </p:spPr>
      </p:pic>
    </p:spTree>
    <p:extLst>
      <p:ext uri="{BB962C8B-B14F-4D97-AF65-F5344CB8AC3E}">
        <p14:creationId xmlns:p14="http://schemas.microsoft.com/office/powerpoint/2010/main" val="246864412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Tittellysbilde med bakgrunnsbilde">
    <p:bg>
      <p:bgPr>
        <a:blipFill>
          <a:blip r:embed="rId2"/>
          <a:stretch>
            <a:fillRect/>
          </a:stretch>
        </a:blipFill>
        <a:effectLst/>
      </p:bgPr>
    </p:bg>
    <p:spTree>
      <p:nvGrpSpPr>
        <p:cNvPr id="1" name=""/>
        <p:cNvGrpSpPr/>
        <p:nvPr/>
      </p:nvGrpSpPr>
      <p:grpSpPr>
        <a:xfrm>
          <a:off x="0" y="0"/>
          <a:ext cx="0" cy="0"/>
          <a:chOff x="0" y="0"/>
          <a:chExt cx="0" cy="0"/>
        </a:xfrm>
      </p:grpSpPr>
      <p:sp>
        <p:nvSpPr>
          <p:cNvPr id="2" name="Tittel 1"/>
          <p:cNvSpPr>
            <a:spLocks noGrp="1"/>
          </p:cNvSpPr>
          <p:nvPr>
            <p:ph type="ctrTitle" hasCustomPrompt="1"/>
          </p:nvPr>
        </p:nvSpPr>
        <p:spPr>
          <a:xfrm>
            <a:off x="1260157" y="6382328"/>
            <a:ext cx="18332511" cy="1231106"/>
          </a:xfrm>
        </p:spPr>
        <p:txBody>
          <a:bodyPr wrap="square" lIns="0" tIns="0" rIns="0" bIns="0" anchor="ctr">
            <a:spAutoFit/>
          </a:bodyPr>
          <a:lstStyle>
            <a:lvl1pPr algn="l">
              <a:defRPr sz="8000">
                <a:solidFill>
                  <a:schemeClr val="bg1"/>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4" name="Plassholder for dato 3"/>
          <p:cNvSpPr>
            <a:spLocks noGrp="1"/>
          </p:cNvSpPr>
          <p:nvPr>
            <p:ph type="dt" sz="half" idx="10"/>
          </p:nvPr>
        </p:nvSpPr>
        <p:spPr>
          <a:xfrm>
            <a:off x="19136392" y="12705989"/>
            <a:ext cx="3985698" cy="461665"/>
          </a:xfrm>
          <a:prstGeom prst="rect">
            <a:avLst/>
          </a:prstGeom>
        </p:spPr>
        <p:txBody>
          <a:bodyPr anchor="b">
            <a:spAutoFit/>
          </a:bodyPr>
          <a:lstStyle>
            <a:lvl1pPr>
              <a:defRPr sz="3000">
                <a:solidFill>
                  <a:schemeClr val="bg1"/>
                </a:solidFill>
              </a:defRPr>
            </a:lvl1pPr>
          </a:lstStyle>
          <a:p>
            <a:fld id="{35900153-C3D1-4B62-A437-E57CAB8AEB13}" type="datetime1">
              <a:rPr lang="nb-NO" smtClean="0"/>
              <a:t>15.06.2020</a:t>
            </a:fld>
            <a:endParaRPr lang="nb-NO" dirty="0"/>
          </a:p>
        </p:txBody>
      </p:sp>
      <p:sp>
        <p:nvSpPr>
          <p:cNvPr id="13" name="Plassholder for tekst 12"/>
          <p:cNvSpPr>
            <a:spLocks noGrp="1"/>
          </p:cNvSpPr>
          <p:nvPr>
            <p:ph type="body" sz="quarter" idx="13" hasCustomPrompt="1"/>
          </p:nvPr>
        </p:nvSpPr>
        <p:spPr>
          <a:xfrm>
            <a:off x="1260157" y="12153389"/>
            <a:ext cx="4220063" cy="461665"/>
          </a:xfrm>
        </p:spPr>
        <p:txBody>
          <a:bodyPr anchor="b">
            <a:spAutoFit/>
          </a:bodyPr>
          <a:lstStyle>
            <a:lvl1pPr marL="0" indent="0">
              <a:buNone/>
              <a:defRPr b="1">
                <a:solidFill>
                  <a:schemeClr val="bg1"/>
                </a:solidFill>
              </a:defRPr>
            </a:lvl1pPr>
          </a:lstStyle>
          <a:p>
            <a:pPr lvl="0"/>
            <a:r>
              <a:rPr lang="nb-NO" dirty="0" err="1"/>
              <a:t>Name</a:t>
            </a:r>
            <a:endParaRPr lang="en-GB" dirty="0"/>
          </a:p>
        </p:txBody>
      </p:sp>
      <p:sp>
        <p:nvSpPr>
          <p:cNvPr id="14" name="Plassholder for tekst 12"/>
          <p:cNvSpPr>
            <a:spLocks noGrp="1"/>
          </p:cNvSpPr>
          <p:nvPr>
            <p:ph type="body" sz="quarter" idx="14" hasCustomPrompt="1"/>
          </p:nvPr>
        </p:nvSpPr>
        <p:spPr>
          <a:xfrm>
            <a:off x="1260157" y="12707725"/>
            <a:ext cx="4220063" cy="461665"/>
          </a:xfrm>
        </p:spPr>
        <p:txBody>
          <a:bodyPr anchor="b">
            <a:spAutoFit/>
          </a:bodyPr>
          <a:lstStyle>
            <a:lvl1pPr marL="0" indent="0">
              <a:buNone/>
              <a:defRPr b="1">
                <a:solidFill>
                  <a:schemeClr val="bg1"/>
                </a:solidFill>
              </a:defRPr>
            </a:lvl1pPr>
          </a:lstStyle>
          <a:p>
            <a:pPr lvl="0"/>
            <a:r>
              <a:rPr lang="nb-NO" dirty="0" err="1"/>
              <a:t>Title</a:t>
            </a:r>
            <a:endParaRPr lang="en-GB" dirty="0"/>
          </a:p>
        </p:txBody>
      </p:sp>
      <p:sp>
        <p:nvSpPr>
          <p:cNvPr id="17" name="Plassholder for tekst 12"/>
          <p:cNvSpPr>
            <a:spLocks noGrp="1"/>
          </p:cNvSpPr>
          <p:nvPr>
            <p:ph type="body" sz="quarter" idx="15" hasCustomPrompt="1"/>
          </p:nvPr>
        </p:nvSpPr>
        <p:spPr>
          <a:xfrm>
            <a:off x="10200074" y="12146546"/>
            <a:ext cx="6767125" cy="461665"/>
          </a:xfrm>
        </p:spPr>
        <p:txBody>
          <a:bodyPr wrap="square" anchor="b">
            <a:spAutoFit/>
          </a:bodyPr>
          <a:lstStyle>
            <a:lvl1pPr marL="0" indent="0">
              <a:buNone/>
              <a:defRPr b="0">
                <a:solidFill>
                  <a:schemeClr val="bg1"/>
                </a:solidFill>
              </a:defRPr>
            </a:lvl1pPr>
          </a:lstStyle>
          <a:p>
            <a:pPr lvl="0"/>
            <a:r>
              <a:rPr lang="nb-NO" dirty="0"/>
              <a:t>Office</a:t>
            </a:r>
            <a:endParaRPr lang="en-GB" dirty="0"/>
          </a:p>
        </p:txBody>
      </p:sp>
      <p:sp>
        <p:nvSpPr>
          <p:cNvPr id="18" name="Plassholder for tekst 12"/>
          <p:cNvSpPr>
            <a:spLocks noGrp="1"/>
          </p:cNvSpPr>
          <p:nvPr>
            <p:ph type="body" sz="quarter" idx="16" hasCustomPrompt="1"/>
          </p:nvPr>
        </p:nvSpPr>
        <p:spPr>
          <a:xfrm>
            <a:off x="10200075" y="12705989"/>
            <a:ext cx="6767125" cy="461665"/>
          </a:xfrm>
        </p:spPr>
        <p:txBody>
          <a:bodyPr wrap="square" anchor="b">
            <a:spAutoFit/>
          </a:bodyPr>
          <a:lstStyle>
            <a:lvl1pPr marL="0" indent="0">
              <a:buNone/>
              <a:defRPr b="0">
                <a:solidFill>
                  <a:schemeClr val="bg1"/>
                </a:solidFill>
              </a:defRPr>
            </a:lvl1pPr>
          </a:lstStyle>
          <a:p>
            <a:pPr lvl="0"/>
            <a:r>
              <a:rPr lang="nb-NO" dirty="0"/>
              <a:t>Company</a:t>
            </a:r>
            <a:endParaRPr lang="en-GB" dirty="0"/>
          </a:p>
        </p:txBody>
      </p:sp>
      <p:pic>
        <p:nvPicPr>
          <p:cNvPr id="5" name="Bild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260157" y="679210"/>
            <a:ext cx="2386994" cy="1674884"/>
          </a:xfrm>
          <a:prstGeom prst="rect">
            <a:avLst/>
          </a:prstGeom>
        </p:spPr>
      </p:pic>
    </p:spTree>
    <p:extLst>
      <p:ext uri="{BB962C8B-B14F-4D97-AF65-F5344CB8AC3E}">
        <p14:creationId xmlns:p14="http://schemas.microsoft.com/office/powerpoint/2010/main" val="22580774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tel og innhold">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innhold 2"/>
          <p:cNvSpPr>
            <a:spLocks noGrp="1"/>
          </p:cNvSpPr>
          <p:nvPr>
            <p:ph idx="1" hasCustomPrompt="1"/>
          </p:nvPr>
        </p:nvSpPr>
        <p:spPr>
          <a:xfrm>
            <a:off x="1260386" y="3091543"/>
            <a:ext cx="21861705"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0" hasCustomPrompt="1"/>
          </p:nvPr>
        </p:nvSpPr>
        <p:spPr>
          <a:xfrm>
            <a:off x="1259560" y="2630802"/>
            <a:ext cx="21861704" cy="461665"/>
          </a:xfrm>
        </p:spPr>
        <p:txBody>
          <a:bodyPr>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6395794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tel og innhold Orange">
    <p:spTree>
      <p:nvGrpSpPr>
        <p:cNvPr id="1" name=""/>
        <p:cNvGrpSpPr/>
        <p:nvPr/>
      </p:nvGrpSpPr>
      <p:grpSpPr>
        <a:xfrm>
          <a:off x="0" y="0"/>
          <a:ext cx="0" cy="0"/>
          <a:chOff x="0" y="0"/>
          <a:chExt cx="0" cy="0"/>
        </a:xfrm>
      </p:grpSpPr>
      <p:sp>
        <p:nvSpPr>
          <p:cNvPr id="2" name="Tittel 1"/>
          <p:cNvSpPr>
            <a:spLocks noGrp="1"/>
          </p:cNvSpPr>
          <p:nvPr>
            <p:ph type="title" hasCustomPrompt="1"/>
          </p:nvPr>
        </p:nvSpPr>
        <p:spPr/>
        <p:txBody>
          <a:bodyPr/>
          <a:lstStyle>
            <a:lvl1pPr>
              <a:defRPr>
                <a:solidFill>
                  <a:srgbClr val="D8222C"/>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innhold 2"/>
          <p:cNvSpPr>
            <a:spLocks noGrp="1"/>
          </p:cNvSpPr>
          <p:nvPr>
            <p:ph idx="1" hasCustomPrompt="1"/>
          </p:nvPr>
        </p:nvSpPr>
        <p:spPr>
          <a:xfrm>
            <a:off x="1260386" y="3091543"/>
            <a:ext cx="21861705"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0" hasCustomPrompt="1"/>
          </p:nvPr>
        </p:nvSpPr>
        <p:spPr>
          <a:xfrm>
            <a:off x="1259560" y="2630802"/>
            <a:ext cx="21861704" cy="461665"/>
          </a:xfrm>
        </p:spPr>
        <p:txBody>
          <a:bodyPr>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5374282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ittel, innhold og bilde">
    <p:spTree>
      <p:nvGrpSpPr>
        <p:cNvPr id="1" name=""/>
        <p:cNvGrpSpPr/>
        <p:nvPr/>
      </p:nvGrpSpPr>
      <p:grpSpPr>
        <a:xfrm>
          <a:off x="0" y="0"/>
          <a:ext cx="0" cy="0"/>
          <a:chOff x="0" y="0"/>
          <a:chExt cx="0" cy="0"/>
        </a:xfrm>
      </p:grpSpPr>
      <p:sp>
        <p:nvSpPr>
          <p:cNvPr id="7" name="Rektangel 6"/>
          <p:cNvSpPr/>
          <p:nvPr userDrawn="1"/>
        </p:nvSpPr>
        <p:spPr>
          <a:xfrm>
            <a:off x="14689837" y="-1"/>
            <a:ext cx="9690988"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14689837" y="-1"/>
            <a:ext cx="9690988" cy="13714413"/>
          </a:xfrm>
        </p:spPr>
        <p:txBody>
          <a:bodyPr/>
          <a:lstStyle>
            <a:lvl1pPr>
              <a:defRPr/>
            </a:lvl1pPr>
          </a:lstStyle>
          <a:p>
            <a:r>
              <a:rPr lang="en-GB" dirty="0"/>
              <a:t>Click the icon to add picture</a:t>
            </a:r>
          </a:p>
        </p:txBody>
      </p:sp>
      <p:sp>
        <p:nvSpPr>
          <p:cNvPr id="2" name="Tittel 1"/>
          <p:cNvSpPr>
            <a:spLocks noGrp="1"/>
          </p:cNvSpPr>
          <p:nvPr>
            <p:ph type="title" hasCustomPrompt="1"/>
          </p:nvPr>
        </p:nvSpPr>
        <p:spPr>
          <a:xfrm>
            <a:off x="1260387" y="1097394"/>
            <a:ext cx="12277305" cy="1077218"/>
          </a:xfrm>
        </p:spPr>
        <p:txBody>
          <a:bodyPr/>
          <a:lstStyle>
            <a:lvl1pPr>
              <a:defRPr>
                <a:solidFill>
                  <a:srgbClr val="0F3C74"/>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8" name="Plassholder for innhold 2"/>
          <p:cNvSpPr>
            <a:spLocks noGrp="1"/>
          </p:cNvSpPr>
          <p:nvPr>
            <p:ph idx="1" hasCustomPrompt="1"/>
          </p:nvPr>
        </p:nvSpPr>
        <p:spPr>
          <a:xfrm>
            <a:off x="1260387" y="3091543"/>
            <a:ext cx="12277306"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1" hasCustomPrompt="1"/>
          </p:nvPr>
        </p:nvSpPr>
        <p:spPr>
          <a:xfrm>
            <a:off x="1259560" y="2630802"/>
            <a:ext cx="12277305"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87870051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tel, innhold og bilde Orange">
    <p:spTree>
      <p:nvGrpSpPr>
        <p:cNvPr id="1" name=""/>
        <p:cNvGrpSpPr/>
        <p:nvPr/>
      </p:nvGrpSpPr>
      <p:grpSpPr>
        <a:xfrm>
          <a:off x="0" y="0"/>
          <a:ext cx="0" cy="0"/>
          <a:chOff x="0" y="0"/>
          <a:chExt cx="0" cy="0"/>
        </a:xfrm>
      </p:grpSpPr>
      <p:sp>
        <p:nvSpPr>
          <p:cNvPr id="7" name="Rektangel 6"/>
          <p:cNvSpPr/>
          <p:nvPr userDrawn="1"/>
        </p:nvSpPr>
        <p:spPr>
          <a:xfrm>
            <a:off x="14689837" y="-1"/>
            <a:ext cx="9690988"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14689837" y="-1"/>
            <a:ext cx="9690988" cy="13714413"/>
          </a:xfrm>
        </p:spPr>
        <p:txBody>
          <a:bodyPr/>
          <a:lstStyle>
            <a:lvl1pPr>
              <a:defRPr/>
            </a:lvl1pPr>
          </a:lstStyle>
          <a:p>
            <a:r>
              <a:rPr lang="en-GB" dirty="0"/>
              <a:t>Click the icon to add picture</a:t>
            </a:r>
          </a:p>
        </p:txBody>
      </p:sp>
      <p:sp>
        <p:nvSpPr>
          <p:cNvPr id="2" name="Tittel 1"/>
          <p:cNvSpPr>
            <a:spLocks noGrp="1"/>
          </p:cNvSpPr>
          <p:nvPr>
            <p:ph type="title" hasCustomPrompt="1"/>
          </p:nvPr>
        </p:nvSpPr>
        <p:spPr>
          <a:xfrm>
            <a:off x="1260387" y="1097394"/>
            <a:ext cx="12277305" cy="1077218"/>
          </a:xfrm>
        </p:spPr>
        <p:txBody>
          <a:bodyPr/>
          <a:lstStyle>
            <a:lvl1pPr>
              <a:defRPr>
                <a:solidFill>
                  <a:srgbClr val="D8222C"/>
                </a:solidFill>
              </a:defRPr>
            </a:lvl1pPr>
          </a:lstStyle>
          <a:p>
            <a:r>
              <a:rPr lang="nb-NO" dirty="0" err="1"/>
              <a:t>Click</a:t>
            </a:r>
            <a:r>
              <a:rPr lang="nb-NO" dirty="0"/>
              <a:t> to </a:t>
            </a:r>
            <a:r>
              <a:rPr lang="nb-NO" dirty="0" err="1"/>
              <a:t>add</a:t>
            </a:r>
            <a:r>
              <a:rPr lang="nb-NO" dirty="0"/>
              <a:t> </a:t>
            </a:r>
            <a:r>
              <a:rPr lang="nb-NO" dirty="0" err="1"/>
              <a:t>title</a:t>
            </a:r>
            <a:endParaRPr lang="nb-NO" dirty="0"/>
          </a:p>
        </p:txBody>
      </p:sp>
      <p:sp>
        <p:nvSpPr>
          <p:cNvPr id="8" name="Plassholder for innhold 2"/>
          <p:cNvSpPr>
            <a:spLocks noGrp="1"/>
          </p:cNvSpPr>
          <p:nvPr>
            <p:ph idx="1" hasCustomPrompt="1"/>
          </p:nvPr>
        </p:nvSpPr>
        <p:spPr>
          <a:xfrm>
            <a:off x="1260387" y="3091543"/>
            <a:ext cx="12277306" cy="9187986"/>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9" name="Plassholder for tekst 8"/>
          <p:cNvSpPr>
            <a:spLocks noGrp="1"/>
          </p:cNvSpPr>
          <p:nvPr>
            <p:ph type="body" sz="quarter" idx="11" hasCustomPrompt="1"/>
          </p:nvPr>
        </p:nvSpPr>
        <p:spPr>
          <a:xfrm>
            <a:off x="1259560" y="2630802"/>
            <a:ext cx="12277305" cy="461665"/>
          </a:xfrm>
        </p:spPr>
        <p:txBody>
          <a:bodyPr wrap="square">
            <a:spAutoFit/>
          </a:bodyPr>
          <a:lstStyle>
            <a:lvl1pPr marL="0" indent="0">
              <a:buNone/>
              <a:defRPr b="1">
                <a:solidFill>
                  <a:srgbClr val="D8222C"/>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153274128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kst og bilde">
    <p:spTree>
      <p:nvGrpSpPr>
        <p:cNvPr id="1" name=""/>
        <p:cNvGrpSpPr/>
        <p:nvPr/>
      </p:nvGrpSpPr>
      <p:grpSpPr>
        <a:xfrm>
          <a:off x="0" y="0"/>
          <a:ext cx="0" cy="0"/>
          <a:chOff x="0" y="0"/>
          <a:chExt cx="0" cy="0"/>
        </a:xfrm>
      </p:grpSpPr>
      <p:sp>
        <p:nvSpPr>
          <p:cNvPr id="7" name="Rektangel 6"/>
          <p:cNvSpPr/>
          <p:nvPr userDrawn="1"/>
        </p:nvSpPr>
        <p:spPr>
          <a:xfrm>
            <a:off x="5742718" y="-1"/>
            <a:ext cx="18638107"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5742717" y="-1"/>
            <a:ext cx="18638107" cy="13714413"/>
          </a:xfrm>
        </p:spPr>
        <p:txBody>
          <a:bodyPr/>
          <a:lstStyle>
            <a:lvl1pPr>
              <a:defRPr/>
            </a:lvl1pPr>
          </a:lstStyle>
          <a:p>
            <a:r>
              <a:rPr lang="en-GB" dirty="0"/>
              <a:t>Click the icon to add picture</a:t>
            </a:r>
          </a:p>
        </p:txBody>
      </p:sp>
      <p:sp>
        <p:nvSpPr>
          <p:cNvPr id="10" name="Plassholder for innhold 2"/>
          <p:cNvSpPr>
            <a:spLocks noGrp="1"/>
          </p:cNvSpPr>
          <p:nvPr>
            <p:ph idx="11" hasCustomPrompt="1"/>
          </p:nvPr>
        </p:nvSpPr>
        <p:spPr>
          <a:xfrm>
            <a:off x="1260386" y="1629141"/>
            <a:ext cx="4010673" cy="10650388"/>
          </a:xfrm>
        </p:spPr>
        <p:txBody>
          <a:bodyPr/>
          <a:lstStyle>
            <a:lvl1pPr>
              <a:defRPr/>
            </a:lvl1p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11" name="Plassholder for tekst 8"/>
          <p:cNvSpPr>
            <a:spLocks noGrp="1"/>
          </p:cNvSpPr>
          <p:nvPr>
            <p:ph type="body" sz="quarter" idx="12" hasCustomPrompt="1"/>
          </p:nvPr>
        </p:nvSpPr>
        <p:spPr>
          <a:xfrm>
            <a:off x="1260386" y="1167476"/>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22277368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ekst og bilde Orange">
    <p:spTree>
      <p:nvGrpSpPr>
        <p:cNvPr id="1" name=""/>
        <p:cNvGrpSpPr/>
        <p:nvPr/>
      </p:nvGrpSpPr>
      <p:grpSpPr>
        <a:xfrm>
          <a:off x="0" y="0"/>
          <a:ext cx="0" cy="0"/>
          <a:chOff x="0" y="0"/>
          <a:chExt cx="0" cy="0"/>
        </a:xfrm>
      </p:grpSpPr>
      <p:sp>
        <p:nvSpPr>
          <p:cNvPr id="7" name="Rektangel 6"/>
          <p:cNvSpPr/>
          <p:nvPr userDrawn="1"/>
        </p:nvSpPr>
        <p:spPr>
          <a:xfrm>
            <a:off x="5742718" y="-1"/>
            <a:ext cx="18638107" cy="137144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Plassholder for bilde 4"/>
          <p:cNvSpPr>
            <a:spLocks noGrp="1"/>
          </p:cNvSpPr>
          <p:nvPr>
            <p:ph type="pic" sz="quarter" idx="10" hasCustomPrompt="1"/>
          </p:nvPr>
        </p:nvSpPr>
        <p:spPr>
          <a:xfrm>
            <a:off x="5742717" y="-1"/>
            <a:ext cx="18638107" cy="13714413"/>
          </a:xfrm>
        </p:spPr>
        <p:txBody>
          <a:bodyPr/>
          <a:lstStyle>
            <a:lvl1pPr>
              <a:defRPr/>
            </a:lvl1pPr>
          </a:lstStyle>
          <a:p>
            <a:r>
              <a:rPr lang="en-GB" dirty="0"/>
              <a:t>Click the icon to add picture</a:t>
            </a:r>
          </a:p>
        </p:txBody>
      </p:sp>
      <p:sp>
        <p:nvSpPr>
          <p:cNvPr id="10" name="Plassholder for innhold 2"/>
          <p:cNvSpPr>
            <a:spLocks noGrp="1"/>
          </p:cNvSpPr>
          <p:nvPr>
            <p:ph idx="11" hasCustomPrompt="1"/>
          </p:nvPr>
        </p:nvSpPr>
        <p:spPr>
          <a:xfrm>
            <a:off x="1260386" y="1629141"/>
            <a:ext cx="4010673" cy="10650388"/>
          </a:xfrm>
        </p:spPr>
        <p:txBody>
          <a:body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11" name="Plassholder for tekst 8"/>
          <p:cNvSpPr>
            <a:spLocks noGrp="1"/>
          </p:cNvSpPr>
          <p:nvPr>
            <p:ph type="body" sz="quarter" idx="12" hasCustomPrompt="1"/>
          </p:nvPr>
        </p:nvSpPr>
        <p:spPr>
          <a:xfrm>
            <a:off x="1259560" y="1168400"/>
            <a:ext cx="4010673" cy="461665"/>
          </a:xfrm>
        </p:spPr>
        <p:txBody>
          <a:bodyPr wrap="square">
            <a:spAutoFit/>
          </a:bodyPr>
          <a:lstStyle>
            <a:lvl1pPr marL="0" indent="0">
              <a:buNone/>
              <a:defRPr b="1">
                <a:solidFill>
                  <a:srgbClr val="0F3C74"/>
                </a:solidFill>
              </a:defRPr>
            </a:lvl1pPr>
          </a:lstStyle>
          <a:p>
            <a:pPr lvl="0"/>
            <a:r>
              <a:rPr lang="nb-NO" dirty="0" err="1"/>
              <a:t>Click</a:t>
            </a:r>
            <a:r>
              <a:rPr lang="nb-NO" dirty="0"/>
              <a:t> to </a:t>
            </a:r>
            <a:r>
              <a:rPr lang="nb-NO" dirty="0" err="1"/>
              <a:t>add</a:t>
            </a:r>
            <a:r>
              <a:rPr lang="nb-NO" dirty="0"/>
              <a:t> </a:t>
            </a:r>
            <a:r>
              <a:rPr lang="nb-NO" dirty="0" err="1"/>
              <a:t>subtitle</a:t>
            </a:r>
            <a:endParaRPr lang="en-GB" dirty="0"/>
          </a:p>
        </p:txBody>
      </p:sp>
    </p:spTree>
    <p:extLst>
      <p:ext uri="{BB962C8B-B14F-4D97-AF65-F5344CB8AC3E}">
        <p14:creationId xmlns:p14="http://schemas.microsoft.com/office/powerpoint/2010/main" val="274433421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userDrawn="1">
  <p:cSld name="Stort bilde">
    <p:bg>
      <p:bgPr>
        <a:blipFill>
          <a:blip r:embed="rId2"/>
          <a:stretch>
            <a:fillRect/>
          </a:stretch>
        </a:blipFill>
        <a:effectLst/>
      </p:bgPr>
    </p:bg>
    <p:spTree>
      <p:nvGrpSpPr>
        <p:cNvPr id="1" name=""/>
        <p:cNvGrpSpPr/>
        <p:nvPr/>
      </p:nvGrpSpPr>
      <p:grpSpPr>
        <a:xfrm>
          <a:off x="0" y="0"/>
          <a:ext cx="0" cy="0"/>
          <a:chOff x="0" y="0"/>
          <a:chExt cx="0" cy="0"/>
        </a:xfrm>
      </p:grpSpPr>
      <p:sp>
        <p:nvSpPr>
          <p:cNvPr id="41" name="Rectangle 5"/>
          <p:cNvSpPr>
            <a:spLocks noChangeArrowheads="1"/>
          </p:cNvSpPr>
          <p:nvPr userDrawn="1"/>
        </p:nvSpPr>
        <p:spPr bwMode="auto">
          <a:xfrm>
            <a:off x="1906588" y="12903932"/>
            <a:ext cx="155575" cy="161925"/>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2"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3" name="Rectangle 7"/>
          <p:cNvSpPr>
            <a:spLocks noChangeArrowheads="1"/>
          </p:cNvSpPr>
          <p:nvPr userDrawn="1"/>
        </p:nvSpPr>
        <p:spPr bwMode="auto">
          <a:xfrm>
            <a:off x="1277938" y="12903932"/>
            <a:ext cx="155575" cy="319088"/>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4"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48" name="Rectangle 12"/>
          <p:cNvSpPr>
            <a:spLocks noChangeArrowheads="1"/>
          </p:cNvSpPr>
          <p:nvPr userDrawn="1"/>
        </p:nvSpPr>
        <p:spPr bwMode="auto">
          <a:xfrm>
            <a:off x="1747838" y="12589607"/>
            <a:ext cx="158750" cy="476250"/>
          </a:xfrm>
          <a:prstGeom prst="rect">
            <a:avLst/>
          </a:prstGeom>
          <a:noFill/>
          <a:ln w="19050" cap="rnd">
            <a:solidFill>
              <a:schemeClr val="bg1"/>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50" name="Line 14"/>
          <p:cNvSpPr>
            <a:spLocks noChangeShapeType="1"/>
          </p:cNvSpPr>
          <p:nvPr userDrawn="1"/>
        </p:nvSpPr>
        <p:spPr bwMode="auto">
          <a:xfrm>
            <a:off x="2062163" y="13065857"/>
            <a:ext cx="22318662"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51" name="Line 15"/>
          <p:cNvSpPr>
            <a:spLocks noChangeShapeType="1"/>
          </p:cNvSpPr>
          <p:nvPr userDrawn="1"/>
        </p:nvSpPr>
        <p:spPr bwMode="auto">
          <a:xfrm>
            <a:off x="6350" y="13065857"/>
            <a:ext cx="1271588" cy="0"/>
          </a:xfrm>
          <a:prstGeom prst="line">
            <a:avLst/>
          </a:prstGeom>
          <a:noFill/>
          <a:ln w="19050" cap="rnd">
            <a:solidFill>
              <a:schemeClr val="bg1"/>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211133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ssholder for tittel 1"/>
          <p:cNvSpPr>
            <a:spLocks noGrp="1"/>
          </p:cNvSpPr>
          <p:nvPr>
            <p:ph type="title"/>
          </p:nvPr>
        </p:nvSpPr>
        <p:spPr>
          <a:xfrm>
            <a:off x="1260386" y="1097394"/>
            <a:ext cx="21861705" cy="1077218"/>
          </a:xfrm>
          <a:prstGeom prst="rect">
            <a:avLst/>
          </a:prstGeom>
        </p:spPr>
        <p:txBody>
          <a:bodyPr vert="horz" wrap="square" lIns="0" tIns="0" rIns="0" bIns="0" rtlCol="0" anchor="ctr">
            <a:spAutoFit/>
          </a:bodyPr>
          <a:lstStyle/>
          <a:p>
            <a:r>
              <a:rPr lang="nb-NO" dirty="0" err="1"/>
              <a:t>Click</a:t>
            </a:r>
            <a:r>
              <a:rPr lang="nb-NO" dirty="0"/>
              <a:t> to </a:t>
            </a:r>
            <a:r>
              <a:rPr lang="nb-NO" dirty="0" err="1"/>
              <a:t>add</a:t>
            </a:r>
            <a:r>
              <a:rPr lang="nb-NO" dirty="0"/>
              <a:t> </a:t>
            </a:r>
            <a:r>
              <a:rPr lang="nb-NO" dirty="0" err="1"/>
              <a:t>title</a:t>
            </a:r>
            <a:endParaRPr lang="nb-NO" dirty="0"/>
          </a:p>
        </p:txBody>
      </p:sp>
      <p:sp>
        <p:nvSpPr>
          <p:cNvPr id="3" name="Plassholder for tekst 2"/>
          <p:cNvSpPr>
            <a:spLocks noGrp="1"/>
          </p:cNvSpPr>
          <p:nvPr>
            <p:ph type="body" idx="1"/>
          </p:nvPr>
        </p:nvSpPr>
        <p:spPr>
          <a:xfrm>
            <a:off x="1260386" y="2647950"/>
            <a:ext cx="21861705" cy="9631579"/>
          </a:xfrm>
          <a:prstGeom prst="rect">
            <a:avLst/>
          </a:prstGeom>
        </p:spPr>
        <p:txBody>
          <a:bodyPr vert="horz" lIns="0" tIns="0" rIns="0" bIns="0" rtlCol="0">
            <a:normAutofit/>
          </a:bodyPr>
          <a:lstStyle/>
          <a:p>
            <a:pPr lvl="0"/>
            <a:r>
              <a:rPr lang="nb-NO" dirty="0" err="1"/>
              <a:t>Click</a:t>
            </a:r>
            <a:r>
              <a:rPr lang="nb-NO" dirty="0"/>
              <a:t> to </a:t>
            </a:r>
            <a:r>
              <a:rPr lang="nb-NO" dirty="0" err="1"/>
              <a:t>add</a:t>
            </a:r>
            <a:r>
              <a:rPr lang="nb-NO" dirty="0"/>
              <a:t> </a:t>
            </a:r>
            <a:r>
              <a:rPr lang="nb-NO" dirty="0" err="1"/>
              <a:t>text</a:t>
            </a:r>
            <a:endParaRPr lang="nb-NO" dirty="0"/>
          </a:p>
          <a:p>
            <a:pPr lvl="1"/>
            <a:r>
              <a:rPr lang="nb-NO" dirty="0"/>
              <a:t>Andre nivå</a:t>
            </a:r>
          </a:p>
          <a:p>
            <a:pPr lvl="2"/>
            <a:r>
              <a:rPr lang="nb-NO" dirty="0"/>
              <a:t>Tredje nivå</a:t>
            </a:r>
          </a:p>
          <a:p>
            <a:pPr lvl="3"/>
            <a:r>
              <a:rPr lang="nb-NO" dirty="0"/>
              <a:t>Fjerde nivå</a:t>
            </a:r>
          </a:p>
          <a:p>
            <a:pPr lvl="4"/>
            <a:r>
              <a:rPr lang="nb-NO" dirty="0"/>
              <a:t>Femte nivå</a:t>
            </a:r>
          </a:p>
        </p:txBody>
      </p:sp>
      <p:sp>
        <p:nvSpPr>
          <p:cNvPr id="29" name="Rectangle 5"/>
          <p:cNvSpPr>
            <a:spLocks noChangeArrowheads="1"/>
          </p:cNvSpPr>
          <p:nvPr userDrawn="1"/>
        </p:nvSpPr>
        <p:spPr bwMode="auto">
          <a:xfrm>
            <a:off x="1906588" y="12903932"/>
            <a:ext cx="155575" cy="161925"/>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0" name="Freeform 6"/>
          <p:cNvSpPr>
            <a:spLocks/>
          </p:cNvSpPr>
          <p:nvPr userDrawn="1"/>
        </p:nvSpPr>
        <p:spPr bwMode="auto">
          <a:xfrm>
            <a:off x="1433513" y="12903932"/>
            <a:ext cx="158750" cy="161925"/>
          </a:xfrm>
          <a:custGeom>
            <a:avLst/>
            <a:gdLst>
              <a:gd name="T0" fmla="*/ 100 w 100"/>
              <a:gd name="T1" fmla="*/ 102 h 102"/>
              <a:gd name="T2" fmla="*/ 0 w 100"/>
              <a:gd name="T3" fmla="*/ 102 h 102"/>
              <a:gd name="T4" fmla="*/ 0 w 100"/>
              <a:gd name="T5" fmla="*/ 0 h 102"/>
              <a:gd name="T6" fmla="*/ 100 w 100"/>
              <a:gd name="T7" fmla="*/ 102 h 102"/>
            </a:gdLst>
            <a:ahLst/>
            <a:cxnLst>
              <a:cxn ang="0">
                <a:pos x="T0" y="T1"/>
              </a:cxn>
              <a:cxn ang="0">
                <a:pos x="T2" y="T3"/>
              </a:cxn>
              <a:cxn ang="0">
                <a:pos x="T4" y="T5"/>
              </a:cxn>
              <a:cxn ang="0">
                <a:pos x="T6" y="T7"/>
              </a:cxn>
            </a:cxnLst>
            <a:rect l="0" t="0" r="r" b="b"/>
            <a:pathLst>
              <a:path w="100" h="102">
                <a:moveTo>
                  <a:pt x="100" y="102"/>
                </a:moveTo>
                <a:lnTo>
                  <a:pt x="0" y="102"/>
                </a:lnTo>
                <a:lnTo>
                  <a:pt x="0" y="0"/>
                </a:lnTo>
                <a:lnTo>
                  <a:pt x="100" y="102"/>
                </a:lnTo>
                <a:close/>
              </a:path>
            </a:pathLst>
          </a:cu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1" name="Rectangle 7"/>
          <p:cNvSpPr>
            <a:spLocks noChangeArrowheads="1"/>
          </p:cNvSpPr>
          <p:nvPr userDrawn="1"/>
        </p:nvSpPr>
        <p:spPr bwMode="auto">
          <a:xfrm>
            <a:off x="1277938" y="12903932"/>
            <a:ext cx="155575" cy="319088"/>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2" name="Freeform 8"/>
          <p:cNvSpPr>
            <a:spLocks/>
          </p:cNvSpPr>
          <p:nvPr userDrawn="1"/>
        </p:nvSpPr>
        <p:spPr bwMode="auto">
          <a:xfrm>
            <a:off x="1592263" y="12746770"/>
            <a:ext cx="155575" cy="476250"/>
          </a:xfrm>
          <a:custGeom>
            <a:avLst/>
            <a:gdLst>
              <a:gd name="T0" fmla="*/ 0 w 98"/>
              <a:gd name="T1" fmla="*/ 0 h 300"/>
              <a:gd name="T2" fmla="*/ 0 w 98"/>
              <a:gd name="T3" fmla="*/ 201 h 300"/>
              <a:gd name="T4" fmla="*/ 98 w 98"/>
              <a:gd name="T5" fmla="*/ 300 h 300"/>
              <a:gd name="T6" fmla="*/ 98 w 98"/>
              <a:gd name="T7" fmla="*/ 0 h 300"/>
              <a:gd name="T8" fmla="*/ 0 w 98"/>
              <a:gd name="T9" fmla="*/ 0 h 300"/>
            </a:gdLst>
            <a:ahLst/>
            <a:cxnLst>
              <a:cxn ang="0">
                <a:pos x="T0" y="T1"/>
              </a:cxn>
              <a:cxn ang="0">
                <a:pos x="T2" y="T3"/>
              </a:cxn>
              <a:cxn ang="0">
                <a:pos x="T4" y="T5"/>
              </a:cxn>
              <a:cxn ang="0">
                <a:pos x="T6" y="T7"/>
              </a:cxn>
              <a:cxn ang="0">
                <a:pos x="T8" y="T9"/>
              </a:cxn>
            </a:cxnLst>
            <a:rect l="0" t="0" r="r" b="b"/>
            <a:pathLst>
              <a:path w="98" h="300">
                <a:moveTo>
                  <a:pt x="0" y="0"/>
                </a:moveTo>
                <a:lnTo>
                  <a:pt x="0" y="201"/>
                </a:lnTo>
                <a:lnTo>
                  <a:pt x="98" y="300"/>
                </a:lnTo>
                <a:lnTo>
                  <a:pt x="98" y="0"/>
                </a:lnTo>
                <a:lnTo>
                  <a:pt x="0" y="0"/>
                </a:lnTo>
                <a:close/>
              </a:path>
            </a:pathLst>
          </a:cu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6" name="Rectangle 12"/>
          <p:cNvSpPr>
            <a:spLocks noChangeArrowheads="1"/>
          </p:cNvSpPr>
          <p:nvPr userDrawn="1"/>
        </p:nvSpPr>
        <p:spPr bwMode="auto">
          <a:xfrm>
            <a:off x="1747838" y="12589607"/>
            <a:ext cx="158750" cy="476250"/>
          </a:xfrm>
          <a:prstGeom prst="rect">
            <a:avLst/>
          </a:prstGeom>
          <a:noFill/>
          <a:ln w="19050" cap="rnd">
            <a:solidFill>
              <a:srgbClr val="1D1E1C"/>
            </a:solidFill>
            <a:prstDash val="solid"/>
            <a:round/>
            <a:headEnd/>
            <a:tailEnd/>
          </a:ln>
          <a:extLst>
            <a:ext uri="{909E8E84-426E-40DD-AFC4-6F175D3DCCD1}">
              <a14:hiddenFill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GB"/>
          </a:p>
        </p:txBody>
      </p:sp>
      <p:sp>
        <p:nvSpPr>
          <p:cNvPr id="38" name="Line 14"/>
          <p:cNvSpPr>
            <a:spLocks noChangeShapeType="1"/>
          </p:cNvSpPr>
          <p:nvPr userDrawn="1"/>
        </p:nvSpPr>
        <p:spPr bwMode="auto">
          <a:xfrm>
            <a:off x="2062163" y="13065857"/>
            <a:ext cx="22318662" cy="0"/>
          </a:xfrm>
          <a:prstGeom prst="line">
            <a:avLst/>
          </a:prstGeom>
          <a:noFill/>
          <a:ln w="19050" cap="rnd">
            <a:solidFill>
              <a:srgbClr val="1D1E1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dirty="0"/>
          </a:p>
        </p:txBody>
      </p:sp>
      <p:sp>
        <p:nvSpPr>
          <p:cNvPr id="39" name="Line 15"/>
          <p:cNvSpPr>
            <a:spLocks noChangeShapeType="1"/>
          </p:cNvSpPr>
          <p:nvPr userDrawn="1"/>
        </p:nvSpPr>
        <p:spPr bwMode="auto">
          <a:xfrm>
            <a:off x="6350" y="13065857"/>
            <a:ext cx="1271588" cy="0"/>
          </a:xfrm>
          <a:prstGeom prst="line">
            <a:avLst/>
          </a:prstGeom>
          <a:noFill/>
          <a:ln w="19050" cap="rnd">
            <a:solidFill>
              <a:srgbClr val="1D1E1C"/>
            </a:solidFill>
            <a:prstDash val="solid"/>
            <a:round/>
            <a:headEnd/>
            <a:tailEnd/>
          </a:ln>
          <a:extLst>
            <a:ext uri="{909E8E84-426E-40DD-AFC4-6F175D3DCCD1}">
              <a14:hiddenFill xmlns:a14="http://schemas.microsoft.com/office/drawing/2010/main">
                <a:noFill/>
              </a14:hiddenFill>
            </a:ext>
          </a:extLst>
        </p:spPr>
        <p:txBody>
          <a:bodyPr vert="horz" wrap="square" lIns="91440" tIns="45720" rIns="91440" bIns="45720" numCol="1" anchor="t" anchorCtr="0" compatLnSpc="1">
            <a:prstTxWarp prst="textNoShape">
              <a:avLst/>
            </a:prstTxWarp>
          </a:bodyPr>
          <a:lstStyle/>
          <a:p>
            <a:endParaRPr lang="en-GB"/>
          </a:p>
        </p:txBody>
      </p:sp>
    </p:spTree>
    <p:extLst>
      <p:ext uri="{BB962C8B-B14F-4D97-AF65-F5344CB8AC3E}">
        <p14:creationId xmlns:p14="http://schemas.microsoft.com/office/powerpoint/2010/main" val="3812354849"/>
      </p:ext>
    </p:extLst>
  </p:cSld>
  <p:clrMap bg1="lt1" tx1="dk1" bg2="lt2" tx2="dk2" accent1="accent1" accent2="accent2" accent3="accent3" accent4="accent4" accent5="accent5" accent6="accent6" hlink="hlink" folHlink="folHlink"/>
  <p:sldLayoutIdLst>
    <p:sldLayoutId id="2147483649" r:id="rId1"/>
    <p:sldLayoutId id="2147483656" r:id="rId2"/>
    <p:sldLayoutId id="2147483650" r:id="rId3"/>
    <p:sldLayoutId id="2147483664" r:id="rId4"/>
    <p:sldLayoutId id="2147483657" r:id="rId5"/>
    <p:sldLayoutId id="2147483665" r:id="rId6"/>
    <p:sldLayoutId id="2147483658" r:id="rId7"/>
    <p:sldLayoutId id="2147483666" r:id="rId8"/>
    <p:sldLayoutId id="2147483659" r:id="rId9"/>
    <p:sldLayoutId id="2147483660" r:id="rId10"/>
    <p:sldLayoutId id="2147483667" r:id="rId11"/>
    <p:sldLayoutId id="2147483661" r:id="rId12"/>
    <p:sldLayoutId id="2147483668" r:id="rId13"/>
    <p:sldLayoutId id="2147483651" r:id="rId14"/>
    <p:sldLayoutId id="2147483669" r:id="rId15"/>
    <p:sldLayoutId id="2147483670" r:id="rId16"/>
    <p:sldLayoutId id="2147483663" r:id="rId17"/>
  </p:sldLayoutIdLst>
  <p:hf sldNum="0" hdr="0" ftr="0"/>
  <p:txStyles>
    <p:titleStyle>
      <a:lvl1pPr algn="l" defTabSz="1828526" rtl="0" eaLnBrk="1" latinLnBrk="0" hangingPunct="1">
        <a:lnSpc>
          <a:spcPct val="100000"/>
        </a:lnSpc>
        <a:spcBef>
          <a:spcPct val="0"/>
        </a:spcBef>
        <a:buNone/>
        <a:defRPr sz="7000" b="1" kern="1200">
          <a:solidFill>
            <a:srgbClr val="0F3C74"/>
          </a:solidFill>
          <a:latin typeface="+mj-lt"/>
          <a:ea typeface="+mj-ea"/>
          <a:cs typeface="+mj-cs"/>
        </a:defRPr>
      </a:lvl1pPr>
    </p:titleStyle>
    <p:bodyStyle>
      <a:lvl1pPr marL="457131" indent="-457131" algn="l" defTabSz="1828526" rtl="0" eaLnBrk="1" latinLnBrk="0" hangingPunct="1">
        <a:lnSpc>
          <a:spcPct val="100000"/>
        </a:lnSpc>
        <a:spcBef>
          <a:spcPts val="2000"/>
        </a:spcBef>
        <a:buFont typeface="Arial" panose="020B0604020202020204" pitchFamily="34" charset="0"/>
        <a:buChar char="•"/>
        <a:defRPr sz="3000" kern="1200">
          <a:solidFill>
            <a:schemeClr val="dk2"/>
          </a:solidFill>
          <a:latin typeface="+mn-lt"/>
          <a:ea typeface="+mn-ea"/>
          <a:cs typeface="+mn-cs"/>
        </a:defRPr>
      </a:lvl1pPr>
      <a:lvl2pPr marL="1371394"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2pPr>
      <a:lvl3pPr marL="2285657"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3pPr>
      <a:lvl4pPr marL="3199920"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4pPr>
      <a:lvl5pPr marL="4114183" indent="-457131" algn="l" defTabSz="1828526" rtl="0" eaLnBrk="1" latinLnBrk="0" hangingPunct="1">
        <a:lnSpc>
          <a:spcPct val="100000"/>
        </a:lnSpc>
        <a:spcBef>
          <a:spcPts val="1000"/>
        </a:spcBef>
        <a:buFont typeface="Arial" panose="020B0604020202020204" pitchFamily="34" charset="0"/>
        <a:buChar char="•"/>
        <a:defRPr sz="3000" kern="1200">
          <a:solidFill>
            <a:schemeClr val="dk2"/>
          </a:solidFill>
          <a:latin typeface="+mn-lt"/>
          <a:ea typeface="+mn-ea"/>
          <a:cs typeface="+mn-cs"/>
        </a:defRPr>
      </a:lvl5pPr>
      <a:lvl6pPr marL="5028446"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6pPr>
      <a:lvl7pPr marL="5942708"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7pPr>
      <a:lvl8pPr marL="6856971"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8pPr>
      <a:lvl9pPr marL="7771234" indent="-457131" algn="l" defTabSz="1828526" rtl="0" eaLnBrk="1" latinLnBrk="0" hangingPunct="1">
        <a:lnSpc>
          <a:spcPct val="90000"/>
        </a:lnSpc>
        <a:spcBef>
          <a:spcPts val="1000"/>
        </a:spcBef>
        <a:buFont typeface="Arial" panose="020B0604020202020204" pitchFamily="34" charset="0"/>
        <a:buChar char="•"/>
        <a:defRPr sz="3599" kern="1200">
          <a:solidFill>
            <a:schemeClr val="tx1"/>
          </a:solidFill>
          <a:latin typeface="+mn-lt"/>
          <a:ea typeface="+mn-ea"/>
          <a:cs typeface="+mn-cs"/>
        </a:defRPr>
      </a:lvl9pPr>
    </p:bodyStyle>
    <p:otherStyle>
      <a:defPPr>
        <a:defRPr lang="en-US"/>
      </a:defPPr>
      <a:lvl1pPr marL="0" algn="l" defTabSz="1828526" rtl="0" eaLnBrk="1" latinLnBrk="0" hangingPunct="1">
        <a:defRPr sz="3599" kern="1200">
          <a:solidFill>
            <a:schemeClr val="tx1"/>
          </a:solidFill>
          <a:latin typeface="+mn-lt"/>
          <a:ea typeface="+mn-ea"/>
          <a:cs typeface="+mn-cs"/>
        </a:defRPr>
      </a:lvl1pPr>
      <a:lvl2pPr marL="914263" algn="l" defTabSz="1828526" rtl="0" eaLnBrk="1" latinLnBrk="0" hangingPunct="1">
        <a:defRPr sz="3599" kern="1200">
          <a:solidFill>
            <a:schemeClr val="tx1"/>
          </a:solidFill>
          <a:latin typeface="+mn-lt"/>
          <a:ea typeface="+mn-ea"/>
          <a:cs typeface="+mn-cs"/>
        </a:defRPr>
      </a:lvl2pPr>
      <a:lvl3pPr marL="1828526" algn="l" defTabSz="1828526" rtl="0" eaLnBrk="1" latinLnBrk="0" hangingPunct="1">
        <a:defRPr sz="3599" kern="1200">
          <a:solidFill>
            <a:schemeClr val="tx1"/>
          </a:solidFill>
          <a:latin typeface="+mn-lt"/>
          <a:ea typeface="+mn-ea"/>
          <a:cs typeface="+mn-cs"/>
        </a:defRPr>
      </a:lvl3pPr>
      <a:lvl4pPr marL="2742789" algn="l" defTabSz="1828526" rtl="0" eaLnBrk="1" latinLnBrk="0" hangingPunct="1">
        <a:defRPr sz="3599" kern="1200">
          <a:solidFill>
            <a:schemeClr val="tx1"/>
          </a:solidFill>
          <a:latin typeface="+mn-lt"/>
          <a:ea typeface="+mn-ea"/>
          <a:cs typeface="+mn-cs"/>
        </a:defRPr>
      </a:lvl4pPr>
      <a:lvl5pPr marL="3657051" algn="l" defTabSz="1828526" rtl="0" eaLnBrk="1" latinLnBrk="0" hangingPunct="1">
        <a:defRPr sz="3599" kern="1200">
          <a:solidFill>
            <a:schemeClr val="tx1"/>
          </a:solidFill>
          <a:latin typeface="+mn-lt"/>
          <a:ea typeface="+mn-ea"/>
          <a:cs typeface="+mn-cs"/>
        </a:defRPr>
      </a:lvl5pPr>
      <a:lvl6pPr marL="4571314" algn="l" defTabSz="1828526" rtl="0" eaLnBrk="1" latinLnBrk="0" hangingPunct="1">
        <a:defRPr sz="3599" kern="1200">
          <a:solidFill>
            <a:schemeClr val="tx1"/>
          </a:solidFill>
          <a:latin typeface="+mn-lt"/>
          <a:ea typeface="+mn-ea"/>
          <a:cs typeface="+mn-cs"/>
        </a:defRPr>
      </a:lvl6pPr>
      <a:lvl7pPr marL="5485577" algn="l" defTabSz="1828526" rtl="0" eaLnBrk="1" latinLnBrk="0" hangingPunct="1">
        <a:defRPr sz="3599" kern="1200">
          <a:solidFill>
            <a:schemeClr val="tx1"/>
          </a:solidFill>
          <a:latin typeface="+mn-lt"/>
          <a:ea typeface="+mn-ea"/>
          <a:cs typeface="+mn-cs"/>
        </a:defRPr>
      </a:lvl7pPr>
      <a:lvl8pPr marL="6399840" algn="l" defTabSz="1828526" rtl="0" eaLnBrk="1" latinLnBrk="0" hangingPunct="1">
        <a:defRPr sz="3599" kern="1200">
          <a:solidFill>
            <a:schemeClr val="tx1"/>
          </a:solidFill>
          <a:latin typeface="+mn-lt"/>
          <a:ea typeface="+mn-ea"/>
          <a:cs typeface="+mn-cs"/>
        </a:defRPr>
      </a:lvl8pPr>
      <a:lvl9pPr marL="7314103" algn="l" defTabSz="1828526" rtl="0" eaLnBrk="1" latinLnBrk="0" hangingPunct="1">
        <a:defRPr sz="3599"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Layout" Target="../slideLayouts/slideLayout1.xml"/><Relationship Id="rId4" Type="http://schemas.openxmlformats.org/officeDocument/2006/relationships/image" Target="cid:image008.jpg@01D63015.4526DE70"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7.xml"/><Relationship Id="rId1" Type="http://schemas.openxmlformats.org/officeDocument/2006/relationships/slideLayout" Target="../slideLayouts/slideLayout3.xml"/><Relationship Id="rId4" Type="http://schemas.openxmlformats.org/officeDocument/2006/relationships/image" Target="../media/image7.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tel 3"/>
          <p:cNvSpPr>
            <a:spLocks noGrp="1"/>
          </p:cNvSpPr>
          <p:nvPr>
            <p:ph type="ctrTitle"/>
          </p:nvPr>
        </p:nvSpPr>
        <p:spPr>
          <a:xfrm>
            <a:off x="512957" y="3480948"/>
            <a:ext cx="22823294" cy="5478423"/>
          </a:xfrm>
        </p:spPr>
        <p:txBody>
          <a:bodyPr/>
          <a:lstStyle/>
          <a:p>
            <a:pPr algn="ctr"/>
            <a:r>
              <a:rPr lang="et-EE" sz="3600" dirty="0">
                <a:solidFill>
                  <a:schemeClr val="tx1"/>
                </a:solidFill>
              </a:rPr>
              <a:t>Väikeprojektide avatud taotlusvoor</a:t>
            </a:r>
            <a:br>
              <a:rPr lang="et-EE" sz="3600" dirty="0">
                <a:solidFill>
                  <a:schemeClr val="tx1"/>
                </a:solidFill>
              </a:rPr>
            </a:br>
            <a:r>
              <a:rPr lang="et-EE" dirty="0"/>
              <a:t/>
            </a:r>
            <a:br>
              <a:rPr lang="et-EE" dirty="0"/>
            </a:br>
            <a:r>
              <a:rPr lang="en-GB" dirty="0" err="1"/>
              <a:t>Spetsialistide</a:t>
            </a:r>
            <a:r>
              <a:rPr lang="en-GB" dirty="0"/>
              <a:t> </a:t>
            </a:r>
            <a:r>
              <a:rPr lang="en-GB" dirty="0" err="1"/>
              <a:t>koolitamine</a:t>
            </a:r>
            <a:r>
              <a:rPr lang="en-GB" dirty="0"/>
              <a:t> </a:t>
            </a:r>
            <a:r>
              <a:rPr lang="en-GB" dirty="0" err="1"/>
              <a:t>perevägivalla</a:t>
            </a:r>
            <a:r>
              <a:rPr lang="en-GB" dirty="0"/>
              <a:t> </a:t>
            </a:r>
            <a:r>
              <a:rPr lang="en-GB" dirty="0" err="1"/>
              <a:t>teemal</a:t>
            </a:r>
            <a:r>
              <a:rPr lang="en-GB" dirty="0"/>
              <a:t> </a:t>
            </a:r>
            <a:r>
              <a:rPr lang="en-GB" dirty="0" err="1"/>
              <a:t>sotsiaalprogrammi</a:t>
            </a:r>
            <a:r>
              <a:rPr lang="en-GB" dirty="0"/>
              <a:t> </a:t>
            </a:r>
            <a:r>
              <a:rPr lang="en-GB" dirty="0" err="1"/>
              <a:t>loomine</a:t>
            </a:r>
            <a:r>
              <a:rPr lang="en-GB" dirty="0"/>
              <a:t> </a:t>
            </a:r>
            <a:r>
              <a:rPr lang="en-GB" dirty="0" err="1"/>
              <a:t>seksiostjatele</a:t>
            </a:r>
            <a:r>
              <a:rPr lang="en-GB" dirty="0"/>
              <a:t/>
            </a:r>
            <a:br>
              <a:rPr lang="en-GB" dirty="0"/>
            </a:br>
            <a:endParaRPr lang="en-GB" dirty="0"/>
          </a:p>
        </p:txBody>
      </p:sp>
      <p:sp>
        <p:nvSpPr>
          <p:cNvPr id="5" name="Plassholder for tekst 4"/>
          <p:cNvSpPr>
            <a:spLocks noGrp="1"/>
          </p:cNvSpPr>
          <p:nvPr>
            <p:ph type="body" sz="quarter" idx="13"/>
          </p:nvPr>
        </p:nvSpPr>
        <p:spPr>
          <a:xfrm>
            <a:off x="1405053" y="7895062"/>
            <a:ext cx="15562145" cy="4251483"/>
          </a:xfrm>
        </p:spPr>
        <p:txBody>
          <a:bodyPr/>
          <a:lstStyle/>
          <a:p>
            <a:pPr>
              <a:spcBef>
                <a:spcPts val="0"/>
              </a:spcBef>
            </a:pPr>
            <a:endParaRPr lang="et-EE" dirty="0"/>
          </a:p>
          <a:p>
            <a:pPr>
              <a:spcBef>
                <a:spcPts val="0"/>
              </a:spcBef>
            </a:pPr>
            <a:endParaRPr lang="et-EE" b="0" dirty="0"/>
          </a:p>
          <a:p>
            <a:pPr>
              <a:spcBef>
                <a:spcPts val="0"/>
              </a:spcBef>
            </a:pPr>
            <a:endParaRPr lang="et-EE" dirty="0"/>
          </a:p>
          <a:p>
            <a:pPr>
              <a:spcBef>
                <a:spcPts val="0"/>
              </a:spcBef>
            </a:pPr>
            <a:r>
              <a:rPr lang="et-EE" sz="3200" dirty="0"/>
              <a:t>Grete Kaju</a:t>
            </a:r>
          </a:p>
          <a:p>
            <a:pPr>
              <a:spcBef>
                <a:spcPts val="0"/>
              </a:spcBef>
            </a:pPr>
            <a:endParaRPr lang="et-EE" dirty="0"/>
          </a:p>
          <a:p>
            <a:pPr>
              <a:spcBef>
                <a:spcPts val="0"/>
              </a:spcBef>
            </a:pPr>
            <a:r>
              <a:rPr lang="et-EE" sz="3200" b="0" dirty="0"/>
              <a:t>nõunik</a:t>
            </a:r>
          </a:p>
          <a:p>
            <a:pPr>
              <a:spcBef>
                <a:spcPts val="0"/>
              </a:spcBef>
            </a:pPr>
            <a:r>
              <a:rPr lang="et-EE" sz="3200" b="0" dirty="0"/>
              <a:t>võrdsuspoliitikate osakond</a:t>
            </a:r>
          </a:p>
          <a:p>
            <a:pPr>
              <a:spcBef>
                <a:spcPts val="0"/>
              </a:spcBef>
            </a:pPr>
            <a:r>
              <a:rPr lang="et-EE" sz="3200" b="0" dirty="0"/>
              <a:t>Sotsiaalministeerium</a:t>
            </a:r>
          </a:p>
          <a:p>
            <a:pPr>
              <a:spcBef>
                <a:spcPts val="0"/>
              </a:spcBef>
            </a:pPr>
            <a:endParaRPr lang="et-EE" dirty="0"/>
          </a:p>
          <a:p>
            <a:endParaRPr lang="en-GB" dirty="0"/>
          </a:p>
        </p:txBody>
      </p:sp>
      <p:sp>
        <p:nvSpPr>
          <p:cNvPr id="6" name="Plassholder for tekst 5"/>
          <p:cNvSpPr>
            <a:spLocks noGrp="1"/>
          </p:cNvSpPr>
          <p:nvPr>
            <p:ph type="body" sz="quarter" idx="14"/>
          </p:nvPr>
        </p:nvSpPr>
        <p:spPr>
          <a:xfrm>
            <a:off x="1260157" y="12803767"/>
            <a:ext cx="15957326" cy="461665"/>
          </a:xfrm>
        </p:spPr>
        <p:txBody>
          <a:bodyPr/>
          <a:lstStyle/>
          <a:p>
            <a:endParaRPr lang="en-GB" dirty="0"/>
          </a:p>
        </p:txBody>
      </p:sp>
      <p:sp>
        <p:nvSpPr>
          <p:cNvPr id="8" name="Plassholder for tekst 7"/>
          <p:cNvSpPr>
            <a:spLocks noGrp="1"/>
          </p:cNvSpPr>
          <p:nvPr>
            <p:ph type="body" sz="quarter" idx="16"/>
          </p:nvPr>
        </p:nvSpPr>
        <p:spPr/>
        <p:txBody>
          <a:bodyPr/>
          <a:lstStyle/>
          <a:p>
            <a:endParaRPr lang="en-GB" dirty="0"/>
          </a:p>
        </p:txBody>
      </p:sp>
      <p:sp>
        <p:nvSpPr>
          <p:cNvPr id="9" name="Plassholder for dato 8"/>
          <p:cNvSpPr>
            <a:spLocks noGrp="1"/>
          </p:cNvSpPr>
          <p:nvPr>
            <p:ph type="dt" sz="half" idx="10"/>
          </p:nvPr>
        </p:nvSpPr>
        <p:spPr>
          <a:xfrm>
            <a:off x="19136392" y="11628771"/>
            <a:ext cx="3985698" cy="1538883"/>
          </a:xfrm>
        </p:spPr>
        <p:txBody>
          <a:bodyPr/>
          <a:lstStyle/>
          <a:p>
            <a:r>
              <a:rPr lang="et-EE" sz="3200" b="1" dirty="0"/>
              <a:t>INFOPÄEV</a:t>
            </a:r>
          </a:p>
          <a:p>
            <a:r>
              <a:rPr lang="nb-NO" sz="3200" b="1" dirty="0"/>
              <a:t>10.06.2020</a:t>
            </a:r>
          </a:p>
          <a:p>
            <a:endParaRPr lang="nb-NO" dirty="0"/>
          </a:p>
        </p:txBody>
      </p:sp>
      <p:pic>
        <p:nvPicPr>
          <p:cNvPr id="10" name="Pilt 5" descr="V:\SM\SM\Välisvahendid\NORRA ja EMP 2014-2021\LOCALDEV opening seminar (Nov 12, 2019)\0_sotsmin_3lovi_est.png"/>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356806" y="647700"/>
            <a:ext cx="3398044" cy="1560497"/>
          </a:xfrm>
          <a:prstGeom prst="rect">
            <a:avLst/>
          </a:prstGeom>
          <a:noFill/>
          <a:ln>
            <a:noFill/>
          </a:ln>
        </p:spPr>
      </p:pic>
      <p:pic>
        <p:nvPicPr>
          <p:cNvPr id="11" name="Picture 10" descr="cid:image008.jpg@01D63015.4526DE70"/>
          <p:cNvPicPr/>
          <p:nvPr/>
        </p:nvPicPr>
        <p:blipFill>
          <a:blip r:embed="rId3" r:link="rId4">
            <a:extLst>
              <a:ext uri="{28A0092B-C50C-407E-A947-70E740481C1C}">
                <a14:useLocalDpi xmlns:a14="http://schemas.microsoft.com/office/drawing/2010/main" val="0"/>
              </a:ext>
            </a:extLst>
          </a:blip>
          <a:srcRect/>
          <a:stretch>
            <a:fillRect/>
          </a:stretch>
        </p:blipFill>
        <p:spPr bwMode="auto">
          <a:xfrm>
            <a:off x="19949630" y="590550"/>
            <a:ext cx="3386620" cy="1591612"/>
          </a:xfrm>
          <a:prstGeom prst="rect">
            <a:avLst/>
          </a:prstGeom>
          <a:noFill/>
          <a:ln>
            <a:noFill/>
          </a:ln>
        </p:spPr>
      </p:pic>
      <p:sp>
        <p:nvSpPr>
          <p:cNvPr id="3" name="Teksti kohatäide 2">
            <a:extLst>
              <a:ext uri="{FF2B5EF4-FFF2-40B4-BE49-F238E27FC236}">
                <a16:creationId xmlns:a16="http://schemas.microsoft.com/office/drawing/2014/main" xmlns="" id="{F97A6F70-65CA-4104-9B89-2DB16FC6C95B}"/>
              </a:ext>
            </a:extLst>
          </p:cNvPr>
          <p:cNvSpPr>
            <a:spLocks noGrp="1"/>
          </p:cNvSpPr>
          <p:nvPr>
            <p:ph type="body" sz="quarter" idx="15"/>
          </p:nvPr>
        </p:nvSpPr>
        <p:spPr/>
        <p:txBody>
          <a:bodyPr/>
          <a:lstStyle/>
          <a:p>
            <a:endParaRPr lang="et-EE" dirty="0"/>
          </a:p>
        </p:txBody>
      </p:sp>
    </p:spTree>
    <p:extLst>
      <p:ext uri="{BB962C8B-B14F-4D97-AF65-F5344CB8AC3E}">
        <p14:creationId xmlns:p14="http://schemas.microsoft.com/office/powerpoint/2010/main" val="362415999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1022561"/>
            <a:ext cx="21861705" cy="1077218"/>
          </a:xfrm>
        </p:spPr>
        <p:txBody>
          <a:bodyPr/>
          <a:lstStyle/>
          <a:p>
            <a:pPr algn="ctr"/>
            <a:r>
              <a:rPr lang="et-EE" dirty="0"/>
              <a:t>1. MEESKONNALIIKMED ja PARTNER</a:t>
            </a:r>
            <a:endParaRPr lang="en-GB" dirty="0"/>
          </a:p>
        </p:txBody>
      </p:sp>
      <p:sp>
        <p:nvSpPr>
          <p:cNvPr id="3" name="Plassholder for innhold 2"/>
          <p:cNvSpPr>
            <a:spLocks noGrp="1"/>
          </p:cNvSpPr>
          <p:nvPr>
            <p:ph idx="1"/>
          </p:nvPr>
        </p:nvSpPr>
        <p:spPr>
          <a:xfrm>
            <a:off x="819150" y="2207942"/>
            <a:ext cx="22707600" cy="10071588"/>
          </a:xfrm>
        </p:spPr>
        <p:txBody>
          <a:bodyPr>
            <a:normAutofit lnSpcReduction="10000"/>
          </a:bodyPr>
          <a:lstStyle/>
          <a:p>
            <a:pPr marL="0" indent="0" algn="just">
              <a:buNone/>
            </a:pPr>
            <a:endParaRPr lang="et-EE" sz="4000" b="1" dirty="0"/>
          </a:p>
          <a:p>
            <a:pPr marL="0" indent="0" algn="just">
              <a:buNone/>
            </a:pPr>
            <a:r>
              <a:rPr lang="et-EE" sz="4400" b="1" dirty="0"/>
              <a:t>sotsiaalprogrammi loojal</a:t>
            </a:r>
            <a:r>
              <a:rPr lang="et-EE" sz="4400" dirty="0"/>
              <a:t> on: </a:t>
            </a:r>
          </a:p>
          <a:p>
            <a:pPr>
              <a:buFont typeface="Wingdings" panose="05000000000000000000" pitchFamily="2" charset="2"/>
              <a:buChar char="ü"/>
            </a:pPr>
            <a:r>
              <a:rPr lang="et-EE" sz="4400" dirty="0">
                <a:solidFill>
                  <a:schemeClr val="tx1"/>
                </a:solidFill>
              </a:rPr>
              <a:t> </a:t>
            </a:r>
            <a:r>
              <a:rPr lang="en-GB" sz="4400" dirty="0" err="1">
                <a:solidFill>
                  <a:schemeClr val="tx1"/>
                </a:solidFill>
              </a:rPr>
              <a:t>vähemalt</a:t>
            </a:r>
            <a:r>
              <a:rPr lang="en-GB" sz="4400" dirty="0">
                <a:solidFill>
                  <a:schemeClr val="tx1"/>
                </a:solidFill>
              </a:rPr>
              <a:t> 5-aastane </a:t>
            </a:r>
            <a:r>
              <a:rPr lang="en-GB" sz="4400" dirty="0" err="1">
                <a:solidFill>
                  <a:schemeClr val="tx1"/>
                </a:solidFill>
              </a:rPr>
              <a:t>prostitutsiooni</a:t>
            </a:r>
            <a:r>
              <a:rPr lang="en-GB" sz="4400" dirty="0">
                <a:solidFill>
                  <a:schemeClr val="tx1"/>
                </a:solidFill>
              </a:rPr>
              <a:t> </a:t>
            </a:r>
            <a:r>
              <a:rPr lang="en-GB" sz="4400" dirty="0" err="1">
                <a:solidFill>
                  <a:schemeClr val="tx1"/>
                </a:solidFill>
              </a:rPr>
              <a:t>ja</a:t>
            </a:r>
            <a:r>
              <a:rPr lang="en-GB" sz="4400" dirty="0">
                <a:solidFill>
                  <a:schemeClr val="tx1"/>
                </a:solidFill>
              </a:rPr>
              <a:t> </a:t>
            </a:r>
            <a:r>
              <a:rPr lang="en-GB" sz="4400" dirty="0" err="1">
                <a:solidFill>
                  <a:schemeClr val="tx1"/>
                </a:solidFill>
              </a:rPr>
              <a:t>sellega</a:t>
            </a:r>
            <a:r>
              <a:rPr lang="en-GB" sz="4400" dirty="0">
                <a:solidFill>
                  <a:schemeClr val="tx1"/>
                </a:solidFill>
              </a:rPr>
              <a:t> </a:t>
            </a:r>
            <a:r>
              <a:rPr lang="en-GB" sz="4400" dirty="0" err="1">
                <a:solidFill>
                  <a:schemeClr val="tx1"/>
                </a:solidFill>
              </a:rPr>
              <a:t>seotud</a:t>
            </a:r>
            <a:r>
              <a:rPr lang="en-GB" sz="4400" dirty="0">
                <a:solidFill>
                  <a:schemeClr val="tx1"/>
                </a:solidFill>
              </a:rPr>
              <a:t> </a:t>
            </a:r>
            <a:r>
              <a:rPr lang="en-GB" sz="4400" dirty="0" err="1">
                <a:solidFill>
                  <a:schemeClr val="tx1"/>
                </a:solidFill>
              </a:rPr>
              <a:t>inimkaubanduse</a:t>
            </a:r>
            <a:r>
              <a:rPr lang="en-GB" sz="4400" dirty="0">
                <a:solidFill>
                  <a:schemeClr val="tx1"/>
                </a:solidFill>
              </a:rPr>
              <a:t> </a:t>
            </a:r>
            <a:r>
              <a:rPr lang="en-GB" sz="4400" dirty="0" err="1">
                <a:solidFill>
                  <a:schemeClr val="bg2"/>
                </a:solidFill>
              </a:rPr>
              <a:t>ennetamise</a:t>
            </a:r>
            <a:r>
              <a:rPr lang="en-GB" sz="4400" dirty="0">
                <a:solidFill>
                  <a:schemeClr val="tx1"/>
                </a:solidFill>
              </a:rPr>
              <a:t> </a:t>
            </a:r>
            <a:r>
              <a:rPr lang="en-GB" sz="4400" dirty="0" err="1">
                <a:solidFill>
                  <a:schemeClr val="tx1"/>
                </a:solidFill>
              </a:rPr>
              <a:t>kogemus</a:t>
            </a:r>
            <a:r>
              <a:rPr lang="en-GB" sz="4400" dirty="0">
                <a:solidFill>
                  <a:schemeClr val="tx1"/>
                </a:solidFill>
              </a:rPr>
              <a:t>;</a:t>
            </a:r>
          </a:p>
          <a:p>
            <a:pPr>
              <a:buFont typeface="Wingdings" panose="05000000000000000000" pitchFamily="2" charset="2"/>
              <a:buChar char="ü"/>
            </a:pPr>
            <a:r>
              <a:rPr lang="et-EE" sz="4400" dirty="0">
                <a:solidFill>
                  <a:schemeClr val="tx1"/>
                </a:solidFill>
              </a:rPr>
              <a:t> </a:t>
            </a:r>
            <a:r>
              <a:rPr lang="en-GB" sz="4400" dirty="0" err="1">
                <a:solidFill>
                  <a:schemeClr val="tx1"/>
                </a:solidFill>
              </a:rPr>
              <a:t>vähemalt</a:t>
            </a:r>
            <a:r>
              <a:rPr lang="en-GB" sz="4400" dirty="0">
                <a:solidFill>
                  <a:schemeClr val="tx1"/>
                </a:solidFill>
              </a:rPr>
              <a:t> 5-aastane </a:t>
            </a:r>
            <a:r>
              <a:rPr lang="en-GB" sz="4400" dirty="0" err="1">
                <a:solidFill>
                  <a:schemeClr val="tx1"/>
                </a:solidFill>
              </a:rPr>
              <a:t>prostitutsiooni</a:t>
            </a:r>
            <a:r>
              <a:rPr lang="en-GB" sz="4400" dirty="0">
                <a:solidFill>
                  <a:schemeClr val="tx1"/>
                </a:solidFill>
              </a:rPr>
              <a:t> </a:t>
            </a:r>
            <a:r>
              <a:rPr lang="en-GB" sz="4400" dirty="0" err="1">
                <a:solidFill>
                  <a:schemeClr val="tx1"/>
                </a:solidFill>
              </a:rPr>
              <a:t>ja</a:t>
            </a:r>
            <a:r>
              <a:rPr lang="en-GB" sz="4400" dirty="0">
                <a:solidFill>
                  <a:schemeClr val="tx1"/>
                </a:solidFill>
              </a:rPr>
              <a:t> </a:t>
            </a:r>
            <a:r>
              <a:rPr lang="en-GB" sz="4400" dirty="0" err="1">
                <a:solidFill>
                  <a:schemeClr val="tx1"/>
                </a:solidFill>
              </a:rPr>
              <a:t>sellega</a:t>
            </a:r>
            <a:r>
              <a:rPr lang="en-GB" sz="4400" dirty="0">
                <a:solidFill>
                  <a:schemeClr val="tx1"/>
                </a:solidFill>
              </a:rPr>
              <a:t> </a:t>
            </a:r>
            <a:r>
              <a:rPr lang="en-GB" sz="4400" dirty="0" err="1">
                <a:solidFill>
                  <a:schemeClr val="tx1"/>
                </a:solidFill>
              </a:rPr>
              <a:t>seotud</a:t>
            </a:r>
            <a:r>
              <a:rPr lang="en-GB" sz="4400" dirty="0">
                <a:solidFill>
                  <a:schemeClr val="tx1"/>
                </a:solidFill>
              </a:rPr>
              <a:t> </a:t>
            </a:r>
            <a:r>
              <a:rPr lang="en-GB" sz="4400" dirty="0" err="1">
                <a:solidFill>
                  <a:schemeClr val="tx1"/>
                </a:solidFill>
              </a:rPr>
              <a:t>inimkaubanduse</a:t>
            </a:r>
            <a:r>
              <a:rPr lang="en-GB" sz="4400" dirty="0">
                <a:solidFill>
                  <a:schemeClr val="tx1"/>
                </a:solidFill>
              </a:rPr>
              <a:t> </a:t>
            </a:r>
            <a:r>
              <a:rPr lang="en-GB" sz="4400" dirty="0" err="1">
                <a:solidFill>
                  <a:schemeClr val="bg2"/>
                </a:solidFill>
              </a:rPr>
              <a:t>ohvrite</a:t>
            </a:r>
            <a:r>
              <a:rPr lang="en-GB" sz="4400" dirty="0">
                <a:solidFill>
                  <a:schemeClr val="bg2"/>
                </a:solidFill>
              </a:rPr>
              <a:t> </a:t>
            </a:r>
            <a:r>
              <a:rPr lang="en-GB" sz="4400" dirty="0" err="1">
                <a:solidFill>
                  <a:schemeClr val="bg2"/>
                </a:solidFill>
              </a:rPr>
              <a:t>abistamise</a:t>
            </a:r>
            <a:r>
              <a:rPr lang="en-GB" sz="4400" dirty="0">
                <a:solidFill>
                  <a:schemeClr val="bg2"/>
                </a:solidFill>
              </a:rPr>
              <a:t> </a:t>
            </a:r>
            <a:r>
              <a:rPr lang="en-GB" sz="4400" dirty="0" err="1">
                <a:solidFill>
                  <a:schemeClr val="tx1"/>
                </a:solidFill>
              </a:rPr>
              <a:t>kogemus</a:t>
            </a:r>
            <a:r>
              <a:rPr lang="en-GB" sz="4400" dirty="0">
                <a:solidFill>
                  <a:schemeClr val="tx1"/>
                </a:solidFill>
              </a:rPr>
              <a:t>; </a:t>
            </a:r>
          </a:p>
          <a:p>
            <a:pPr>
              <a:buFont typeface="Wingdings" panose="05000000000000000000" pitchFamily="2" charset="2"/>
              <a:buChar char="ü"/>
            </a:pPr>
            <a:r>
              <a:rPr lang="et-EE" sz="4400" dirty="0">
                <a:solidFill>
                  <a:schemeClr val="tx1"/>
                </a:solidFill>
              </a:rPr>
              <a:t> </a:t>
            </a:r>
            <a:r>
              <a:rPr lang="en-GB" sz="4400" dirty="0" err="1">
                <a:solidFill>
                  <a:schemeClr val="tx1"/>
                </a:solidFill>
              </a:rPr>
              <a:t>olnud</a:t>
            </a:r>
            <a:r>
              <a:rPr lang="en-GB" sz="4400" dirty="0">
                <a:solidFill>
                  <a:schemeClr val="tx1"/>
                </a:solidFill>
              </a:rPr>
              <a:t> </a:t>
            </a:r>
            <a:r>
              <a:rPr lang="en-GB" sz="4400" dirty="0" err="1">
                <a:solidFill>
                  <a:schemeClr val="bg2"/>
                </a:solidFill>
              </a:rPr>
              <a:t>juhtiv</a:t>
            </a:r>
            <a:r>
              <a:rPr lang="en-GB" sz="4400" dirty="0">
                <a:solidFill>
                  <a:schemeClr val="bg2"/>
                </a:solidFill>
              </a:rPr>
              <a:t> roll </a:t>
            </a:r>
            <a:r>
              <a:rPr lang="en-GB" sz="4400" dirty="0" err="1">
                <a:solidFill>
                  <a:schemeClr val="bg2"/>
                </a:solidFill>
              </a:rPr>
              <a:t>perevägivalla</a:t>
            </a:r>
            <a:r>
              <a:rPr lang="en-GB" sz="4400" dirty="0">
                <a:solidFill>
                  <a:schemeClr val="bg2"/>
                </a:solidFill>
              </a:rPr>
              <a:t> </a:t>
            </a:r>
            <a:r>
              <a:rPr lang="en-GB" sz="4400" dirty="0" err="1">
                <a:solidFill>
                  <a:schemeClr val="bg2"/>
                </a:solidFill>
              </a:rPr>
              <a:t>ja</a:t>
            </a:r>
            <a:r>
              <a:rPr lang="en-GB" sz="4400" dirty="0">
                <a:solidFill>
                  <a:schemeClr val="bg2"/>
                </a:solidFill>
              </a:rPr>
              <a:t>/</a:t>
            </a:r>
            <a:r>
              <a:rPr lang="en-GB" sz="4400" dirty="0" err="1">
                <a:solidFill>
                  <a:schemeClr val="bg2"/>
                </a:solidFill>
              </a:rPr>
              <a:t>või</a:t>
            </a:r>
            <a:r>
              <a:rPr lang="en-GB" sz="4400" dirty="0">
                <a:solidFill>
                  <a:schemeClr val="bg2"/>
                </a:solidFill>
              </a:rPr>
              <a:t> </a:t>
            </a:r>
            <a:r>
              <a:rPr lang="en-GB" sz="4400" dirty="0" err="1">
                <a:solidFill>
                  <a:schemeClr val="bg2"/>
                </a:solidFill>
              </a:rPr>
              <a:t>soolise</a:t>
            </a:r>
            <a:r>
              <a:rPr lang="en-GB" sz="4400" dirty="0">
                <a:solidFill>
                  <a:schemeClr val="bg2"/>
                </a:solidFill>
              </a:rPr>
              <a:t> </a:t>
            </a:r>
            <a:r>
              <a:rPr lang="en-GB" sz="4400" dirty="0" err="1">
                <a:solidFill>
                  <a:schemeClr val="bg2"/>
                </a:solidFill>
              </a:rPr>
              <a:t>vägivalla</a:t>
            </a:r>
            <a:r>
              <a:rPr lang="en-GB" sz="4400" dirty="0">
                <a:solidFill>
                  <a:schemeClr val="bg2"/>
                </a:solidFill>
              </a:rPr>
              <a:t> </a:t>
            </a:r>
            <a:r>
              <a:rPr lang="en-GB" sz="4400" dirty="0" err="1">
                <a:solidFill>
                  <a:schemeClr val="tx1"/>
                </a:solidFill>
              </a:rPr>
              <a:t>valdkonna</a:t>
            </a:r>
            <a:r>
              <a:rPr lang="en-GB" sz="4400" dirty="0">
                <a:solidFill>
                  <a:schemeClr val="tx1"/>
                </a:solidFill>
              </a:rPr>
              <a:t> </a:t>
            </a:r>
            <a:r>
              <a:rPr lang="en-GB" sz="4400" dirty="0" err="1">
                <a:solidFill>
                  <a:schemeClr val="bg2"/>
                </a:solidFill>
              </a:rPr>
              <a:t>sotsiaalprogrammi</a:t>
            </a:r>
            <a:r>
              <a:rPr lang="en-GB" sz="4400" dirty="0">
                <a:solidFill>
                  <a:schemeClr val="tx1"/>
                </a:solidFill>
              </a:rPr>
              <a:t> </a:t>
            </a:r>
            <a:r>
              <a:rPr lang="en-GB" sz="4400" dirty="0" err="1">
                <a:solidFill>
                  <a:schemeClr val="tx1"/>
                </a:solidFill>
              </a:rPr>
              <a:t>loomisel</a:t>
            </a:r>
            <a:r>
              <a:rPr lang="en-GB" sz="4400" dirty="0">
                <a:solidFill>
                  <a:schemeClr val="tx1"/>
                </a:solidFill>
              </a:rPr>
              <a:t> </a:t>
            </a:r>
            <a:r>
              <a:rPr lang="en-GB" sz="4400" dirty="0" err="1">
                <a:solidFill>
                  <a:schemeClr val="tx1"/>
                </a:solidFill>
              </a:rPr>
              <a:t>ja</a:t>
            </a:r>
            <a:r>
              <a:rPr lang="en-GB" sz="4400" dirty="0">
                <a:solidFill>
                  <a:schemeClr val="tx1"/>
                </a:solidFill>
              </a:rPr>
              <a:t> </a:t>
            </a:r>
            <a:r>
              <a:rPr lang="en-GB" sz="4400" dirty="0" err="1">
                <a:solidFill>
                  <a:schemeClr val="tx1"/>
                </a:solidFill>
              </a:rPr>
              <a:t>rakendamisel</a:t>
            </a:r>
            <a:r>
              <a:rPr lang="et-EE" sz="4400" dirty="0">
                <a:solidFill>
                  <a:schemeClr val="tx1"/>
                </a:solidFill>
              </a:rPr>
              <a:t>.</a:t>
            </a:r>
            <a:endParaRPr lang="en-GB" sz="4400" dirty="0">
              <a:solidFill>
                <a:schemeClr val="tx1"/>
              </a:solidFill>
            </a:endParaRPr>
          </a:p>
          <a:p>
            <a:pPr marL="0" indent="0">
              <a:buNone/>
            </a:pPr>
            <a:endParaRPr lang="et-EE" sz="4400" dirty="0">
              <a:solidFill>
                <a:schemeClr val="tx1"/>
              </a:solidFill>
            </a:endParaRPr>
          </a:p>
          <a:p>
            <a:pPr marL="0" indent="0" algn="just">
              <a:buNone/>
            </a:pPr>
            <a:r>
              <a:rPr lang="et-EE" sz="4400" dirty="0">
                <a:solidFill>
                  <a:schemeClr val="tx1"/>
                </a:solidFill>
              </a:rPr>
              <a:t>Nii </a:t>
            </a:r>
            <a:r>
              <a:rPr lang="et-EE" sz="4400" dirty="0">
                <a:solidFill>
                  <a:schemeClr val="bg2"/>
                </a:solidFill>
              </a:rPr>
              <a:t>meeskonnaliikmete</a:t>
            </a:r>
            <a:r>
              <a:rPr lang="et-EE" sz="4400" dirty="0">
                <a:solidFill>
                  <a:schemeClr val="tx1"/>
                </a:solidFill>
              </a:rPr>
              <a:t> kui </a:t>
            </a:r>
            <a:r>
              <a:rPr lang="et-EE" sz="4400" dirty="0">
                <a:solidFill>
                  <a:schemeClr val="bg2"/>
                </a:solidFill>
              </a:rPr>
              <a:t>partneri </a:t>
            </a:r>
            <a:r>
              <a:rPr lang="et-EE" sz="4400" dirty="0">
                <a:solidFill>
                  <a:schemeClr val="tx1"/>
                </a:solidFill>
              </a:rPr>
              <a:t>puhul (kui projektil on partner) </a:t>
            </a:r>
            <a:r>
              <a:rPr lang="et-EE" sz="4400" dirty="0">
                <a:solidFill>
                  <a:schemeClr val="bg2"/>
                </a:solidFill>
              </a:rPr>
              <a:t>kirjeldage</a:t>
            </a:r>
            <a:r>
              <a:rPr lang="et-EE" sz="4400" dirty="0">
                <a:solidFill>
                  <a:schemeClr val="tx1"/>
                </a:solidFill>
              </a:rPr>
              <a:t> taotluses nende </a:t>
            </a:r>
            <a:r>
              <a:rPr lang="et-EE" sz="4400" dirty="0">
                <a:solidFill>
                  <a:schemeClr val="bg2"/>
                </a:solidFill>
              </a:rPr>
              <a:t>rolle</a:t>
            </a:r>
            <a:r>
              <a:rPr lang="et-EE" sz="4400" dirty="0">
                <a:solidFill>
                  <a:schemeClr val="tx1"/>
                </a:solidFill>
              </a:rPr>
              <a:t> (mis ülesandeid täidavad ning mis tegevuste eest vastutavad, seda nii tegevuste kavandamisel kui elluviimisel). </a:t>
            </a:r>
          </a:p>
          <a:p>
            <a:pPr marL="0" indent="0">
              <a:buNone/>
            </a:pPr>
            <a:r>
              <a:rPr lang="et-EE" sz="4400" dirty="0">
                <a:solidFill>
                  <a:schemeClr val="bg2"/>
                </a:solidFill>
              </a:rPr>
              <a:t>Partneri</a:t>
            </a:r>
            <a:r>
              <a:rPr lang="et-EE" sz="4400" dirty="0">
                <a:solidFill>
                  <a:schemeClr val="tx1"/>
                </a:solidFill>
              </a:rPr>
              <a:t> puhul võiks eraldi välja tuua, milline on </a:t>
            </a:r>
            <a:r>
              <a:rPr lang="et-EE" sz="4400" u="sng" dirty="0">
                <a:solidFill>
                  <a:schemeClr val="tx1"/>
                </a:solidFill>
              </a:rPr>
              <a:t>partneri panus projekti eesmärgi täitmisel</a:t>
            </a:r>
            <a:r>
              <a:rPr lang="et-EE" sz="4400" dirty="0">
                <a:solidFill>
                  <a:schemeClr val="tx1"/>
                </a:solidFill>
              </a:rPr>
              <a:t>.</a:t>
            </a:r>
            <a:r>
              <a:rPr lang="fi-FI" sz="4400" dirty="0">
                <a:solidFill>
                  <a:schemeClr val="tx1"/>
                </a:solidFill>
              </a:rPr>
              <a:t> </a:t>
            </a:r>
            <a:endParaRPr lang="en-GB" sz="4400" dirty="0">
              <a:solidFill>
                <a:schemeClr val="tx1"/>
              </a:solidFill>
            </a:endParaRPr>
          </a:p>
        </p:txBody>
      </p:sp>
    </p:spTree>
    <p:extLst>
      <p:ext uri="{BB962C8B-B14F-4D97-AF65-F5344CB8AC3E}">
        <p14:creationId xmlns:p14="http://schemas.microsoft.com/office/powerpoint/2010/main" val="3526975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1022561"/>
            <a:ext cx="21861705" cy="1077218"/>
          </a:xfrm>
        </p:spPr>
        <p:txBody>
          <a:bodyPr/>
          <a:lstStyle/>
          <a:p>
            <a:pPr algn="ctr"/>
            <a:r>
              <a:rPr lang="et-EE" dirty="0"/>
              <a:t>2. TEGEVUSKAVA </a:t>
            </a:r>
            <a:endParaRPr lang="en-GB" dirty="0"/>
          </a:p>
        </p:txBody>
      </p:sp>
      <p:sp>
        <p:nvSpPr>
          <p:cNvPr id="3" name="Plassholder for innhold 2"/>
          <p:cNvSpPr>
            <a:spLocks noGrp="1"/>
          </p:cNvSpPr>
          <p:nvPr>
            <p:ph idx="1"/>
          </p:nvPr>
        </p:nvSpPr>
        <p:spPr>
          <a:xfrm>
            <a:off x="819150" y="2431473"/>
            <a:ext cx="22707600" cy="10260379"/>
          </a:xfrm>
        </p:spPr>
        <p:txBody>
          <a:bodyPr>
            <a:normAutofit fontScale="92500" lnSpcReduction="20000"/>
          </a:bodyPr>
          <a:lstStyle/>
          <a:p>
            <a:pPr marL="0" indent="0">
              <a:buNone/>
            </a:pPr>
            <a:r>
              <a:rPr lang="et-EE" sz="4800" b="1" dirty="0"/>
              <a:t>Tooge välja</a:t>
            </a:r>
            <a:r>
              <a:rPr lang="et-EE" sz="4800" dirty="0"/>
              <a:t>:</a:t>
            </a:r>
          </a:p>
          <a:p>
            <a:pPr>
              <a:buFont typeface="Wingdings" panose="05000000000000000000" pitchFamily="2" charset="2"/>
              <a:buChar char="Ø"/>
            </a:pPr>
            <a:r>
              <a:rPr lang="et-EE" sz="4800" dirty="0"/>
              <a:t> tegevuste </a:t>
            </a:r>
            <a:r>
              <a:rPr lang="et-EE" sz="4800" dirty="0">
                <a:solidFill>
                  <a:schemeClr val="bg2"/>
                </a:solidFill>
              </a:rPr>
              <a:t>olulisemad etapid </a:t>
            </a:r>
            <a:r>
              <a:rPr lang="et-EE" sz="4800" dirty="0"/>
              <a:t>(alamtegevused) ja avage nende sisu (sh ettevalmistavad tegevused ja järeltegevused);</a:t>
            </a:r>
          </a:p>
          <a:p>
            <a:pPr>
              <a:buFont typeface="Wingdings" panose="05000000000000000000" pitchFamily="2" charset="2"/>
              <a:buChar char="Ø"/>
            </a:pPr>
            <a:r>
              <a:rPr lang="et-EE" sz="4800" dirty="0"/>
              <a:t> tegevuste kavandatud </a:t>
            </a:r>
            <a:r>
              <a:rPr lang="et-EE" sz="4800" dirty="0">
                <a:solidFill>
                  <a:schemeClr val="bg2"/>
                </a:solidFill>
              </a:rPr>
              <a:t>ajaraam</a:t>
            </a:r>
            <a:r>
              <a:rPr lang="et-EE" sz="4800" dirty="0"/>
              <a:t>; </a:t>
            </a:r>
          </a:p>
          <a:p>
            <a:pPr marL="0" indent="0">
              <a:buNone/>
            </a:pPr>
            <a:r>
              <a:rPr lang="et-EE" sz="4800" b="1" dirty="0"/>
              <a:t>Kirjeldage</a:t>
            </a:r>
            <a:r>
              <a:rPr lang="et-EE" sz="4800" dirty="0"/>
              <a:t>:</a:t>
            </a:r>
          </a:p>
          <a:p>
            <a:pPr>
              <a:buFont typeface="Wingdings" panose="05000000000000000000" pitchFamily="2" charset="2"/>
              <a:buChar char="Ø"/>
            </a:pPr>
            <a:r>
              <a:rPr lang="et-EE" sz="4800" dirty="0"/>
              <a:t> tegevuste </a:t>
            </a:r>
            <a:r>
              <a:rPr lang="et-EE" sz="4800" dirty="0">
                <a:solidFill>
                  <a:schemeClr val="bg2"/>
                </a:solidFill>
              </a:rPr>
              <a:t>mahte</a:t>
            </a:r>
            <a:r>
              <a:rPr lang="et-EE" sz="4800" dirty="0"/>
              <a:t> (koolituste arv, maht, gruppide suurus; sotsiaalprogrammi puhul kindlasti selle eeldatav kestus);</a:t>
            </a:r>
          </a:p>
          <a:p>
            <a:pPr>
              <a:buFont typeface="Wingdings" panose="05000000000000000000" pitchFamily="2" charset="2"/>
              <a:buChar char="Ø"/>
            </a:pPr>
            <a:r>
              <a:rPr lang="et-EE" sz="4800" dirty="0"/>
              <a:t> </a:t>
            </a:r>
            <a:r>
              <a:rPr lang="et-EE" sz="4800" dirty="0">
                <a:solidFill>
                  <a:schemeClr val="bg2"/>
                </a:solidFill>
              </a:rPr>
              <a:t>kus</a:t>
            </a:r>
            <a:r>
              <a:rPr lang="et-EE" sz="4800" dirty="0"/>
              <a:t> tegevusi plaanitakse ellu viia (s.o millistes piirkondades);</a:t>
            </a:r>
          </a:p>
          <a:p>
            <a:pPr>
              <a:buFont typeface="Wingdings" panose="05000000000000000000" pitchFamily="2" charset="2"/>
              <a:buChar char="Ø"/>
            </a:pPr>
            <a:r>
              <a:rPr lang="et-EE" sz="4800" dirty="0"/>
              <a:t> mida tehakse selleks (milline on koostöö erinevate asutuste ja organisatsioonidega), et </a:t>
            </a:r>
            <a:r>
              <a:rPr lang="et-EE" sz="4800" dirty="0">
                <a:solidFill>
                  <a:schemeClr val="bg2"/>
                </a:solidFill>
              </a:rPr>
              <a:t>tagada</a:t>
            </a:r>
            <a:r>
              <a:rPr lang="et-EE" sz="4800" dirty="0"/>
              <a:t> kavandatud </a:t>
            </a:r>
            <a:r>
              <a:rPr lang="et-EE" sz="4800" dirty="0">
                <a:solidFill>
                  <a:schemeClr val="bg2"/>
                </a:solidFill>
              </a:rPr>
              <a:t>osalejate arv </a:t>
            </a:r>
            <a:r>
              <a:rPr lang="et-EE" sz="4800" dirty="0"/>
              <a:t>(eksperte ja/või seksiostjaid) koolituste ja/või sotsiaalprogrammi jaoks.</a:t>
            </a:r>
          </a:p>
          <a:p>
            <a:pPr marL="0" indent="0">
              <a:buNone/>
            </a:pPr>
            <a:endParaRPr lang="et-EE" sz="1100" dirty="0"/>
          </a:p>
          <a:p>
            <a:pPr marL="0" indent="0">
              <a:buNone/>
            </a:pPr>
            <a:r>
              <a:rPr lang="et-EE" sz="4800" dirty="0"/>
              <a:t>Tegevuskava koostamisel ja kirjeldamisel jälgige, et info oleks esitatud piisavalt </a:t>
            </a:r>
            <a:r>
              <a:rPr lang="et-EE" sz="4800" dirty="0">
                <a:solidFill>
                  <a:schemeClr val="bg2"/>
                </a:solidFill>
              </a:rPr>
              <a:t>detailselt</a:t>
            </a:r>
            <a:r>
              <a:rPr lang="et-EE" sz="4800" dirty="0"/>
              <a:t>, tegevused oleks omavahel </a:t>
            </a:r>
            <a:r>
              <a:rPr lang="et-EE" sz="4800" dirty="0">
                <a:solidFill>
                  <a:schemeClr val="bg2"/>
                </a:solidFill>
              </a:rPr>
              <a:t>seostatud</a:t>
            </a:r>
            <a:r>
              <a:rPr lang="et-EE" sz="4800" dirty="0"/>
              <a:t> ning </a:t>
            </a:r>
            <a:r>
              <a:rPr lang="et-EE" sz="4800" dirty="0">
                <a:solidFill>
                  <a:schemeClr val="bg2"/>
                </a:solidFill>
              </a:rPr>
              <a:t>loogilises järgnevuses </a:t>
            </a:r>
            <a:r>
              <a:rPr lang="et-EE" sz="4800" dirty="0"/>
              <a:t>(sh realistlikud ajakavad) ning </a:t>
            </a:r>
            <a:r>
              <a:rPr lang="et-EE" sz="4800" dirty="0">
                <a:solidFill>
                  <a:schemeClr val="bg2"/>
                </a:solidFill>
              </a:rPr>
              <a:t>põhjendatud</a:t>
            </a:r>
            <a:r>
              <a:rPr lang="et-EE" sz="4800" dirty="0"/>
              <a:t>.</a:t>
            </a:r>
          </a:p>
          <a:p>
            <a:pPr marL="0" indent="0">
              <a:buNone/>
            </a:pPr>
            <a:endParaRPr lang="et-EE" sz="4000" dirty="0"/>
          </a:p>
        </p:txBody>
      </p:sp>
    </p:spTree>
    <p:extLst>
      <p:ext uri="{BB962C8B-B14F-4D97-AF65-F5344CB8AC3E}">
        <p14:creationId xmlns:p14="http://schemas.microsoft.com/office/powerpoint/2010/main" val="10513975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483952"/>
            <a:ext cx="21861705" cy="2030648"/>
          </a:xfrm>
        </p:spPr>
        <p:txBody>
          <a:bodyPr/>
          <a:lstStyle/>
          <a:p>
            <a:pPr algn="ctr"/>
            <a:r>
              <a:rPr lang="et-EE" dirty="0"/>
              <a:t>2. SIHTRÜHMAGA ARVESTAMINE </a:t>
            </a:r>
            <a:br>
              <a:rPr lang="et-EE" dirty="0"/>
            </a:br>
            <a:r>
              <a:rPr lang="et-EE" dirty="0"/>
              <a:t>OSALEJATE KAASAMINE </a:t>
            </a:r>
            <a:endParaRPr lang="en-GB" dirty="0"/>
          </a:p>
        </p:txBody>
      </p:sp>
      <p:sp>
        <p:nvSpPr>
          <p:cNvPr id="3" name="Plassholder for innhold 2"/>
          <p:cNvSpPr>
            <a:spLocks noGrp="1"/>
          </p:cNvSpPr>
          <p:nvPr>
            <p:ph idx="1"/>
          </p:nvPr>
        </p:nvSpPr>
        <p:spPr>
          <a:xfrm>
            <a:off x="628650" y="2514600"/>
            <a:ext cx="22898100" cy="9764930"/>
          </a:xfrm>
        </p:spPr>
        <p:txBody>
          <a:bodyPr>
            <a:normAutofit/>
          </a:bodyPr>
          <a:lstStyle/>
          <a:p>
            <a:pPr marL="0" indent="0" algn="just">
              <a:buNone/>
            </a:pPr>
            <a:endParaRPr lang="et-EE" sz="4000" dirty="0"/>
          </a:p>
          <a:p>
            <a:pPr marL="0" indent="0" algn="just">
              <a:buNone/>
            </a:pPr>
            <a:r>
              <a:rPr lang="et-EE" sz="4800" b="1" dirty="0">
                <a:solidFill>
                  <a:schemeClr val="bg2"/>
                </a:solidFill>
              </a:rPr>
              <a:t>Sihtrühm</a:t>
            </a:r>
            <a:r>
              <a:rPr lang="et-EE" sz="4800" b="1" dirty="0"/>
              <a:t>: </a:t>
            </a:r>
            <a:r>
              <a:rPr lang="et-EE" sz="4800" dirty="0"/>
              <a:t>perevägivalla ohvritega kokku puutuvate spetsialistid ja/või seksiostjad</a:t>
            </a:r>
          </a:p>
          <a:p>
            <a:pPr marL="0" indent="0" algn="just">
              <a:buNone/>
            </a:pPr>
            <a:r>
              <a:rPr lang="et-EE" sz="4800" b="1" dirty="0"/>
              <a:t>Kirjeldage</a:t>
            </a:r>
            <a:r>
              <a:rPr lang="et-EE" sz="4800" dirty="0"/>
              <a:t>:</a:t>
            </a:r>
          </a:p>
          <a:p>
            <a:pPr algn="just">
              <a:buFont typeface="Wingdings" panose="05000000000000000000" pitchFamily="2" charset="2"/>
              <a:buChar char="ü"/>
            </a:pPr>
            <a:r>
              <a:rPr lang="et-EE" sz="4800" dirty="0"/>
              <a:t>  </a:t>
            </a:r>
            <a:r>
              <a:rPr lang="et-EE" sz="4800" u="sng" dirty="0"/>
              <a:t>kellele</a:t>
            </a:r>
            <a:r>
              <a:rPr lang="et-EE" sz="4800" dirty="0"/>
              <a:t> täpsemalt kavatsete koolitusi läbi viia; </a:t>
            </a:r>
          </a:p>
          <a:p>
            <a:pPr algn="just">
              <a:buFont typeface="Wingdings" panose="05000000000000000000" pitchFamily="2" charset="2"/>
              <a:buChar char="ü"/>
            </a:pPr>
            <a:r>
              <a:rPr lang="et-EE" sz="4800" dirty="0"/>
              <a:t>  sihtrühmade </a:t>
            </a:r>
            <a:r>
              <a:rPr lang="et-EE" sz="4800" u="sng" dirty="0"/>
              <a:t>vajadusi</a:t>
            </a:r>
            <a:r>
              <a:rPr lang="et-EE" sz="4800" dirty="0"/>
              <a:t> ja </a:t>
            </a:r>
            <a:r>
              <a:rPr lang="et-EE" sz="4800" u="sng" dirty="0"/>
              <a:t>probleeme</a:t>
            </a:r>
            <a:r>
              <a:rPr lang="et-EE" sz="4800" dirty="0"/>
              <a:t>.  </a:t>
            </a:r>
            <a:endParaRPr lang="et-EE" sz="4800" b="1" dirty="0"/>
          </a:p>
          <a:p>
            <a:pPr marL="0" indent="0" algn="just">
              <a:buNone/>
            </a:pPr>
            <a:r>
              <a:rPr lang="et-EE" sz="4800" b="1" dirty="0"/>
              <a:t>Selgitage:</a:t>
            </a:r>
            <a:endParaRPr lang="et-EE" sz="4800" dirty="0"/>
          </a:p>
          <a:p>
            <a:pPr>
              <a:buFont typeface="Wingdings" panose="05000000000000000000" pitchFamily="2" charset="2"/>
              <a:buChar char="ü"/>
            </a:pPr>
            <a:r>
              <a:rPr lang="et-EE" sz="4800" dirty="0"/>
              <a:t> kuidas tagatakse ekspertide ja/või seksiostjate </a:t>
            </a:r>
            <a:r>
              <a:rPr lang="et-EE" sz="4800" u="sng" dirty="0"/>
              <a:t>aktiivne ning sisukas osalemine </a:t>
            </a:r>
            <a:r>
              <a:rPr lang="et-EE" sz="4800" dirty="0"/>
              <a:t>koolitustel ja/või sotsiaalprogrammis. </a:t>
            </a:r>
          </a:p>
          <a:p>
            <a:pPr marL="0" indent="0">
              <a:buNone/>
            </a:pPr>
            <a:endParaRPr lang="et-EE" sz="4000" dirty="0"/>
          </a:p>
        </p:txBody>
      </p:sp>
    </p:spTree>
    <p:extLst>
      <p:ext uri="{BB962C8B-B14F-4D97-AF65-F5344CB8AC3E}">
        <p14:creationId xmlns:p14="http://schemas.microsoft.com/office/powerpoint/2010/main" val="133348106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59559" y="538609"/>
            <a:ext cx="21861705" cy="2154436"/>
          </a:xfrm>
        </p:spPr>
        <p:txBody>
          <a:bodyPr/>
          <a:lstStyle/>
          <a:p>
            <a:pPr algn="ctr"/>
            <a:r>
              <a:rPr lang="et-EE" dirty="0"/>
              <a:t>3. TEAVITUSTEGEVUSED</a:t>
            </a:r>
            <a:br>
              <a:rPr lang="et-EE" dirty="0"/>
            </a:br>
            <a:r>
              <a:rPr lang="et-EE" dirty="0"/>
              <a:t>4. RISKITEGURID </a:t>
            </a:r>
            <a:endParaRPr lang="en-GB" dirty="0"/>
          </a:p>
        </p:txBody>
      </p:sp>
      <p:sp>
        <p:nvSpPr>
          <p:cNvPr id="3" name="Plassholder for innhold 2"/>
          <p:cNvSpPr>
            <a:spLocks noGrp="1"/>
          </p:cNvSpPr>
          <p:nvPr>
            <p:ph idx="1"/>
          </p:nvPr>
        </p:nvSpPr>
        <p:spPr>
          <a:xfrm>
            <a:off x="836611" y="3117272"/>
            <a:ext cx="22707600" cy="8725839"/>
          </a:xfrm>
        </p:spPr>
        <p:txBody>
          <a:bodyPr>
            <a:normAutofit/>
          </a:bodyPr>
          <a:lstStyle/>
          <a:p>
            <a:pPr marL="0" indent="0">
              <a:buNone/>
            </a:pPr>
            <a:r>
              <a:rPr lang="et-EE" sz="4400" b="1" dirty="0">
                <a:solidFill>
                  <a:schemeClr val="bg2"/>
                </a:solidFill>
              </a:rPr>
              <a:t>Teavitustegevuste</a:t>
            </a:r>
            <a:r>
              <a:rPr lang="et-EE" sz="4400" dirty="0"/>
              <a:t> puhul kirjeldage, miks valitud tegevused projekti sõnumit kõige paremini edasi kannavad.</a:t>
            </a:r>
          </a:p>
          <a:p>
            <a:pPr marL="0" indent="0">
              <a:buNone/>
            </a:pPr>
            <a:endParaRPr lang="et-EE" sz="900" dirty="0"/>
          </a:p>
          <a:p>
            <a:pPr marL="0" indent="0">
              <a:buNone/>
            </a:pPr>
            <a:r>
              <a:rPr lang="et-EE" sz="4400" b="1" dirty="0">
                <a:solidFill>
                  <a:schemeClr val="bg2"/>
                </a:solidFill>
              </a:rPr>
              <a:t>Riskitegureid</a:t>
            </a:r>
            <a:r>
              <a:rPr lang="et-EE" sz="4400" dirty="0"/>
              <a:t> tuleb hinnata taotlusvormis etteantud </a:t>
            </a:r>
            <a:r>
              <a:rPr lang="et-EE" sz="4400" i="1" dirty="0"/>
              <a:t>riskikategooriatest</a:t>
            </a:r>
            <a:r>
              <a:rPr lang="et-EE" sz="4400" dirty="0"/>
              <a:t> lähtuvalt:</a:t>
            </a:r>
          </a:p>
          <a:p>
            <a:pPr>
              <a:buFont typeface="Wingdings" panose="05000000000000000000" pitchFamily="2" charset="2"/>
              <a:buChar char="Ø"/>
            </a:pPr>
            <a:r>
              <a:rPr lang="et-EE" sz="4400" dirty="0"/>
              <a:t>   juhtimise ja meeskonnaga seotud riskid (personal);</a:t>
            </a:r>
          </a:p>
          <a:p>
            <a:pPr>
              <a:buFont typeface="Wingdings" panose="05000000000000000000" pitchFamily="2" charset="2"/>
              <a:buChar char="Ø"/>
            </a:pPr>
            <a:r>
              <a:rPr lang="et-EE" sz="4400" dirty="0"/>
              <a:t>   sihtrühmade kaasamise ja valitud sekkumismeetodiga seonduvad riskid;</a:t>
            </a:r>
          </a:p>
          <a:p>
            <a:pPr>
              <a:buFont typeface="Wingdings" panose="05000000000000000000" pitchFamily="2" charset="2"/>
              <a:buChar char="Ø"/>
            </a:pPr>
            <a:r>
              <a:rPr lang="et-EE" sz="4400" dirty="0"/>
              <a:t>   ajakavaga seotud riskid;</a:t>
            </a:r>
          </a:p>
          <a:p>
            <a:pPr>
              <a:buFont typeface="Wingdings" panose="05000000000000000000" pitchFamily="2" charset="2"/>
              <a:buChar char="Ø"/>
            </a:pPr>
            <a:r>
              <a:rPr lang="et-EE" sz="4400" dirty="0"/>
              <a:t>   finantseerimise/maksetega seonduvad riskid;</a:t>
            </a:r>
          </a:p>
          <a:p>
            <a:pPr>
              <a:buFont typeface="Wingdings" panose="05000000000000000000" pitchFamily="2" charset="2"/>
              <a:buChar char="Ø"/>
            </a:pPr>
            <a:r>
              <a:rPr lang="et-EE" sz="4400" dirty="0"/>
              <a:t>   õiguslikud/seadusandlikud riskid või muud väliskeskkonnast tulenevad riskid.</a:t>
            </a:r>
          </a:p>
          <a:p>
            <a:pPr marL="0" indent="0">
              <a:buNone/>
            </a:pPr>
            <a:endParaRPr lang="et-EE" sz="1000" dirty="0"/>
          </a:p>
          <a:p>
            <a:pPr marL="0" indent="0">
              <a:buNone/>
            </a:pPr>
            <a:r>
              <a:rPr lang="et-EE" sz="4400" dirty="0"/>
              <a:t>Juurde lisada riskide </a:t>
            </a:r>
            <a:r>
              <a:rPr lang="et-EE" sz="4400" b="1" dirty="0"/>
              <a:t>maandamis</a:t>
            </a:r>
            <a:r>
              <a:rPr lang="et-EE" sz="4400" dirty="0"/>
              <a:t>tegevused.</a:t>
            </a:r>
          </a:p>
          <a:p>
            <a:pPr marL="0" indent="0">
              <a:buNone/>
            </a:pPr>
            <a:endParaRPr lang="et-EE" sz="4000" dirty="0"/>
          </a:p>
          <a:p>
            <a:pPr marL="0" indent="0">
              <a:buNone/>
            </a:pPr>
            <a:endParaRPr lang="et-EE" sz="4000" dirty="0"/>
          </a:p>
        </p:txBody>
      </p:sp>
    </p:spTree>
    <p:extLst>
      <p:ext uri="{BB962C8B-B14F-4D97-AF65-F5344CB8AC3E}">
        <p14:creationId xmlns:p14="http://schemas.microsoft.com/office/powerpoint/2010/main" val="37509718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422058"/>
            <a:ext cx="21861705" cy="2154436"/>
          </a:xfrm>
        </p:spPr>
        <p:txBody>
          <a:bodyPr/>
          <a:lstStyle/>
          <a:p>
            <a:pPr algn="ctr"/>
            <a:r>
              <a:rPr lang="et-EE" dirty="0"/>
              <a:t>5. JÄTKUSUUTLIKKUS </a:t>
            </a:r>
            <a:br>
              <a:rPr lang="et-EE" dirty="0"/>
            </a:br>
            <a:r>
              <a:rPr lang="et-EE" dirty="0"/>
              <a:t>UUENDUSLIKKUS</a:t>
            </a:r>
            <a:endParaRPr lang="en-GB" dirty="0"/>
          </a:p>
        </p:txBody>
      </p:sp>
      <p:sp>
        <p:nvSpPr>
          <p:cNvPr id="3" name="Plassholder for innhold 2"/>
          <p:cNvSpPr>
            <a:spLocks noGrp="1"/>
          </p:cNvSpPr>
          <p:nvPr>
            <p:ph idx="1"/>
          </p:nvPr>
        </p:nvSpPr>
        <p:spPr>
          <a:xfrm>
            <a:off x="819150" y="1974273"/>
            <a:ext cx="22707600" cy="10474035"/>
          </a:xfrm>
        </p:spPr>
        <p:txBody>
          <a:bodyPr>
            <a:noAutofit/>
          </a:bodyPr>
          <a:lstStyle/>
          <a:p>
            <a:pPr marL="0" indent="0">
              <a:buNone/>
            </a:pPr>
            <a:endParaRPr lang="et-EE" sz="4400" dirty="0"/>
          </a:p>
          <a:p>
            <a:pPr marL="0" indent="0">
              <a:buNone/>
            </a:pPr>
            <a:r>
              <a:rPr lang="et-EE" sz="4400" b="1" dirty="0">
                <a:solidFill>
                  <a:schemeClr val="bg2"/>
                </a:solidFill>
              </a:rPr>
              <a:t>Jätkusuutlikkus</a:t>
            </a:r>
            <a:r>
              <a:rPr lang="et-EE" sz="4400" dirty="0"/>
              <a:t>: </a:t>
            </a:r>
          </a:p>
          <a:p>
            <a:pPr>
              <a:buFont typeface="Wingdings" panose="05000000000000000000" pitchFamily="2" charset="2"/>
              <a:buChar char="ü"/>
            </a:pPr>
            <a:r>
              <a:rPr lang="et-EE" sz="4400" dirty="0"/>
              <a:t> milline on eeldatav </a:t>
            </a:r>
            <a:r>
              <a:rPr lang="et-EE" sz="4400" dirty="0">
                <a:solidFill>
                  <a:schemeClr val="bg2"/>
                </a:solidFill>
              </a:rPr>
              <a:t>projektitegevuste mõju </a:t>
            </a:r>
            <a:r>
              <a:rPr lang="et-EE" sz="4400" dirty="0"/>
              <a:t>pärast projekti lõppu?</a:t>
            </a:r>
          </a:p>
          <a:p>
            <a:pPr>
              <a:buFont typeface="Wingdings" panose="05000000000000000000" pitchFamily="2" charset="2"/>
              <a:buChar char="ü"/>
            </a:pPr>
            <a:r>
              <a:rPr lang="et-EE" sz="4400" dirty="0"/>
              <a:t> kas kavandate </a:t>
            </a:r>
            <a:r>
              <a:rPr lang="et-EE" sz="4400" dirty="0">
                <a:solidFill>
                  <a:schemeClr val="bg2"/>
                </a:solidFill>
              </a:rPr>
              <a:t>jätkutegevusi</a:t>
            </a:r>
            <a:r>
              <a:rPr lang="et-EE" sz="4400" dirty="0"/>
              <a:t> ? </a:t>
            </a:r>
          </a:p>
          <a:p>
            <a:pPr>
              <a:buFont typeface="Wingdings" panose="05000000000000000000" pitchFamily="2" charset="2"/>
              <a:buChar char="ü"/>
            </a:pPr>
            <a:r>
              <a:rPr lang="et-EE" sz="4400" dirty="0"/>
              <a:t> kas </a:t>
            </a:r>
            <a:r>
              <a:rPr lang="et-EE" sz="4400" u="sng" dirty="0">
                <a:solidFill>
                  <a:schemeClr val="tx1"/>
                </a:solidFill>
              </a:rPr>
              <a:t>koolituste</a:t>
            </a:r>
            <a:r>
              <a:rPr lang="et-EE" sz="4400" dirty="0"/>
              <a:t> puhul on kavas projekti käigus omandatud kogemuste ja tulemuste edasine levitamine?</a:t>
            </a:r>
          </a:p>
          <a:p>
            <a:pPr>
              <a:buFont typeface="Wingdings" panose="05000000000000000000" pitchFamily="2" charset="2"/>
              <a:buChar char="ü"/>
            </a:pPr>
            <a:r>
              <a:rPr lang="et-EE" sz="4400" dirty="0"/>
              <a:t> kas on olemas</a:t>
            </a:r>
            <a:r>
              <a:rPr lang="et-EE" sz="4400" u="sng" dirty="0">
                <a:solidFill>
                  <a:schemeClr val="tx1"/>
                </a:solidFill>
              </a:rPr>
              <a:t> sotsiaalprogrammi </a:t>
            </a:r>
            <a:r>
              <a:rPr lang="et-EE" sz="4400" dirty="0"/>
              <a:t>edasise jätkumise plaan?</a:t>
            </a:r>
          </a:p>
          <a:p>
            <a:pPr>
              <a:buFont typeface="Wingdings" panose="05000000000000000000" pitchFamily="2" charset="2"/>
              <a:buChar char="ü"/>
            </a:pPr>
            <a:r>
              <a:rPr lang="et-EE" sz="4400" dirty="0"/>
              <a:t> milline on võimalik </a:t>
            </a:r>
            <a:r>
              <a:rPr lang="et-EE" sz="4400" dirty="0">
                <a:solidFill>
                  <a:schemeClr val="bg2"/>
                </a:solidFill>
              </a:rPr>
              <a:t>jätkurahastuse</a:t>
            </a:r>
            <a:r>
              <a:rPr lang="et-EE" sz="4400" dirty="0"/>
              <a:t> perspektiiv? </a:t>
            </a:r>
          </a:p>
          <a:p>
            <a:pPr marL="0" indent="0">
              <a:buNone/>
            </a:pPr>
            <a:r>
              <a:rPr lang="et-EE" sz="4400" b="1" dirty="0">
                <a:solidFill>
                  <a:schemeClr val="bg2"/>
                </a:solidFill>
              </a:rPr>
              <a:t>Uuenduslikkus:</a:t>
            </a:r>
          </a:p>
          <a:p>
            <a:pPr algn="just">
              <a:buFont typeface="Wingdings" panose="05000000000000000000" pitchFamily="2" charset="2"/>
              <a:buChar char="ü"/>
            </a:pPr>
            <a:r>
              <a:rPr lang="et-EE" sz="4400" dirty="0"/>
              <a:t> kas projektis on  </a:t>
            </a:r>
            <a:r>
              <a:rPr lang="et-EE" sz="4400" dirty="0">
                <a:solidFill>
                  <a:schemeClr val="bg2"/>
                </a:solidFill>
              </a:rPr>
              <a:t>uuenduslik element</a:t>
            </a:r>
            <a:r>
              <a:rPr lang="et-EE" sz="4400" dirty="0"/>
              <a:t>, millel on </a:t>
            </a:r>
            <a:r>
              <a:rPr lang="et-EE" sz="4400" dirty="0">
                <a:solidFill>
                  <a:schemeClr val="bg2"/>
                </a:solidFill>
              </a:rPr>
              <a:t>lisaväärtus</a:t>
            </a:r>
            <a:r>
              <a:rPr lang="et-EE" sz="4400" dirty="0"/>
              <a:t> meetme „</a:t>
            </a:r>
            <a:r>
              <a:rPr lang="et-EE" sz="4400" i="1" dirty="0"/>
              <a:t>Kodune ja sooline vägivald</a:t>
            </a:r>
            <a:r>
              <a:rPr lang="et-EE" sz="4400" dirty="0"/>
              <a:t>“ eesmärgi täitmisele (vähendada perevägivalda ja soolist vägivalda Eesti ühiskonnas)</a:t>
            </a:r>
          </a:p>
        </p:txBody>
      </p:sp>
    </p:spTree>
    <p:extLst>
      <p:ext uri="{BB962C8B-B14F-4D97-AF65-F5344CB8AC3E}">
        <p14:creationId xmlns:p14="http://schemas.microsoft.com/office/powerpoint/2010/main" val="77086183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422058"/>
            <a:ext cx="21861705" cy="2154436"/>
          </a:xfrm>
        </p:spPr>
        <p:txBody>
          <a:bodyPr/>
          <a:lstStyle/>
          <a:p>
            <a:pPr algn="ctr"/>
            <a:r>
              <a:rPr lang="et-EE" dirty="0"/>
              <a:t>6. MAJANDUSLIK TÕHUSUS  OMAFINANTSEERING</a:t>
            </a:r>
            <a:endParaRPr lang="en-GB" dirty="0"/>
          </a:p>
        </p:txBody>
      </p:sp>
      <p:sp>
        <p:nvSpPr>
          <p:cNvPr id="3" name="Plassholder for innhold 2"/>
          <p:cNvSpPr>
            <a:spLocks noGrp="1"/>
          </p:cNvSpPr>
          <p:nvPr>
            <p:ph idx="1"/>
          </p:nvPr>
        </p:nvSpPr>
        <p:spPr>
          <a:xfrm>
            <a:off x="819150" y="2514600"/>
            <a:ext cx="22707600" cy="9764930"/>
          </a:xfrm>
        </p:spPr>
        <p:txBody>
          <a:bodyPr>
            <a:normAutofit/>
          </a:bodyPr>
          <a:lstStyle/>
          <a:p>
            <a:pPr marL="0" indent="0">
              <a:buNone/>
            </a:pPr>
            <a:endParaRPr lang="et-EE" sz="4400" dirty="0"/>
          </a:p>
          <a:p>
            <a:pPr marL="0" indent="0">
              <a:buNone/>
            </a:pPr>
            <a:r>
              <a:rPr lang="et-EE" sz="4400" b="1" dirty="0">
                <a:solidFill>
                  <a:schemeClr val="bg2"/>
                </a:solidFill>
              </a:rPr>
              <a:t>Eelarve</a:t>
            </a:r>
            <a:r>
              <a:rPr lang="et-EE" sz="4400" dirty="0"/>
              <a:t> puhul on vajalik silmas pidada, et kõik tegevused on </a:t>
            </a:r>
            <a:r>
              <a:rPr lang="et-EE" sz="4400" dirty="0">
                <a:solidFill>
                  <a:schemeClr val="bg2"/>
                </a:solidFill>
              </a:rPr>
              <a:t>kaetud</a:t>
            </a:r>
            <a:r>
              <a:rPr lang="et-EE" sz="4400" dirty="0"/>
              <a:t> piisavate </a:t>
            </a:r>
            <a:r>
              <a:rPr lang="et-EE" sz="4400" dirty="0">
                <a:solidFill>
                  <a:schemeClr val="bg2"/>
                </a:solidFill>
              </a:rPr>
              <a:t>rahaliste vahenditega </a:t>
            </a:r>
            <a:r>
              <a:rPr lang="et-EE" sz="4400" dirty="0"/>
              <a:t>ning, et </a:t>
            </a:r>
            <a:r>
              <a:rPr lang="et-EE" sz="4400" u="sng" dirty="0"/>
              <a:t>kavandatud kulutused</a:t>
            </a:r>
            <a:r>
              <a:rPr lang="et-EE" sz="4400" dirty="0"/>
              <a:t>:</a:t>
            </a:r>
          </a:p>
          <a:p>
            <a:pPr>
              <a:buFont typeface="Wingdings" panose="05000000000000000000" pitchFamily="2" charset="2"/>
              <a:buChar char="ü"/>
            </a:pPr>
            <a:r>
              <a:rPr lang="et-EE" sz="4400" dirty="0"/>
              <a:t> aitavad kaasa projekti </a:t>
            </a:r>
            <a:r>
              <a:rPr lang="et-EE" sz="4400" dirty="0">
                <a:solidFill>
                  <a:schemeClr val="bg2"/>
                </a:solidFill>
              </a:rPr>
              <a:t>eesmärkide</a:t>
            </a:r>
            <a:r>
              <a:rPr lang="et-EE" sz="4400" dirty="0"/>
              <a:t> ja tulemuste </a:t>
            </a:r>
            <a:r>
              <a:rPr lang="et-EE" sz="4400" dirty="0">
                <a:solidFill>
                  <a:schemeClr val="bg2"/>
                </a:solidFill>
              </a:rPr>
              <a:t>täitmisele</a:t>
            </a:r>
            <a:r>
              <a:rPr lang="et-EE" sz="4400" dirty="0"/>
              <a:t>;</a:t>
            </a:r>
          </a:p>
          <a:p>
            <a:pPr>
              <a:buFont typeface="Wingdings" panose="05000000000000000000" pitchFamily="2" charset="2"/>
              <a:buChar char="ü"/>
            </a:pPr>
            <a:r>
              <a:rPr lang="et-EE" sz="4400" dirty="0"/>
              <a:t> tulenevalt otseselt elluviidavate </a:t>
            </a:r>
            <a:r>
              <a:rPr lang="et-EE" sz="4400" dirty="0">
                <a:solidFill>
                  <a:schemeClr val="bg2"/>
                </a:solidFill>
              </a:rPr>
              <a:t>tegevuste iseloomust</a:t>
            </a:r>
            <a:r>
              <a:rPr lang="et-EE" sz="4400" dirty="0"/>
              <a:t>; </a:t>
            </a:r>
          </a:p>
          <a:p>
            <a:pPr>
              <a:buFont typeface="Wingdings" panose="05000000000000000000" pitchFamily="2" charset="2"/>
              <a:buChar char="ü"/>
            </a:pPr>
            <a:r>
              <a:rPr lang="et-EE" sz="4400" dirty="0"/>
              <a:t> tuginevad tegelikel turuhindadel;</a:t>
            </a:r>
          </a:p>
          <a:p>
            <a:pPr>
              <a:buFont typeface="Wingdings" panose="05000000000000000000" pitchFamily="2" charset="2"/>
              <a:buChar char="ü"/>
            </a:pPr>
            <a:r>
              <a:rPr lang="et-EE" sz="4400" dirty="0">
                <a:solidFill>
                  <a:schemeClr val="bg2"/>
                </a:solidFill>
              </a:rPr>
              <a:t> arvestus </a:t>
            </a:r>
            <a:r>
              <a:rPr lang="et-EE" sz="4400" dirty="0"/>
              <a:t>on </a:t>
            </a:r>
            <a:r>
              <a:rPr lang="et-EE" sz="4400" dirty="0">
                <a:solidFill>
                  <a:schemeClr val="bg2"/>
                </a:solidFill>
              </a:rPr>
              <a:t>arusaadav</a:t>
            </a:r>
            <a:r>
              <a:rPr lang="et-EE" sz="4400" dirty="0"/>
              <a:t> ja aritmeetiliselt korrektne;</a:t>
            </a:r>
          </a:p>
          <a:p>
            <a:pPr marL="0" indent="0">
              <a:buNone/>
            </a:pPr>
            <a:endParaRPr lang="et-EE" sz="4400" dirty="0"/>
          </a:p>
          <a:p>
            <a:pPr marL="0" indent="0">
              <a:buNone/>
            </a:pPr>
            <a:r>
              <a:rPr lang="et-EE" sz="4400" dirty="0"/>
              <a:t>Taotluses tuleks selgitada </a:t>
            </a:r>
            <a:r>
              <a:rPr lang="et-EE" sz="4400" b="1" dirty="0">
                <a:solidFill>
                  <a:schemeClr val="bg2"/>
                </a:solidFill>
              </a:rPr>
              <a:t>omafinantseeringu </a:t>
            </a:r>
            <a:r>
              <a:rPr lang="et-EE" sz="4400" dirty="0"/>
              <a:t>katmise </a:t>
            </a:r>
            <a:r>
              <a:rPr lang="et-EE" sz="4400" dirty="0">
                <a:solidFill>
                  <a:schemeClr val="bg2"/>
                </a:solidFill>
              </a:rPr>
              <a:t>viise</a:t>
            </a:r>
            <a:r>
              <a:rPr lang="et-EE" sz="4400" dirty="0"/>
              <a:t> ning </a:t>
            </a:r>
            <a:r>
              <a:rPr lang="et-EE" sz="4400" dirty="0">
                <a:solidFill>
                  <a:schemeClr val="bg2"/>
                </a:solidFill>
              </a:rPr>
              <a:t>vahendeid</a:t>
            </a:r>
            <a:r>
              <a:rPr lang="et-EE" sz="4400" dirty="0"/>
              <a:t>.</a:t>
            </a:r>
          </a:p>
        </p:txBody>
      </p:sp>
    </p:spTree>
    <p:extLst>
      <p:ext uri="{BB962C8B-B14F-4D97-AF65-F5344CB8AC3E}">
        <p14:creationId xmlns:p14="http://schemas.microsoft.com/office/powerpoint/2010/main" val="41845129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t-EE" dirty="0"/>
              <a:t>                             Aitäh!</a:t>
            </a:r>
            <a:endParaRPr lang="en-GB" dirty="0"/>
          </a:p>
        </p:txBody>
      </p:sp>
    </p:spTree>
    <p:extLst>
      <p:ext uri="{BB962C8B-B14F-4D97-AF65-F5344CB8AC3E}">
        <p14:creationId xmlns:p14="http://schemas.microsoft.com/office/powerpoint/2010/main" val="50876330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1097394"/>
            <a:ext cx="21861705" cy="1077218"/>
          </a:xfrm>
        </p:spPr>
        <p:txBody>
          <a:bodyPr/>
          <a:lstStyle/>
          <a:p>
            <a:r>
              <a:rPr lang="et-EE" dirty="0"/>
              <a:t>MILLEST MA RÄÄGIN:</a:t>
            </a:r>
            <a:endParaRPr lang="en-GB" dirty="0"/>
          </a:p>
        </p:txBody>
      </p:sp>
      <p:sp>
        <p:nvSpPr>
          <p:cNvPr id="3" name="Plassholder for innhold 2"/>
          <p:cNvSpPr>
            <a:spLocks noGrp="1"/>
          </p:cNvSpPr>
          <p:nvPr>
            <p:ph idx="1"/>
          </p:nvPr>
        </p:nvSpPr>
        <p:spPr>
          <a:xfrm>
            <a:off x="1260386" y="3091543"/>
            <a:ext cx="22228264" cy="9187986"/>
          </a:xfrm>
        </p:spPr>
        <p:txBody>
          <a:bodyPr/>
          <a:lstStyle/>
          <a:p>
            <a:pPr marL="0" indent="0">
              <a:buNone/>
            </a:pPr>
            <a:endParaRPr lang="et-EE" sz="4800" dirty="0"/>
          </a:p>
          <a:p>
            <a:pPr marL="0" indent="0">
              <a:buNone/>
            </a:pPr>
            <a:endParaRPr lang="et-EE" sz="4800" dirty="0"/>
          </a:p>
          <a:p>
            <a:pPr>
              <a:buFont typeface="Wingdings" panose="05000000000000000000" pitchFamily="2" charset="2"/>
              <a:buChar char="Ø"/>
            </a:pPr>
            <a:r>
              <a:rPr lang="et-EE" sz="4800" dirty="0"/>
              <a:t>  mis tegevusi toetame;</a:t>
            </a:r>
          </a:p>
          <a:p>
            <a:pPr>
              <a:buFont typeface="Wingdings" panose="05000000000000000000" pitchFamily="2" charset="2"/>
              <a:buChar char="Ø"/>
            </a:pPr>
            <a:r>
              <a:rPr lang="et-EE" sz="4800" dirty="0"/>
              <a:t>  mis tulemusi ootame;</a:t>
            </a:r>
            <a:endParaRPr lang="et-EE" sz="1000" dirty="0"/>
          </a:p>
          <a:p>
            <a:pPr>
              <a:buFont typeface="Wingdings" panose="05000000000000000000" pitchFamily="2" charset="2"/>
              <a:buChar char="Ø"/>
            </a:pPr>
            <a:r>
              <a:rPr lang="et-EE" sz="4800" dirty="0"/>
              <a:t>  millised on nõuded taotlejale;</a:t>
            </a:r>
            <a:endParaRPr lang="et-EE" sz="1000" dirty="0"/>
          </a:p>
          <a:p>
            <a:pPr>
              <a:buFont typeface="Wingdings" panose="05000000000000000000" pitchFamily="2" charset="2"/>
              <a:buChar char="Ø"/>
            </a:pPr>
            <a:r>
              <a:rPr lang="et-EE" sz="4800" dirty="0"/>
              <a:t>  millele taotluse koostamisel tähelepanu pöörata (vt hindamiskriteeriumid).</a:t>
            </a:r>
          </a:p>
          <a:p>
            <a:endParaRPr lang="en-GB" sz="4000" dirty="0"/>
          </a:p>
        </p:txBody>
      </p:sp>
    </p:spTree>
    <p:extLst>
      <p:ext uri="{BB962C8B-B14F-4D97-AF65-F5344CB8AC3E}">
        <p14:creationId xmlns:p14="http://schemas.microsoft.com/office/powerpoint/2010/main" val="374048234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t-EE" dirty="0"/>
              <a:t>TOETATAVAD TEGEVUSED</a:t>
            </a:r>
            <a:endParaRPr lang="en-GB" dirty="0"/>
          </a:p>
        </p:txBody>
      </p:sp>
      <p:sp>
        <p:nvSpPr>
          <p:cNvPr id="3" name="Plassholder for innhold 2"/>
          <p:cNvSpPr>
            <a:spLocks noGrp="1"/>
          </p:cNvSpPr>
          <p:nvPr>
            <p:ph idx="1"/>
          </p:nvPr>
        </p:nvSpPr>
        <p:spPr>
          <a:xfrm>
            <a:off x="1260387" y="2743200"/>
            <a:ext cx="21309682" cy="9536329"/>
          </a:xfrm>
        </p:spPr>
        <p:txBody>
          <a:bodyPr>
            <a:normAutofit/>
          </a:bodyPr>
          <a:lstStyle/>
          <a:p>
            <a:endParaRPr lang="et-EE" dirty="0"/>
          </a:p>
          <a:p>
            <a:pPr marL="1080000" algn="just" fontAlgn="base">
              <a:buFont typeface="Wingdings" panose="05000000000000000000" pitchFamily="2" charset="2"/>
              <a:buChar char="Ø"/>
            </a:pPr>
            <a:r>
              <a:rPr lang="et-EE" sz="4800" dirty="0"/>
              <a:t>  Perevägivalla ohvritega kokku puutuvate </a:t>
            </a:r>
            <a:r>
              <a:rPr lang="et-EE" sz="4800" b="1" dirty="0"/>
              <a:t>spetsialistide koolitamine perevägivalla</a:t>
            </a:r>
            <a:r>
              <a:rPr lang="et-EE" sz="4800" dirty="0"/>
              <a:t> põhjuste, tagajärgede, abistamisvõimaluste ja ametkondade koostöö tõhustamise võimaluste </a:t>
            </a:r>
            <a:r>
              <a:rPr lang="et-EE" sz="4800" b="1" dirty="0"/>
              <a:t>teemadel</a:t>
            </a:r>
            <a:r>
              <a:rPr lang="et-EE" sz="4800" dirty="0"/>
              <a:t> eesmärgiga tugevdada nende teadmisi ja koostööoskusi. </a:t>
            </a:r>
          </a:p>
          <a:p>
            <a:pPr marL="1080000" algn="just" fontAlgn="base">
              <a:buFont typeface="Wingdings" panose="05000000000000000000" pitchFamily="2" charset="2"/>
              <a:buChar char="Ø"/>
            </a:pPr>
            <a:endParaRPr lang="et-EE" sz="4800" dirty="0"/>
          </a:p>
          <a:p>
            <a:pPr marL="1080000" algn="just" fontAlgn="base">
              <a:buFont typeface="Wingdings" panose="05000000000000000000" pitchFamily="2" charset="2"/>
              <a:buChar char="Ø"/>
            </a:pPr>
            <a:r>
              <a:rPr lang="et-EE" sz="4800" b="1" dirty="0"/>
              <a:t>  Sotsiaalprogrammi loomine</a:t>
            </a:r>
            <a:r>
              <a:rPr lang="et-EE" sz="4800" dirty="0"/>
              <a:t> ja rakendamine </a:t>
            </a:r>
            <a:r>
              <a:rPr lang="et-EE" sz="4800" b="1" dirty="0"/>
              <a:t>seksiostjatele</a:t>
            </a:r>
            <a:r>
              <a:rPr lang="et-EE" sz="4800" dirty="0"/>
              <a:t> nende hoiakute ja käitumise muutmiseks, eesmärgiga ennetada ja tõkestada prostitutsiooni ja sellega seotud inimkaubanduse nõudlust Eestis.</a:t>
            </a:r>
          </a:p>
          <a:p>
            <a:pPr marL="0" indent="0">
              <a:buNone/>
            </a:pPr>
            <a:endParaRPr lang="et-EE" sz="4000" dirty="0"/>
          </a:p>
          <a:p>
            <a:pPr marL="0" indent="0">
              <a:buNone/>
            </a:pPr>
            <a:endParaRPr lang="en-GB" sz="4000" dirty="0"/>
          </a:p>
        </p:txBody>
      </p:sp>
    </p:spTree>
    <p:extLst>
      <p:ext uri="{BB962C8B-B14F-4D97-AF65-F5344CB8AC3E}">
        <p14:creationId xmlns:p14="http://schemas.microsoft.com/office/powerpoint/2010/main" val="13933713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t-EE" dirty="0"/>
              <a:t>EESMÄRK JA TULEMUSED</a:t>
            </a:r>
            <a:endParaRPr lang="en-GB" dirty="0"/>
          </a:p>
        </p:txBody>
      </p:sp>
      <p:sp>
        <p:nvSpPr>
          <p:cNvPr id="3" name="Plassholder for innhold 2"/>
          <p:cNvSpPr>
            <a:spLocks noGrp="1"/>
          </p:cNvSpPr>
          <p:nvPr>
            <p:ph idx="1"/>
          </p:nvPr>
        </p:nvSpPr>
        <p:spPr>
          <a:xfrm>
            <a:off x="1260386" y="2174612"/>
            <a:ext cx="22171113" cy="10104917"/>
          </a:xfrm>
        </p:spPr>
        <p:txBody>
          <a:bodyPr>
            <a:normAutofit/>
          </a:bodyPr>
          <a:lstStyle/>
          <a:p>
            <a:pPr marL="0" indent="0">
              <a:buNone/>
            </a:pPr>
            <a:endParaRPr lang="et-EE" b="1" dirty="0"/>
          </a:p>
          <a:p>
            <a:pPr marL="622869" indent="0" fontAlgn="base">
              <a:buNone/>
            </a:pPr>
            <a:r>
              <a:rPr lang="et-EE" sz="4800" b="1" dirty="0">
                <a:solidFill>
                  <a:schemeClr val="bg2"/>
                </a:solidFill>
              </a:rPr>
              <a:t>Eesmärk:</a:t>
            </a:r>
            <a:r>
              <a:rPr lang="et-EE" sz="4800" dirty="0"/>
              <a:t> </a:t>
            </a:r>
            <a:r>
              <a:rPr lang="fi-FI" sz="4800" dirty="0" err="1"/>
              <a:t>vähendada</a:t>
            </a:r>
            <a:r>
              <a:rPr lang="fi-FI" sz="4800" dirty="0"/>
              <a:t> </a:t>
            </a:r>
            <a:r>
              <a:rPr lang="fi-FI" sz="4800" dirty="0" err="1"/>
              <a:t>perevägivalda</a:t>
            </a:r>
            <a:r>
              <a:rPr lang="fi-FI" sz="4800" dirty="0"/>
              <a:t> ja </a:t>
            </a:r>
            <a:r>
              <a:rPr lang="fi-FI" sz="4800" dirty="0" err="1"/>
              <a:t>soolist</a:t>
            </a:r>
            <a:r>
              <a:rPr lang="fi-FI" sz="4800" dirty="0"/>
              <a:t> </a:t>
            </a:r>
            <a:r>
              <a:rPr lang="fi-FI" sz="4800" dirty="0" err="1"/>
              <a:t>vägivalda</a:t>
            </a:r>
            <a:r>
              <a:rPr lang="fi-FI" sz="4800" dirty="0"/>
              <a:t> Eesti </a:t>
            </a:r>
            <a:r>
              <a:rPr lang="fi-FI" sz="4800" dirty="0" err="1"/>
              <a:t>ühiskonnas</a:t>
            </a:r>
            <a:r>
              <a:rPr lang="et-EE" sz="4800" dirty="0"/>
              <a:t>.</a:t>
            </a:r>
          </a:p>
          <a:p>
            <a:pPr marL="622869" indent="0" fontAlgn="base">
              <a:buNone/>
            </a:pPr>
            <a:r>
              <a:rPr lang="et-EE" sz="4800" b="1" dirty="0">
                <a:solidFill>
                  <a:schemeClr val="bg2"/>
                </a:solidFill>
              </a:rPr>
              <a:t>Oodatavad tulemused:</a:t>
            </a:r>
          </a:p>
          <a:p>
            <a:pPr marL="622869" indent="0" fontAlgn="base">
              <a:buNone/>
            </a:pPr>
            <a:r>
              <a:rPr lang="et-EE" sz="4800" dirty="0"/>
              <a:t>Kõikide ellu viidud projektide tulemusena peab kokku olema:</a:t>
            </a:r>
          </a:p>
          <a:p>
            <a:pPr marL="1308669" indent="-685800" algn="just" fontAlgn="base">
              <a:buFont typeface="Wingdings" panose="05000000000000000000" pitchFamily="2" charset="2"/>
              <a:buChar char="ü"/>
            </a:pPr>
            <a:r>
              <a:rPr lang="et-EE" sz="4800" b="1" dirty="0"/>
              <a:t>koolitatud</a:t>
            </a:r>
            <a:r>
              <a:rPr lang="et-EE" sz="4800" b="1" u="sng" dirty="0"/>
              <a:t> vähemalt </a:t>
            </a:r>
            <a:r>
              <a:rPr lang="et-EE" sz="4800" b="1" dirty="0"/>
              <a:t>160 spetsialisti </a:t>
            </a:r>
            <a:r>
              <a:rPr lang="et-EE" sz="4800" dirty="0"/>
              <a:t>perevägivalla põhjustest, tagajärgedest, abistamisvõimalustest ja ametkondade koostöö tõhustamise võimalustest;</a:t>
            </a:r>
          </a:p>
          <a:p>
            <a:pPr marL="1308669" indent="-685800" algn="just" fontAlgn="base">
              <a:buFont typeface="Wingdings" panose="05000000000000000000" pitchFamily="2" charset="2"/>
              <a:buChar char="ü"/>
            </a:pPr>
            <a:r>
              <a:rPr lang="et-EE" sz="4800" dirty="0"/>
              <a:t>loodud ja rakendatud vähemalt </a:t>
            </a:r>
            <a:r>
              <a:rPr lang="et-EE" sz="4800" b="1" dirty="0"/>
              <a:t>üks sotsiaalprogramm </a:t>
            </a:r>
            <a:r>
              <a:rPr lang="et-EE" sz="4800" dirty="0"/>
              <a:t>seksiostjate hoiakute ja käitumise muutmiseks, mille on läbinud </a:t>
            </a:r>
            <a:r>
              <a:rPr lang="et-EE" sz="4800" b="1" dirty="0"/>
              <a:t>vähemalt 12 seksiostjat</a:t>
            </a:r>
            <a:r>
              <a:rPr lang="et-EE" sz="4800" dirty="0"/>
              <a:t>.</a:t>
            </a:r>
          </a:p>
          <a:p>
            <a:pPr marL="622869" indent="0" algn="just" fontAlgn="base">
              <a:buNone/>
            </a:pPr>
            <a:endParaRPr lang="et-EE" sz="4800" dirty="0"/>
          </a:p>
          <a:p>
            <a:pPr marL="0" indent="0">
              <a:buNone/>
            </a:pPr>
            <a:endParaRPr lang="et-EE" sz="4000" dirty="0"/>
          </a:p>
          <a:p>
            <a:pPr marL="0" indent="0">
              <a:buNone/>
            </a:pPr>
            <a:endParaRPr lang="en-GB" sz="4000" dirty="0"/>
          </a:p>
        </p:txBody>
      </p:sp>
    </p:spTree>
    <p:extLst>
      <p:ext uri="{BB962C8B-B14F-4D97-AF65-F5344CB8AC3E}">
        <p14:creationId xmlns:p14="http://schemas.microsoft.com/office/powerpoint/2010/main" val="22921418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446049"/>
            <a:ext cx="21861705" cy="1293541"/>
          </a:xfrm>
        </p:spPr>
        <p:txBody>
          <a:bodyPr/>
          <a:lstStyle/>
          <a:p>
            <a:r>
              <a:rPr lang="et-EE" dirty="0"/>
              <a:t>NÕUDED TAOTLEJALE</a:t>
            </a:r>
            <a:endParaRPr lang="en-GB" dirty="0"/>
          </a:p>
        </p:txBody>
      </p:sp>
      <p:sp>
        <p:nvSpPr>
          <p:cNvPr id="3" name="Plassholder for innhold 2"/>
          <p:cNvSpPr>
            <a:spLocks noGrp="1"/>
          </p:cNvSpPr>
          <p:nvPr>
            <p:ph idx="1"/>
          </p:nvPr>
        </p:nvSpPr>
        <p:spPr>
          <a:xfrm>
            <a:off x="1260386" y="1271240"/>
            <a:ext cx="21861705" cy="11345780"/>
          </a:xfrm>
        </p:spPr>
        <p:txBody>
          <a:bodyPr>
            <a:normAutofit fontScale="85000" lnSpcReduction="20000"/>
          </a:bodyPr>
          <a:lstStyle/>
          <a:p>
            <a:pPr marL="0" indent="0">
              <a:buNone/>
            </a:pPr>
            <a:endParaRPr lang="et-EE" dirty="0"/>
          </a:p>
          <a:p>
            <a:pPr marL="0" indent="0">
              <a:buNone/>
            </a:pPr>
            <a:r>
              <a:rPr lang="et-EE" sz="4000" b="1" dirty="0"/>
              <a:t>TAOTLEJA ON:  </a:t>
            </a:r>
          </a:p>
          <a:p>
            <a:pPr>
              <a:buFont typeface="Wingdings" panose="05000000000000000000" pitchFamily="2" charset="2"/>
              <a:buChar char="Ø"/>
            </a:pPr>
            <a:r>
              <a:rPr lang="et-EE" sz="4400" dirty="0"/>
              <a:t>  Eestis registreeritud valitsusväline organisatsioon; </a:t>
            </a:r>
          </a:p>
          <a:p>
            <a:pPr>
              <a:buFont typeface="Wingdings" panose="05000000000000000000" pitchFamily="2" charset="2"/>
              <a:buChar char="Ø"/>
            </a:pPr>
            <a:r>
              <a:rPr lang="et-EE" sz="4400" dirty="0"/>
              <a:t>  avalik-õiguslik või eraõiguslik ülikool; </a:t>
            </a:r>
          </a:p>
          <a:p>
            <a:pPr>
              <a:buFont typeface="Wingdings" panose="05000000000000000000" pitchFamily="2" charset="2"/>
              <a:buChar char="Ø"/>
            </a:pPr>
            <a:r>
              <a:rPr lang="et-EE" sz="4400" dirty="0"/>
              <a:t>  riiklik rakenduskõrgkool.</a:t>
            </a:r>
          </a:p>
          <a:p>
            <a:pPr marL="0" indent="0">
              <a:buNone/>
            </a:pPr>
            <a:endParaRPr lang="et-EE" sz="900" dirty="0"/>
          </a:p>
          <a:p>
            <a:pPr marL="0" indent="0">
              <a:buNone/>
            </a:pPr>
            <a:r>
              <a:rPr lang="et-EE" sz="4000" b="1" dirty="0"/>
              <a:t>PROJEKTIJUHIL ON</a:t>
            </a:r>
            <a:r>
              <a:rPr lang="et-EE" sz="4000" dirty="0"/>
              <a:t>: </a:t>
            </a:r>
            <a:r>
              <a:rPr lang="et-EE" sz="4400" dirty="0">
                <a:solidFill>
                  <a:schemeClr val="bg2"/>
                </a:solidFill>
              </a:rPr>
              <a:t>projekti juhtimise </a:t>
            </a:r>
            <a:r>
              <a:rPr lang="et-EE" sz="4400" dirty="0"/>
              <a:t>kogemus (arvesse läheb </a:t>
            </a:r>
            <a:r>
              <a:rPr lang="et-EE" sz="4400" u="sng" dirty="0"/>
              <a:t>kogemus aastatel </a:t>
            </a:r>
            <a:r>
              <a:rPr lang="en-GB" sz="4400" u="sng" dirty="0"/>
              <a:t>2012-2019</a:t>
            </a:r>
            <a:r>
              <a:rPr lang="en-GB" sz="4400" dirty="0"/>
              <a:t>) </a:t>
            </a:r>
            <a:endParaRPr lang="et-EE" sz="4400" dirty="0"/>
          </a:p>
          <a:p>
            <a:pPr marL="0" indent="0">
              <a:buNone/>
            </a:pPr>
            <a:endParaRPr lang="et-EE" sz="900" dirty="0"/>
          </a:p>
          <a:p>
            <a:pPr marL="0" indent="0">
              <a:buNone/>
            </a:pPr>
            <a:r>
              <a:rPr lang="et-EE" sz="4000" b="1" dirty="0"/>
              <a:t>KOOLITAJATEL ON:</a:t>
            </a:r>
          </a:p>
          <a:p>
            <a:pPr>
              <a:buFont typeface="Wingdings" panose="05000000000000000000" pitchFamily="2" charset="2"/>
              <a:buChar char="Ø"/>
            </a:pPr>
            <a:r>
              <a:rPr lang="et-EE" sz="4000" dirty="0"/>
              <a:t> </a:t>
            </a:r>
            <a:r>
              <a:rPr lang="en-GB" sz="4400" dirty="0" err="1">
                <a:solidFill>
                  <a:schemeClr val="bg2"/>
                </a:solidFill>
              </a:rPr>
              <a:t>kõrgharidus</a:t>
            </a:r>
            <a:r>
              <a:rPr lang="en-GB" sz="4400" dirty="0"/>
              <a:t> </a:t>
            </a:r>
            <a:r>
              <a:rPr lang="en-GB" sz="4400" dirty="0" err="1"/>
              <a:t>sotsiaaltöös</a:t>
            </a:r>
            <a:r>
              <a:rPr lang="en-GB" sz="4400" dirty="0"/>
              <a:t>, </a:t>
            </a:r>
            <a:r>
              <a:rPr lang="en-GB" sz="4400" dirty="0" err="1"/>
              <a:t>psühholoogias</a:t>
            </a:r>
            <a:r>
              <a:rPr lang="en-GB" sz="4400" dirty="0"/>
              <a:t>, </a:t>
            </a:r>
            <a:r>
              <a:rPr lang="en-GB" sz="4400" dirty="0" err="1"/>
              <a:t>pedagoogikas</a:t>
            </a:r>
            <a:r>
              <a:rPr lang="en-GB" sz="4400" dirty="0"/>
              <a:t> </a:t>
            </a:r>
            <a:r>
              <a:rPr lang="en-GB" sz="4400" dirty="0" err="1"/>
              <a:t>või</a:t>
            </a:r>
            <a:r>
              <a:rPr lang="en-GB" sz="4400" dirty="0"/>
              <a:t> </a:t>
            </a:r>
            <a:r>
              <a:rPr lang="en-GB" sz="4400" dirty="0" err="1"/>
              <a:t>õigusteaduses</a:t>
            </a:r>
            <a:r>
              <a:rPr lang="et-EE" sz="4400" dirty="0"/>
              <a:t>;</a:t>
            </a:r>
            <a:r>
              <a:rPr lang="en-GB" sz="4400" dirty="0"/>
              <a:t> </a:t>
            </a:r>
            <a:endParaRPr lang="et-EE" sz="4400" dirty="0"/>
          </a:p>
          <a:p>
            <a:pPr>
              <a:buFont typeface="Wingdings" panose="05000000000000000000" pitchFamily="2" charset="2"/>
              <a:buChar char="Ø"/>
            </a:pPr>
            <a:r>
              <a:rPr lang="et-EE" sz="4400" dirty="0"/>
              <a:t> </a:t>
            </a:r>
            <a:r>
              <a:rPr lang="en-GB" sz="4400" dirty="0" err="1"/>
              <a:t>perevägivalla</a:t>
            </a:r>
            <a:r>
              <a:rPr lang="en-GB" sz="4400" dirty="0"/>
              <a:t> </a:t>
            </a:r>
            <a:r>
              <a:rPr lang="en-GB" sz="4400" dirty="0" err="1">
                <a:solidFill>
                  <a:schemeClr val="bg2"/>
                </a:solidFill>
              </a:rPr>
              <a:t>ennetamise</a:t>
            </a:r>
            <a:r>
              <a:rPr lang="en-GB" sz="4400" dirty="0"/>
              <a:t> </a:t>
            </a:r>
            <a:r>
              <a:rPr lang="en-GB" sz="4400" dirty="0" err="1"/>
              <a:t>ja</a:t>
            </a:r>
            <a:r>
              <a:rPr lang="en-GB" sz="4400" dirty="0"/>
              <a:t>/</a:t>
            </a:r>
            <a:r>
              <a:rPr lang="en-GB" sz="4400" dirty="0" err="1"/>
              <a:t>või</a:t>
            </a:r>
            <a:r>
              <a:rPr lang="en-GB" sz="4400" dirty="0"/>
              <a:t> </a:t>
            </a:r>
            <a:r>
              <a:rPr lang="en-GB" sz="4400" dirty="0" err="1"/>
              <a:t>ohvrite</a:t>
            </a:r>
            <a:r>
              <a:rPr lang="en-GB" sz="4400" dirty="0"/>
              <a:t> </a:t>
            </a:r>
            <a:r>
              <a:rPr lang="en-GB" sz="4400" dirty="0" err="1">
                <a:solidFill>
                  <a:schemeClr val="bg2"/>
                </a:solidFill>
              </a:rPr>
              <a:t>abistamise</a:t>
            </a:r>
            <a:r>
              <a:rPr lang="en-GB" sz="4400" dirty="0">
                <a:solidFill>
                  <a:schemeClr val="bg2"/>
                </a:solidFill>
              </a:rPr>
              <a:t> </a:t>
            </a:r>
            <a:r>
              <a:rPr lang="en-GB" sz="4400" dirty="0" err="1">
                <a:solidFill>
                  <a:schemeClr val="tx1"/>
                </a:solidFill>
              </a:rPr>
              <a:t>kogemus</a:t>
            </a:r>
            <a:r>
              <a:rPr lang="et-EE" sz="4400" dirty="0">
                <a:solidFill>
                  <a:schemeClr val="tx1"/>
                </a:solidFill>
              </a:rPr>
              <a:t>;</a:t>
            </a:r>
          </a:p>
          <a:p>
            <a:pPr>
              <a:buFont typeface="Wingdings" panose="05000000000000000000" pitchFamily="2" charset="2"/>
              <a:buChar char="Ø"/>
            </a:pPr>
            <a:r>
              <a:rPr lang="et-EE" sz="4400" dirty="0"/>
              <a:t> </a:t>
            </a:r>
            <a:r>
              <a:rPr lang="en-GB" sz="4400" dirty="0" err="1">
                <a:solidFill>
                  <a:schemeClr val="bg2"/>
                </a:solidFill>
              </a:rPr>
              <a:t>koolituse</a:t>
            </a:r>
            <a:r>
              <a:rPr lang="en-GB" sz="4400" dirty="0">
                <a:solidFill>
                  <a:schemeClr val="bg2"/>
                </a:solidFill>
              </a:rPr>
              <a:t> </a:t>
            </a:r>
            <a:r>
              <a:rPr lang="en-GB" sz="4400" dirty="0" err="1">
                <a:solidFill>
                  <a:schemeClr val="bg2"/>
                </a:solidFill>
              </a:rPr>
              <a:t>läbiviimise</a:t>
            </a:r>
            <a:r>
              <a:rPr lang="en-GB" sz="4400" dirty="0">
                <a:solidFill>
                  <a:schemeClr val="bg2"/>
                </a:solidFill>
              </a:rPr>
              <a:t> </a:t>
            </a:r>
            <a:r>
              <a:rPr lang="en-GB" sz="4400" dirty="0" err="1">
                <a:solidFill>
                  <a:schemeClr val="tx1"/>
                </a:solidFill>
              </a:rPr>
              <a:t>kogemus</a:t>
            </a:r>
            <a:r>
              <a:rPr lang="en-GB" sz="4400" dirty="0">
                <a:solidFill>
                  <a:schemeClr val="bg2"/>
                </a:solidFill>
              </a:rPr>
              <a:t> </a:t>
            </a:r>
            <a:r>
              <a:rPr lang="en-GB" sz="4400" dirty="0" err="1"/>
              <a:t>perevägivalla</a:t>
            </a:r>
            <a:r>
              <a:rPr lang="en-GB" sz="4400" dirty="0"/>
              <a:t> </a:t>
            </a:r>
            <a:r>
              <a:rPr lang="en-GB" sz="4400" dirty="0" err="1"/>
              <a:t>ja</a:t>
            </a:r>
            <a:r>
              <a:rPr lang="en-GB" sz="4400" dirty="0"/>
              <a:t>/</a:t>
            </a:r>
            <a:r>
              <a:rPr lang="en-GB" sz="4400" dirty="0" err="1"/>
              <a:t>või</a:t>
            </a:r>
            <a:r>
              <a:rPr lang="en-GB" sz="4400" dirty="0"/>
              <a:t> </a:t>
            </a:r>
            <a:r>
              <a:rPr lang="en-GB" sz="4400" dirty="0" err="1"/>
              <a:t>soolise</a:t>
            </a:r>
            <a:r>
              <a:rPr lang="en-GB" sz="4400" dirty="0"/>
              <a:t> </a:t>
            </a:r>
            <a:r>
              <a:rPr lang="en-GB" sz="4400" dirty="0" err="1"/>
              <a:t>vägivalla</a:t>
            </a:r>
            <a:r>
              <a:rPr lang="en-GB" sz="4400" dirty="0"/>
              <a:t> </a:t>
            </a:r>
            <a:r>
              <a:rPr lang="en-GB" sz="4400" dirty="0" err="1"/>
              <a:t>valdkonnas</a:t>
            </a:r>
            <a:r>
              <a:rPr lang="en-GB" sz="4400" dirty="0"/>
              <a:t>;</a:t>
            </a:r>
            <a:endParaRPr lang="et-EE" sz="4400" dirty="0"/>
          </a:p>
          <a:p>
            <a:pPr marL="0" indent="0">
              <a:buNone/>
            </a:pPr>
            <a:endParaRPr lang="en-GB" sz="900" dirty="0"/>
          </a:p>
          <a:p>
            <a:pPr marL="0" indent="0">
              <a:buNone/>
            </a:pPr>
            <a:r>
              <a:rPr lang="et-EE" sz="4000" b="1" dirty="0"/>
              <a:t>SOTSIAALPROGRAMMI LOOJATEL/RAKENDAJATEL ON: </a:t>
            </a:r>
          </a:p>
          <a:p>
            <a:pPr>
              <a:buFont typeface="Wingdings" panose="05000000000000000000" pitchFamily="2" charset="2"/>
              <a:buChar char="Ø"/>
            </a:pPr>
            <a:r>
              <a:rPr lang="en-GB" sz="4300" dirty="0" err="1">
                <a:solidFill>
                  <a:schemeClr val="bg2"/>
                </a:solidFill>
              </a:rPr>
              <a:t>magistrikraad</a:t>
            </a:r>
            <a:r>
              <a:rPr lang="en-GB" sz="4300" dirty="0">
                <a:solidFill>
                  <a:schemeClr val="bg2"/>
                </a:solidFill>
              </a:rPr>
              <a:t> </a:t>
            </a:r>
            <a:r>
              <a:rPr lang="en-GB" sz="4300" dirty="0" err="1"/>
              <a:t>või</a:t>
            </a:r>
            <a:r>
              <a:rPr lang="en-GB" sz="4300" dirty="0"/>
              <a:t> </a:t>
            </a:r>
            <a:r>
              <a:rPr lang="en-GB" sz="4300" dirty="0" err="1"/>
              <a:t>magistrikraadiga</a:t>
            </a:r>
            <a:r>
              <a:rPr lang="en-GB" sz="4300" dirty="0"/>
              <a:t> </a:t>
            </a:r>
            <a:r>
              <a:rPr lang="en-GB" sz="4300" dirty="0" err="1"/>
              <a:t>võrdsustatud</a:t>
            </a:r>
            <a:r>
              <a:rPr lang="en-GB" sz="4300" dirty="0"/>
              <a:t> </a:t>
            </a:r>
            <a:r>
              <a:rPr lang="en-GB" sz="4300" dirty="0" err="1"/>
              <a:t>kvalifikatsioon</a:t>
            </a:r>
            <a:r>
              <a:rPr lang="en-GB" sz="4300" dirty="0"/>
              <a:t> </a:t>
            </a:r>
            <a:r>
              <a:rPr lang="en-GB" sz="4300" dirty="0" err="1"/>
              <a:t>sotsiaaltöös</a:t>
            </a:r>
            <a:r>
              <a:rPr lang="en-GB" sz="4300" dirty="0"/>
              <a:t>, </a:t>
            </a:r>
            <a:r>
              <a:rPr lang="en-GB" sz="4300" dirty="0" err="1"/>
              <a:t>psühholoogias</a:t>
            </a:r>
            <a:r>
              <a:rPr lang="en-GB" sz="4300" dirty="0"/>
              <a:t> </a:t>
            </a:r>
            <a:r>
              <a:rPr lang="en-GB" sz="4300" dirty="0" err="1"/>
              <a:t>või</a:t>
            </a:r>
            <a:r>
              <a:rPr lang="en-GB" sz="4300" dirty="0"/>
              <a:t> </a:t>
            </a:r>
            <a:r>
              <a:rPr lang="en-GB" sz="4300" dirty="0" err="1"/>
              <a:t>pedagoogikas</a:t>
            </a:r>
            <a:r>
              <a:rPr lang="et-EE" sz="4300" dirty="0"/>
              <a:t>;</a:t>
            </a:r>
          </a:p>
          <a:p>
            <a:pPr>
              <a:buFont typeface="Wingdings" panose="05000000000000000000" pitchFamily="2" charset="2"/>
              <a:buChar char="Ø"/>
            </a:pPr>
            <a:r>
              <a:rPr lang="en-GB" sz="4300" dirty="0"/>
              <a:t> </a:t>
            </a:r>
            <a:r>
              <a:rPr lang="en-GB" sz="4300" dirty="0" err="1"/>
              <a:t>vähemalt</a:t>
            </a:r>
            <a:r>
              <a:rPr lang="en-GB" sz="4300" dirty="0"/>
              <a:t> </a:t>
            </a:r>
            <a:r>
              <a:rPr lang="en-GB" sz="4300" u="sng" dirty="0">
                <a:solidFill>
                  <a:schemeClr val="bg2"/>
                </a:solidFill>
              </a:rPr>
              <a:t>1-aastan</a:t>
            </a:r>
            <a:r>
              <a:rPr lang="en-GB" sz="4300" dirty="0">
                <a:solidFill>
                  <a:schemeClr val="bg2"/>
                </a:solidFill>
              </a:rPr>
              <a:t>e</a:t>
            </a:r>
            <a:r>
              <a:rPr lang="en-GB" sz="4300" dirty="0"/>
              <a:t> </a:t>
            </a:r>
            <a:r>
              <a:rPr lang="en-GB" sz="4300" dirty="0" err="1"/>
              <a:t>prostitutsiooni</a:t>
            </a:r>
            <a:r>
              <a:rPr lang="en-GB" sz="4300" dirty="0"/>
              <a:t> </a:t>
            </a:r>
            <a:r>
              <a:rPr lang="en-GB" sz="4300" dirty="0" err="1"/>
              <a:t>ja</a:t>
            </a:r>
            <a:r>
              <a:rPr lang="en-GB" sz="4300" dirty="0"/>
              <a:t> </a:t>
            </a:r>
            <a:r>
              <a:rPr lang="en-GB" sz="4300" dirty="0" err="1"/>
              <a:t>sellega</a:t>
            </a:r>
            <a:r>
              <a:rPr lang="en-GB" sz="4300" dirty="0"/>
              <a:t> </a:t>
            </a:r>
            <a:r>
              <a:rPr lang="en-GB" sz="4300" dirty="0" err="1"/>
              <a:t>seotud</a:t>
            </a:r>
            <a:r>
              <a:rPr lang="en-GB" sz="4300" dirty="0"/>
              <a:t> </a:t>
            </a:r>
            <a:r>
              <a:rPr lang="en-GB" sz="4300" dirty="0" err="1"/>
              <a:t>inimkaubanduse</a:t>
            </a:r>
            <a:r>
              <a:rPr lang="en-GB" sz="4300" dirty="0"/>
              <a:t> </a:t>
            </a:r>
            <a:r>
              <a:rPr lang="en-GB" sz="4300" dirty="0" err="1"/>
              <a:t>ohvrite</a:t>
            </a:r>
            <a:r>
              <a:rPr lang="en-GB" sz="4300" dirty="0"/>
              <a:t> </a:t>
            </a:r>
            <a:r>
              <a:rPr lang="en-GB" sz="4300" dirty="0" err="1">
                <a:solidFill>
                  <a:schemeClr val="bg2"/>
                </a:solidFill>
              </a:rPr>
              <a:t>abistamise</a:t>
            </a:r>
            <a:r>
              <a:rPr lang="en-GB" sz="4300" dirty="0">
                <a:solidFill>
                  <a:schemeClr val="bg2"/>
                </a:solidFill>
              </a:rPr>
              <a:t> </a:t>
            </a:r>
            <a:r>
              <a:rPr lang="en-GB" sz="4300" dirty="0" err="1">
                <a:solidFill>
                  <a:schemeClr val="tx1"/>
                </a:solidFill>
              </a:rPr>
              <a:t>kogemus</a:t>
            </a:r>
            <a:r>
              <a:rPr lang="et-EE" sz="4300" dirty="0"/>
              <a:t>;</a:t>
            </a:r>
          </a:p>
          <a:p>
            <a:pPr>
              <a:buFont typeface="Wingdings" panose="05000000000000000000" pitchFamily="2" charset="2"/>
              <a:buChar char="Ø"/>
            </a:pPr>
            <a:r>
              <a:rPr lang="en-GB" sz="4300" dirty="0"/>
              <a:t> </a:t>
            </a:r>
            <a:r>
              <a:rPr lang="en-GB" sz="4300" dirty="0" err="1"/>
              <a:t>sotsiaalprogrammi</a:t>
            </a:r>
            <a:r>
              <a:rPr lang="en-GB" sz="4300" dirty="0"/>
              <a:t> </a:t>
            </a:r>
            <a:r>
              <a:rPr lang="en-GB" sz="4300" dirty="0" err="1"/>
              <a:t>või</a:t>
            </a:r>
            <a:r>
              <a:rPr lang="en-GB" sz="4300" dirty="0"/>
              <a:t> </a:t>
            </a:r>
            <a:r>
              <a:rPr lang="en-GB" sz="4300" dirty="0" err="1"/>
              <a:t>tervikliku</a:t>
            </a:r>
            <a:r>
              <a:rPr lang="en-GB" sz="4300" dirty="0"/>
              <a:t> </a:t>
            </a:r>
            <a:r>
              <a:rPr lang="en-GB" sz="4300" dirty="0" err="1">
                <a:solidFill>
                  <a:schemeClr val="bg2"/>
                </a:solidFill>
              </a:rPr>
              <a:t>teenuste</a:t>
            </a:r>
            <a:r>
              <a:rPr lang="en-GB" sz="4300" dirty="0">
                <a:solidFill>
                  <a:schemeClr val="bg2"/>
                </a:solidFill>
              </a:rPr>
              <a:t> </a:t>
            </a:r>
            <a:r>
              <a:rPr lang="en-GB" sz="4300" dirty="0" err="1">
                <a:solidFill>
                  <a:schemeClr val="bg2"/>
                </a:solidFill>
              </a:rPr>
              <a:t>paketi</a:t>
            </a:r>
            <a:r>
              <a:rPr lang="en-GB" sz="4300" dirty="0">
                <a:solidFill>
                  <a:schemeClr val="bg2"/>
                </a:solidFill>
              </a:rPr>
              <a:t> </a:t>
            </a:r>
            <a:r>
              <a:rPr lang="en-GB" sz="4300" dirty="0" err="1">
                <a:solidFill>
                  <a:schemeClr val="bg2"/>
                </a:solidFill>
              </a:rPr>
              <a:t>loomise</a:t>
            </a:r>
            <a:r>
              <a:rPr lang="en-GB" sz="4300" dirty="0">
                <a:solidFill>
                  <a:schemeClr val="bg2"/>
                </a:solidFill>
              </a:rPr>
              <a:t> </a:t>
            </a:r>
            <a:r>
              <a:rPr lang="en-GB" sz="4300" dirty="0" err="1"/>
              <a:t>ja</a:t>
            </a:r>
            <a:r>
              <a:rPr lang="en-GB" sz="4300" dirty="0"/>
              <a:t>/</a:t>
            </a:r>
            <a:r>
              <a:rPr lang="en-GB" sz="4300" dirty="0" err="1"/>
              <a:t>või</a:t>
            </a:r>
            <a:r>
              <a:rPr lang="en-GB" sz="4300" dirty="0"/>
              <a:t> </a:t>
            </a:r>
            <a:r>
              <a:rPr lang="en-GB" sz="4300" dirty="0" err="1">
                <a:solidFill>
                  <a:schemeClr val="bg2"/>
                </a:solidFill>
              </a:rPr>
              <a:t>rakendamise</a:t>
            </a:r>
            <a:r>
              <a:rPr lang="en-GB" sz="4300" dirty="0"/>
              <a:t> </a:t>
            </a:r>
            <a:r>
              <a:rPr lang="en-GB" sz="4300" dirty="0" err="1">
                <a:solidFill>
                  <a:schemeClr val="tx1"/>
                </a:solidFill>
              </a:rPr>
              <a:t>kogemus</a:t>
            </a:r>
            <a:r>
              <a:rPr lang="et-EE" sz="4300" dirty="0">
                <a:solidFill>
                  <a:schemeClr val="tx1"/>
                </a:solidFill>
              </a:rPr>
              <a:t>.</a:t>
            </a:r>
            <a:endParaRPr lang="en-GB" sz="4300" dirty="0">
              <a:solidFill>
                <a:schemeClr val="tx1"/>
              </a:solidFill>
            </a:endParaRPr>
          </a:p>
          <a:p>
            <a:pPr marL="0" indent="0">
              <a:buNone/>
            </a:pPr>
            <a:endParaRPr lang="en-GB" sz="4000" dirty="0"/>
          </a:p>
        </p:txBody>
      </p:sp>
    </p:spTree>
    <p:extLst>
      <p:ext uri="{BB962C8B-B14F-4D97-AF65-F5344CB8AC3E}">
        <p14:creationId xmlns:p14="http://schemas.microsoft.com/office/powerpoint/2010/main" val="158644329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t-EE" dirty="0"/>
              <a:t>PEREVÄGIVALLA TEEMALISED KOOLITUSED</a:t>
            </a:r>
            <a:endParaRPr lang="en-GB" dirty="0"/>
          </a:p>
        </p:txBody>
      </p:sp>
      <p:sp>
        <p:nvSpPr>
          <p:cNvPr id="3" name="Plassholder for innhold 2"/>
          <p:cNvSpPr>
            <a:spLocks noGrp="1"/>
          </p:cNvSpPr>
          <p:nvPr>
            <p:ph idx="1"/>
          </p:nvPr>
        </p:nvSpPr>
        <p:spPr>
          <a:xfrm>
            <a:off x="381000" y="2765502"/>
            <a:ext cx="22741091" cy="9514027"/>
          </a:xfrm>
        </p:spPr>
        <p:txBody>
          <a:bodyPr/>
          <a:lstStyle/>
          <a:p>
            <a:pPr marL="1080000" lvl="2" algn="just">
              <a:buFont typeface="Wingdings" panose="05000000000000000000" pitchFamily="2" charset="2"/>
              <a:buChar char="Ø"/>
            </a:pPr>
            <a:endParaRPr lang="et-EE" sz="4800" dirty="0"/>
          </a:p>
          <a:p>
            <a:pPr marL="1080000" lvl="2" algn="just">
              <a:buFont typeface="Wingdings" panose="05000000000000000000" pitchFamily="2" charset="2"/>
              <a:buChar char="Ø"/>
            </a:pPr>
            <a:r>
              <a:rPr lang="et-EE" sz="4800" dirty="0"/>
              <a:t> </a:t>
            </a:r>
            <a:r>
              <a:rPr lang="et-EE" sz="4800" b="1" dirty="0">
                <a:solidFill>
                  <a:schemeClr val="bg2"/>
                </a:solidFill>
              </a:rPr>
              <a:t>koolitusmaterjalid</a:t>
            </a:r>
            <a:r>
              <a:rPr lang="et-EE" sz="4800" b="1" dirty="0"/>
              <a:t> </a:t>
            </a:r>
            <a:r>
              <a:rPr lang="et-EE" sz="4800" dirty="0"/>
              <a:t>perevägivalla põhjustest, tagajärgedest, abistamisvõimalustest ja ametkondade koostöö tõhustamise võimalustest;</a:t>
            </a:r>
          </a:p>
          <a:p>
            <a:pPr marL="622869" lvl="2" indent="0" algn="just">
              <a:buNone/>
            </a:pPr>
            <a:endParaRPr lang="et-EE" sz="4800" dirty="0"/>
          </a:p>
          <a:p>
            <a:pPr marL="1080000" lvl="2" algn="just">
              <a:buFont typeface="Wingdings" panose="05000000000000000000" pitchFamily="2" charset="2"/>
              <a:buChar char="Ø"/>
            </a:pPr>
            <a:r>
              <a:rPr lang="et-EE" sz="4800" b="1" dirty="0"/>
              <a:t>  </a:t>
            </a:r>
            <a:r>
              <a:rPr lang="et-EE" sz="4800" b="1" dirty="0">
                <a:solidFill>
                  <a:schemeClr val="bg2"/>
                </a:solidFill>
              </a:rPr>
              <a:t>vähemalt 8 koolitust </a:t>
            </a:r>
            <a:r>
              <a:rPr lang="et-EE" sz="4800" dirty="0"/>
              <a:t>(sh 1 koolitus peab olema 20-30 koolitavale kestusega 32 akadeemilist tundi;  </a:t>
            </a:r>
            <a:r>
              <a:rPr lang="et-EE" sz="4800" u="sng" dirty="0"/>
              <a:t>koolituste ja koolitatute koguarv ja teiste koolituste maht </a:t>
            </a:r>
            <a:r>
              <a:rPr lang="et-EE" sz="4800" dirty="0"/>
              <a:t>tuleb välja tuua ja </a:t>
            </a:r>
            <a:r>
              <a:rPr lang="et-EE" sz="4800" u="sng" dirty="0"/>
              <a:t>põhjendada tegevuskavas</a:t>
            </a:r>
            <a:r>
              <a:rPr lang="et-EE" sz="4800" dirty="0"/>
              <a:t>);</a:t>
            </a:r>
          </a:p>
          <a:p>
            <a:pPr marL="622869" lvl="2" indent="0" algn="just">
              <a:buNone/>
            </a:pPr>
            <a:endParaRPr lang="et-EE" sz="4800" dirty="0"/>
          </a:p>
          <a:p>
            <a:pPr marL="1080000" lvl="2" algn="just">
              <a:buFont typeface="Wingdings" panose="05000000000000000000" pitchFamily="2" charset="2"/>
              <a:buChar char="Ø"/>
            </a:pPr>
            <a:r>
              <a:rPr lang="et-EE" sz="4800" dirty="0"/>
              <a:t>  </a:t>
            </a:r>
            <a:r>
              <a:rPr lang="et-EE" sz="4800" b="1" dirty="0">
                <a:solidFill>
                  <a:schemeClr val="bg2"/>
                </a:solidFill>
              </a:rPr>
              <a:t>analüütiline kokkuvõtte </a:t>
            </a:r>
            <a:r>
              <a:rPr lang="et-EE" sz="4800" b="1" dirty="0"/>
              <a:t>koolituste tagasiside kohta </a:t>
            </a:r>
            <a:r>
              <a:rPr lang="et-EE" sz="4800" dirty="0"/>
              <a:t>(lisatakse lõpparuande juurde koos koolitusel osalenute tagasiside lehtedega. Maht ca 3000 tähemärki)</a:t>
            </a:r>
          </a:p>
          <a:p>
            <a:pPr marL="0" indent="0">
              <a:buNone/>
            </a:pPr>
            <a:endParaRPr lang="en-GB" sz="4000" dirty="0"/>
          </a:p>
        </p:txBody>
      </p:sp>
    </p:spTree>
    <p:extLst>
      <p:ext uri="{BB962C8B-B14F-4D97-AF65-F5344CB8AC3E}">
        <p14:creationId xmlns:p14="http://schemas.microsoft.com/office/powerpoint/2010/main" val="289322881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334538"/>
            <a:ext cx="21861705" cy="1538868"/>
          </a:xfrm>
        </p:spPr>
        <p:txBody>
          <a:bodyPr/>
          <a:lstStyle/>
          <a:p>
            <a:r>
              <a:rPr lang="et-EE" dirty="0"/>
              <a:t>SOTSIAALPROGRAMM SEKSIOSTJATELE</a:t>
            </a:r>
            <a:endParaRPr lang="en-GB" dirty="0"/>
          </a:p>
        </p:txBody>
      </p:sp>
      <p:sp>
        <p:nvSpPr>
          <p:cNvPr id="3" name="Plassholder for innhold 2"/>
          <p:cNvSpPr>
            <a:spLocks noGrp="1"/>
          </p:cNvSpPr>
          <p:nvPr>
            <p:ph idx="1"/>
          </p:nvPr>
        </p:nvSpPr>
        <p:spPr>
          <a:xfrm>
            <a:off x="624468" y="1717288"/>
            <a:ext cx="22497623" cy="10899731"/>
          </a:xfrm>
        </p:spPr>
        <p:txBody>
          <a:bodyPr>
            <a:noAutofit/>
          </a:bodyPr>
          <a:lstStyle/>
          <a:p>
            <a:pPr marL="1828526" lvl="2" indent="0">
              <a:buNone/>
            </a:pPr>
            <a:endParaRPr lang="et-EE" sz="4000" dirty="0"/>
          </a:p>
          <a:p>
            <a:pPr lvl="2" algn="just">
              <a:buFont typeface="Wingdings" panose="05000000000000000000" pitchFamily="2" charset="2"/>
              <a:buChar char="Ø"/>
            </a:pPr>
            <a:r>
              <a:rPr lang="et-EE" sz="4400" b="1" dirty="0">
                <a:solidFill>
                  <a:schemeClr val="bg2"/>
                </a:solidFill>
              </a:rPr>
              <a:t> sotsiaalprogramm</a:t>
            </a:r>
            <a:r>
              <a:rPr lang="et-EE" sz="4400" dirty="0"/>
              <a:t> arvestab </a:t>
            </a:r>
            <a:r>
              <a:rPr lang="et-EE" sz="4400" u="sng" dirty="0"/>
              <a:t>täiskasvanute õppe eripärasid</a:t>
            </a:r>
            <a:r>
              <a:rPr lang="et-EE" sz="4400" dirty="0"/>
              <a:t>, kasutab </a:t>
            </a:r>
            <a:r>
              <a:rPr lang="et-EE" sz="4400" u="sng" dirty="0"/>
              <a:t>kombineeritult psühholoogilist nõustamist </a:t>
            </a:r>
            <a:r>
              <a:rPr lang="et-EE" sz="4400" dirty="0"/>
              <a:t>ja </a:t>
            </a:r>
            <a:r>
              <a:rPr lang="et-EE" sz="4400" u="sng" dirty="0"/>
              <a:t>terapeutilisi sekkumisi </a:t>
            </a:r>
            <a:r>
              <a:rPr lang="et-EE" sz="4400" dirty="0"/>
              <a:t>ning rakendab </a:t>
            </a:r>
            <a:r>
              <a:rPr lang="et-EE" sz="4400" u="sng" dirty="0"/>
              <a:t>jõustamise elemente</a:t>
            </a:r>
            <a:r>
              <a:rPr lang="et-EE" sz="4400" dirty="0"/>
              <a:t>;</a:t>
            </a:r>
          </a:p>
          <a:p>
            <a:pPr marL="1828526" lvl="2" indent="0" algn="just">
              <a:buNone/>
            </a:pPr>
            <a:endParaRPr lang="et-EE" sz="1000" dirty="0"/>
          </a:p>
          <a:p>
            <a:pPr lvl="2" algn="just">
              <a:buFont typeface="Wingdings" panose="05000000000000000000" pitchFamily="2" charset="2"/>
              <a:buChar char="Ø"/>
            </a:pPr>
            <a:r>
              <a:rPr lang="et-EE" sz="4400" dirty="0"/>
              <a:t> sotsiaalprogrammi </a:t>
            </a:r>
            <a:r>
              <a:rPr lang="et-EE" sz="4400" b="1" dirty="0">
                <a:solidFill>
                  <a:schemeClr val="bg2"/>
                </a:solidFill>
              </a:rPr>
              <a:t>rakendamise käsiraamat</a:t>
            </a:r>
            <a:r>
              <a:rPr lang="et-EE" sz="4400" dirty="0">
                <a:solidFill>
                  <a:schemeClr val="bg2"/>
                </a:solidFill>
              </a:rPr>
              <a:t> </a:t>
            </a:r>
            <a:r>
              <a:rPr lang="et-EE" sz="4400" dirty="0"/>
              <a:t>katab programmi teoreetilised lähtekohad, programmi eesmärgid, programmi põhimõtted (</a:t>
            </a:r>
            <a:r>
              <a:rPr lang="et-EE" sz="4400" i="1" dirty="0"/>
              <a:t>eetilised, praktilised, sh rühma reeglid), </a:t>
            </a:r>
            <a:r>
              <a:rPr lang="et-EE" sz="4400" dirty="0"/>
              <a:t>programmi läbiviijate ettevalmistuse, programmi ülesehituse ja arenguetapid (</a:t>
            </a:r>
            <a:r>
              <a:rPr lang="et-EE" sz="4400" i="1" dirty="0"/>
              <a:t>sh mõju hindamine</a:t>
            </a:r>
            <a:r>
              <a:rPr lang="et-EE" sz="4400" dirty="0"/>
              <a:t>) ning programmis käsitletavad teemad;</a:t>
            </a:r>
          </a:p>
          <a:p>
            <a:pPr marL="1828526" lvl="2" indent="0" algn="just">
              <a:buNone/>
            </a:pPr>
            <a:endParaRPr lang="et-EE" sz="1000" dirty="0"/>
          </a:p>
          <a:p>
            <a:pPr lvl="2" algn="just">
              <a:buFont typeface="Wingdings" panose="05000000000000000000" pitchFamily="2" charset="2"/>
              <a:buChar char="Ø"/>
            </a:pPr>
            <a:r>
              <a:rPr lang="et-EE" sz="4400" dirty="0"/>
              <a:t> sotsiaalprogrammi on projekti lõpuks </a:t>
            </a:r>
            <a:r>
              <a:rPr lang="et-EE" sz="4400" b="1" dirty="0">
                <a:solidFill>
                  <a:schemeClr val="bg2"/>
                </a:solidFill>
              </a:rPr>
              <a:t>läbinud vähemalt 12 seksiostjat</a:t>
            </a:r>
            <a:r>
              <a:rPr lang="et-EE" sz="4000" b="1" dirty="0"/>
              <a:t>;</a:t>
            </a:r>
          </a:p>
          <a:p>
            <a:pPr marL="1828526" lvl="2" indent="0" algn="just">
              <a:buNone/>
            </a:pPr>
            <a:endParaRPr lang="et-EE" sz="1000" b="1" dirty="0"/>
          </a:p>
          <a:p>
            <a:pPr lvl="2" algn="just">
              <a:buFont typeface="Wingdings" panose="05000000000000000000" pitchFamily="2" charset="2"/>
              <a:buChar char="Ø"/>
            </a:pPr>
            <a:r>
              <a:rPr lang="et-EE" sz="4400" b="1" dirty="0">
                <a:solidFill>
                  <a:schemeClr val="bg2"/>
                </a:solidFill>
              </a:rPr>
              <a:t> analüüs</a:t>
            </a:r>
            <a:r>
              <a:rPr lang="et-EE" sz="4400" dirty="0"/>
              <a:t> </a:t>
            </a:r>
            <a:r>
              <a:rPr lang="et-EE" sz="4400" b="1" dirty="0"/>
              <a:t>sotsiaalprogrammi mõju ja võimalike arendusvajaduste kohta </a:t>
            </a:r>
            <a:r>
              <a:rPr lang="et-EE" sz="4400" dirty="0"/>
              <a:t>(lisatakse lõpparuande juurde. Maht ca 9000 tähemärki. Välja tuues, mis ei läinud nagu kavandatud, mida projekti käigus muudeti, milline oli tagasiside, kuidas programmi täiendada).</a:t>
            </a:r>
          </a:p>
        </p:txBody>
      </p:sp>
    </p:spTree>
    <p:extLst>
      <p:ext uri="{BB962C8B-B14F-4D97-AF65-F5344CB8AC3E}">
        <p14:creationId xmlns:p14="http://schemas.microsoft.com/office/powerpoint/2010/main" val="175664569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p:txBody>
          <a:bodyPr/>
          <a:lstStyle/>
          <a:p>
            <a:r>
              <a:rPr lang="et-EE"/>
              <a:t>TOETUSE HINDAMINE</a:t>
            </a:r>
            <a:endParaRPr lang="en-GB" dirty="0"/>
          </a:p>
        </p:txBody>
      </p:sp>
      <p:sp>
        <p:nvSpPr>
          <p:cNvPr id="3" name="Plassholder for innhold 2"/>
          <p:cNvSpPr>
            <a:spLocks noGrp="1"/>
          </p:cNvSpPr>
          <p:nvPr>
            <p:ph idx="1"/>
          </p:nvPr>
        </p:nvSpPr>
        <p:spPr>
          <a:xfrm>
            <a:off x="1259559" y="2877014"/>
            <a:ext cx="21861705" cy="9514027"/>
          </a:xfrm>
        </p:spPr>
        <p:txBody>
          <a:bodyPr>
            <a:normAutofit/>
          </a:bodyPr>
          <a:lstStyle/>
          <a:p>
            <a:pPr marL="0" indent="0" fontAlgn="base">
              <a:buNone/>
            </a:pPr>
            <a:r>
              <a:rPr lang="et-EE" sz="4800" i="1" u="sng" dirty="0"/>
              <a:t>Toetuse andmise tingimused ja kord LISA 4: Hindamise kriteeriumid</a:t>
            </a:r>
          </a:p>
          <a:p>
            <a:pPr marL="0" indent="0" fontAlgn="base">
              <a:buNone/>
            </a:pPr>
            <a:endParaRPr lang="et-EE" sz="1400" b="1" dirty="0"/>
          </a:p>
          <a:p>
            <a:pPr marL="0" indent="0" fontAlgn="base">
              <a:buNone/>
            </a:pPr>
            <a:r>
              <a:rPr lang="et-EE" sz="4800" b="1" dirty="0"/>
              <a:t>kriteerium 1:</a:t>
            </a:r>
            <a:r>
              <a:rPr lang="et-EE" sz="4800" dirty="0"/>
              <a:t> meeskonnaliikmete taust, pädevus ja projektitegevustesse kaasatus ning partnerite kaasatus (</a:t>
            </a:r>
            <a:r>
              <a:rPr lang="et-EE" sz="4800" b="1" dirty="0"/>
              <a:t>15 punkti</a:t>
            </a:r>
            <a:r>
              <a:rPr lang="et-EE" sz="4800" dirty="0"/>
              <a:t>);</a:t>
            </a:r>
          </a:p>
          <a:p>
            <a:pPr marL="0" indent="0" fontAlgn="base">
              <a:buNone/>
            </a:pPr>
            <a:r>
              <a:rPr lang="et-EE" sz="4800" b="1" dirty="0"/>
              <a:t>kriteerium 2: </a:t>
            </a:r>
            <a:r>
              <a:rPr lang="et-EE" sz="4800" dirty="0"/>
              <a:t>projekti tegevuskava, sihtrühmaga arvestamine ning osalejate kaasamise meetodid (</a:t>
            </a:r>
            <a:r>
              <a:rPr lang="et-EE" sz="4800" b="1" dirty="0"/>
              <a:t>16 punkti</a:t>
            </a:r>
            <a:r>
              <a:rPr lang="et-EE" sz="4800" dirty="0"/>
              <a:t>);</a:t>
            </a:r>
          </a:p>
          <a:p>
            <a:pPr marL="0" indent="0" fontAlgn="base">
              <a:buNone/>
            </a:pPr>
            <a:r>
              <a:rPr lang="et-EE" sz="4800" b="1" dirty="0"/>
              <a:t>kriteerium 3: </a:t>
            </a:r>
            <a:r>
              <a:rPr lang="et-EE" sz="4800" dirty="0"/>
              <a:t>teavitustegevused (</a:t>
            </a:r>
            <a:r>
              <a:rPr lang="et-EE" sz="4800" b="1" dirty="0"/>
              <a:t>2 punkti</a:t>
            </a:r>
            <a:r>
              <a:rPr lang="et-EE" sz="4800" dirty="0"/>
              <a:t>);</a:t>
            </a:r>
          </a:p>
          <a:p>
            <a:pPr marL="0" indent="0" fontAlgn="base">
              <a:buNone/>
            </a:pPr>
            <a:r>
              <a:rPr lang="et-EE" sz="4800" b="1" dirty="0"/>
              <a:t>kriteerium 4: </a:t>
            </a:r>
            <a:r>
              <a:rPr lang="et-EE" sz="4800" dirty="0"/>
              <a:t>riskitegurid (</a:t>
            </a:r>
            <a:r>
              <a:rPr lang="et-EE" sz="4800" b="1" dirty="0"/>
              <a:t>3 punkti</a:t>
            </a:r>
            <a:r>
              <a:rPr lang="et-EE" sz="4800" dirty="0"/>
              <a:t>);</a:t>
            </a:r>
          </a:p>
          <a:p>
            <a:pPr marL="0" indent="0" fontAlgn="base">
              <a:buNone/>
            </a:pPr>
            <a:r>
              <a:rPr lang="et-EE" sz="4800" b="1" dirty="0"/>
              <a:t>kriteerium 5:</a:t>
            </a:r>
            <a:r>
              <a:rPr lang="et-EE" sz="4800" dirty="0"/>
              <a:t> projekti jätkusuutlikkus ja uuenduslikkus (</a:t>
            </a:r>
            <a:r>
              <a:rPr lang="et-EE" sz="4800" b="1" dirty="0"/>
              <a:t>10 punkti</a:t>
            </a:r>
            <a:r>
              <a:rPr lang="et-EE" sz="4800" dirty="0"/>
              <a:t>);</a:t>
            </a:r>
          </a:p>
          <a:p>
            <a:pPr marL="0" indent="0" fontAlgn="base">
              <a:buNone/>
            </a:pPr>
            <a:r>
              <a:rPr lang="et-EE" sz="4800" b="1" dirty="0"/>
              <a:t>kriteerium 6:</a:t>
            </a:r>
            <a:r>
              <a:rPr lang="et-EE" sz="4800" dirty="0"/>
              <a:t> projekti majanduslik tõhusus ja omafinantseering (</a:t>
            </a:r>
            <a:r>
              <a:rPr lang="et-EE" sz="4800" b="1" dirty="0"/>
              <a:t>9 punkti</a:t>
            </a:r>
            <a:r>
              <a:rPr lang="et-EE" sz="4800" dirty="0"/>
              <a:t>).</a:t>
            </a:r>
          </a:p>
          <a:p>
            <a:pPr marL="0" indent="0">
              <a:buNone/>
            </a:pPr>
            <a:endParaRPr lang="en-GB" sz="4000" dirty="0"/>
          </a:p>
        </p:txBody>
      </p:sp>
    </p:spTree>
    <p:extLst>
      <p:ext uri="{BB962C8B-B14F-4D97-AF65-F5344CB8AC3E}">
        <p14:creationId xmlns:p14="http://schemas.microsoft.com/office/powerpoint/2010/main" val="339597325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tel 1"/>
          <p:cNvSpPr>
            <a:spLocks noGrp="1"/>
          </p:cNvSpPr>
          <p:nvPr>
            <p:ph type="title"/>
          </p:nvPr>
        </p:nvSpPr>
        <p:spPr>
          <a:xfrm>
            <a:off x="1260386" y="1022561"/>
            <a:ext cx="21861705" cy="1077218"/>
          </a:xfrm>
        </p:spPr>
        <p:txBody>
          <a:bodyPr/>
          <a:lstStyle/>
          <a:p>
            <a:pPr algn="ctr"/>
            <a:r>
              <a:rPr lang="et-EE" dirty="0"/>
              <a:t>1. MEESKONNALIIKMED</a:t>
            </a:r>
            <a:endParaRPr lang="en-GB" dirty="0"/>
          </a:p>
        </p:txBody>
      </p:sp>
      <p:sp>
        <p:nvSpPr>
          <p:cNvPr id="3" name="Plassholder for innhold 2"/>
          <p:cNvSpPr>
            <a:spLocks noGrp="1"/>
          </p:cNvSpPr>
          <p:nvPr>
            <p:ph idx="1"/>
          </p:nvPr>
        </p:nvSpPr>
        <p:spPr>
          <a:xfrm>
            <a:off x="819150" y="2207942"/>
            <a:ext cx="22707600" cy="10071588"/>
          </a:xfrm>
        </p:spPr>
        <p:txBody>
          <a:bodyPr>
            <a:normAutofit/>
          </a:bodyPr>
          <a:lstStyle/>
          <a:p>
            <a:pPr marL="0" indent="0" algn="just">
              <a:buNone/>
            </a:pPr>
            <a:r>
              <a:rPr lang="et-EE" sz="4200" dirty="0"/>
              <a:t>Meeskonnaliikmete CV-d koostades võiks silmas pidada, et lisaks eespool ära toodud kohustuslikele nõuetele (vt 5 slaidi nõuded taotlejale), kajastaksid CV-d piisavalt infot ka esimeses hindamiskriteeriumis </a:t>
            </a:r>
            <a:r>
              <a:rPr lang="et-EE" sz="4200" dirty="0" err="1"/>
              <a:t>äratoodu</a:t>
            </a:r>
            <a:r>
              <a:rPr lang="et-EE" sz="4200" dirty="0"/>
              <a:t> hindamiseks: </a:t>
            </a:r>
          </a:p>
          <a:p>
            <a:pPr marL="0" indent="0">
              <a:buNone/>
            </a:pPr>
            <a:r>
              <a:rPr lang="et-EE" sz="4200" dirty="0"/>
              <a:t> </a:t>
            </a:r>
            <a:r>
              <a:rPr lang="et-EE" sz="4200" b="1" dirty="0"/>
              <a:t>projektijuhil</a:t>
            </a:r>
            <a:r>
              <a:rPr lang="et-EE" sz="4200" dirty="0"/>
              <a:t> on: </a:t>
            </a:r>
          </a:p>
          <a:p>
            <a:pPr>
              <a:buFont typeface="Wingdings" panose="05000000000000000000" pitchFamily="2" charset="2"/>
              <a:buChar char="ü"/>
            </a:pPr>
            <a:r>
              <a:rPr lang="et-EE" sz="4200" dirty="0">
                <a:solidFill>
                  <a:schemeClr val="bg2"/>
                </a:solidFill>
              </a:rPr>
              <a:t> sarnase</a:t>
            </a:r>
            <a:r>
              <a:rPr lang="et-EE" sz="4200" dirty="0"/>
              <a:t> (tegevuste mahu ning projektijuhi ülesannetega) projekti juhtimise kogemus;</a:t>
            </a:r>
          </a:p>
          <a:p>
            <a:pPr>
              <a:buFont typeface="Wingdings" panose="05000000000000000000" pitchFamily="2" charset="2"/>
              <a:buChar char="ü"/>
            </a:pPr>
            <a:r>
              <a:rPr lang="et-EE" sz="4200" dirty="0"/>
              <a:t> perevägivalla ja/või soolise vägivalla </a:t>
            </a:r>
            <a:r>
              <a:rPr lang="et-EE" sz="4200" dirty="0">
                <a:solidFill>
                  <a:schemeClr val="bg2"/>
                </a:solidFill>
              </a:rPr>
              <a:t>temaatikaga seotud </a:t>
            </a:r>
            <a:r>
              <a:rPr lang="et-EE" sz="4200" dirty="0">
                <a:solidFill>
                  <a:schemeClr val="tx1"/>
                </a:solidFill>
              </a:rPr>
              <a:t>projekti</a:t>
            </a:r>
            <a:r>
              <a:rPr lang="et-EE" sz="4200" dirty="0">
                <a:solidFill>
                  <a:schemeClr val="bg2"/>
                </a:solidFill>
              </a:rPr>
              <a:t> </a:t>
            </a:r>
            <a:r>
              <a:rPr lang="et-EE" sz="4200" dirty="0"/>
              <a:t>juhtimise kogemus viimase 5 aasta jooksul;</a:t>
            </a:r>
          </a:p>
          <a:p>
            <a:pPr>
              <a:buFont typeface="Wingdings" panose="05000000000000000000" pitchFamily="2" charset="2"/>
              <a:buChar char="ü"/>
            </a:pPr>
            <a:r>
              <a:rPr lang="et-EE" sz="4200" dirty="0"/>
              <a:t> </a:t>
            </a:r>
            <a:r>
              <a:rPr lang="et-EE" sz="4200" dirty="0">
                <a:solidFill>
                  <a:schemeClr val="bg2"/>
                </a:solidFill>
              </a:rPr>
              <a:t>Norra Toetustest </a:t>
            </a:r>
            <a:r>
              <a:rPr lang="et-EE" sz="4200" dirty="0"/>
              <a:t>või EL </a:t>
            </a:r>
            <a:r>
              <a:rPr lang="et-EE" sz="4200" dirty="0">
                <a:solidFill>
                  <a:schemeClr val="bg2"/>
                </a:solidFill>
              </a:rPr>
              <a:t>struktuurivahenditest</a:t>
            </a:r>
            <a:r>
              <a:rPr lang="et-EE" sz="4200" dirty="0"/>
              <a:t> </a:t>
            </a:r>
            <a:r>
              <a:rPr lang="et-EE" sz="4200" dirty="0">
                <a:solidFill>
                  <a:schemeClr val="bg2"/>
                </a:solidFill>
              </a:rPr>
              <a:t>rahastatud </a:t>
            </a:r>
            <a:r>
              <a:rPr lang="et-EE" sz="4200" dirty="0">
                <a:solidFill>
                  <a:schemeClr val="tx1"/>
                </a:solidFill>
              </a:rPr>
              <a:t>projekti</a:t>
            </a:r>
            <a:r>
              <a:rPr lang="et-EE" sz="4200" dirty="0">
                <a:solidFill>
                  <a:schemeClr val="bg2"/>
                </a:solidFill>
              </a:rPr>
              <a:t> </a:t>
            </a:r>
            <a:r>
              <a:rPr lang="et-EE" sz="4200" dirty="0"/>
              <a:t>juhtimise kogemus.</a:t>
            </a:r>
          </a:p>
          <a:p>
            <a:pPr marL="0" indent="0">
              <a:buNone/>
            </a:pPr>
            <a:r>
              <a:rPr lang="et-EE" sz="4200" b="1" dirty="0"/>
              <a:t> koolitajal</a:t>
            </a:r>
            <a:r>
              <a:rPr lang="et-EE" sz="4200" dirty="0"/>
              <a:t> on:</a:t>
            </a:r>
          </a:p>
          <a:p>
            <a:pPr>
              <a:buFont typeface="Wingdings" panose="05000000000000000000" pitchFamily="2" charset="2"/>
              <a:buChar char="ü"/>
            </a:pPr>
            <a:r>
              <a:rPr lang="et-EE" sz="4200" dirty="0"/>
              <a:t> vähemalt </a:t>
            </a:r>
            <a:r>
              <a:rPr lang="et-EE" sz="4200" dirty="0">
                <a:solidFill>
                  <a:schemeClr val="bg2"/>
                </a:solidFill>
              </a:rPr>
              <a:t>2-aastane</a:t>
            </a:r>
            <a:r>
              <a:rPr lang="et-EE" sz="4200" dirty="0"/>
              <a:t> perevägivalla ennetamise ja/või ohvrite abistamise kogemus;</a:t>
            </a:r>
          </a:p>
          <a:p>
            <a:pPr>
              <a:buFont typeface="Wingdings" panose="05000000000000000000" pitchFamily="2" charset="2"/>
              <a:buChar char="ü"/>
            </a:pPr>
            <a:r>
              <a:rPr lang="et-EE" sz="4200" dirty="0"/>
              <a:t> vähemalt </a:t>
            </a:r>
            <a:r>
              <a:rPr lang="et-EE" sz="4200" dirty="0">
                <a:solidFill>
                  <a:schemeClr val="bg2"/>
                </a:solidFill>
              </a:rPr>
              <a:t>3</a:t>
            </a:r>
            <a:r>
              <a:rPr lang="et-EE" sz="4200" dirty="0"/>
              <a:t> perevägivalla teemalise </a:t>
            </a:r>
            <a:r>
              <a:rPr lang="et-EE" sz="4200" dirty="0">
                <a:solidFill>
                  <a:schemeClr val="bg2"/>
                </a:solidFill>
              </a:rPr>
              <a:t>koolituse läbiviimise </a:t>
            </a:r>
            <a:r>
              <a:rPr lang="et-EE" sz="4200" dirty="0"/>
              <a:t>kogemus; </a:t>
            </a:r>
          </a:p>
          <a:p>
            <a:pPr>
              <a:buFont typeface="Wingdings" panose="05000000000000000000" pitchFamily="2" charset="2"/>
              <a:buChar char="ü"/>
            </a:pPr>
            <a:r>
              <a:rPr lang="et-EE" sz="4200" dirty="0"/>
              <a:t> </a:t>
            </a:r>
            <a:r>
              <a:rPr lang="fi-FI" sz="4200" dirty="0" err="1"/>
              <a:t>vähemalt</a:t>
            </a:r>
            <a:r>
              <a:rPr lang="fi-FI" sz="4200" dirty="0"/>
              <a:t> 1 </a:t>
            </a:r>
            <a:r>
              <a:rPr lang="fi-FI" sz="4200" dirty="0" err="1"/>
              <a:t>perevägivalla</a:t>
            </a:r>
            <a:r>
              <a:rPr lang="fi-FI" sz="4200" dirty="0"/>
              <a:t> </a:t>
            </a:r>
            <a:r>
              <a:rPr lang="fi-FI" sz="4200" dirty="0" err="1"/>
              <a:t>teemalise</a:t>
            </a:r>
            <a:r>
              <a:rPr lang="fi-FI" sz="4200" dirty="0"/>
              <a:t> </a:t>
            </a:r>
            <a:r>
              <a:rPr lang="fi-FI" sz="4200" dirty="0" err="1"/>
              <a:t>koolituse</a:t>
            </a:r>
            <a:r>
              <a:rPr lang="fi-FI" sz="4200" dirty="0"/>
              <a:t> </a:t>
            </a:r>
            <a:r>
              <a:rPr lang="fi-FI" sz="4200" dirty="0" err="1"/>
              <a:t>läbiviimise</a:t>
            </a:r>
            <a:r>
              <a:rPr lang="fi-FI" sz="4200" dirty="0"/>
              <a:t> </a:t>
            </a:r>
            <a:r>
              <a:rPr lang="fi-FI" sz="4200" dirty="0" err="1"/>
              <a:t>kogemus</a:t>
            </a:r>
            <a:r>
              <a:rPr lang="fi-FI" sz="4200" dirty="0"/>
              <a:t> </a:t>
            </a:r>
            <a:r>
              <a:rPr lang="fi-FI" sz="4200" dirty="0" err="1"/>
              <a:t>viimase</a:t>
            </a:r>
            <a:r>
              <a:rPr lang="fi-FI" sz="4200" dirty="0"/>
              <a:t> </a:t>
            </a:r>
            <a:r>
              <a:rPr lang="fi-FI" sz="4200" dirty="0">
                <a:solidFill>
                  <a:schemeClr val="bg2"/>
                </a:solidFill>
              </a:rPr>
              <a:t>5 </a:t>
            </a:r>
            <a:r>
              <a:rPr lang="fi-FI" sz="4200" dirty="0" err="1">
                <a:solidFill>
                  <a:schemeClr val="bg2"/>
                </a:solidFill>
              </a:rPr>
              <a:t>aasta</a:t>
            </a:r>
            <a:r>
              <a:rPr lang="fi-FI" sz="4200" dirty="0">
                <a:solidFill>
                  <a:schemeClr val="bg2"/>
                </a:solidFill>
              </a:rPr>
              <a:t> </a:t>
            </a:r>
            <a:r>
              <a:rPr lang="fi-FI" sz="4200" dirty="0" err="1">
                <a:solidFill>
                  <a:schemeClr val="bg2"/>
                </a:solidFill>
              </a:rPr>
              <a:t>jooksul</a:t>
            </a:r>
            <a:r>
              <a:rPr lang="et-EE" sz="4200" dirty="0">
                <a:solidFill>
                  <a:schemeClr val="bg2"/>
                </a:solidFill>
              </a:rPr>
              <a:t>.</a:t>
            </a:r>
          </a:p>
          <a:p>
            <a:pPr marL="0" indent="0">
              <a:buNone/>
            </a:pPr>
            <a:endParaRPr lang="en-GB" sz="4000" dirty="0"/>
          </a:p>
        </p:txBody>
      </p:sp>
      <p:pic>
        <p:nvPicPr>
          <p:cNvPr id="5" name="Pilt 4" descr="Nool: pööra paremale">
            <a:extLst>
              <a:ext uri="{FF2B5EF4-FFF2-40B4-BE49-F238E27FC236}">
                <a16:creationId xmlns:a16="http://schemas.microsoft.com/office/drawing/2014/main" xmlns="" id="{EC74DDEE-7546-4059-A20D-47F01FA51C0D}"/>
              </a:ext>
            </a:extLst>
          </p:cNvPr>
          <p:cNvPicPr>
            <a:picLocks noChangeAspect="1"/>
          </p:cNvPicPr>
          <p:nvPr/>
        </p:nvPicPr>
        <p:blipFill>
          <a:blip r:embed="rId3">
            <a:extLst>
              <a:ext uri="{96DAC541-7B7A-43D3-8B79-37D633B846F1}">
                <asvg:svgBlip xmlns:asvg="http://schemas.microsoft.com/office/drawing/2016/SVG/main" xmlns="" r:embed="rId4"/>
              </a:ext>
            </a:extLst>
          </a:blip>
          <a:stretch>
            <a:fillRect/>
          </a:stretch>
        </p:blipFill>
        <p:spPr>
          <a:xfrm rot="2201376">
            <a:off x="13986336" y="3798643"/>
            <a:ext cx="1605977" cy="1293958"/>
          </a:xfrm>
          <a:prstGeom prst="rect">
            <a:avLst/>
          </a:prstGeom>
        </p:spPr>
      </p:pic>
    </p:spTree>
    <p:extLst>
      <p:ext uri="{BB962C8B-B14F-4D97-AF65-F5344CB8AC3E}">
        <p14:creationId xmlns:p14="http://schemas.microsoft.com/office/powerpoint/2010/main" val="1338706450"/>
      </p:ext>
    </p:extLst>
  </p:cSld>
  <p:clrMapOvr>
    <a:masterClrMapping/>
  </p:clrMapOvr>
</p:sld>
</file>

<file path=ppt/theme/theme1.xml><?xml version="1.0" encoding="utf-8"?>
<a:theme xmlns:a="http://schemas.openxmlformats.org/drawingml/2006/main" name="Office-tema">
  <a:themeElements>
    <a:clrScheme name="Office">
      <a:dk1>
        <a:sysClr val="windowText" lastClr="000000"/>
      </a:dk1>
      <a:lt1>
        <a:sysClr val="window" lastClr="FFFFFF"/>
      </a:lt1>
      <a:dk2>
        <a:srgbClr val="1E1E1C"/>
      </a:dk2>
      <a:lt2>
        <a:srgbClr val="0573BA"/>
      </a:lt2>
      <a:accent1>
        <a:srgbClr val="0573BA"/>
      </a:accent1>
      <a:accent2>
        <a:srgbClr val="E94E2E"/>
      </a:accent2>
      <a:accent3>
        <a:srgbClr val="02AB84"/>
      </a:accent3>
      <a:accent4>
        <a:srgbClr val="FFC000"/>
      </a:accent4>
      <a:accent5>
        <a:srgbClr val="4472C4"/>
      </a:accent5>
      <a:accent6>
        <a:srgbClr val="70AD47"/>
      </a:accent6>
      <a:hlink>
        <a:srgbClr val="0563C1"/>
      </a:hlink>
      <a:folHlink>
        <a:srgbClr val="954F72"/>
      </a:folHlink>
    </a:clrScheme>
    <a:fontScheme name="Egendefinert 14">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PT-mal_EØSMidlene.potx" id="{2877A2A8-6D65-4BE8-A3B9-A911333E1F70}" vid="{D3D72181-B44E-471C-A438-738F633005DA}"/>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PPT-mal_EØSMidlene</Template>
  <TotalTime>3141</TotalTime>
  <Words>1906</Words>
  <Application>Microsoft Office PowerPoint</Application>
  <PresentationFormat>Custom</PresentationFormat>
  <Paragraphs>192</Paragraphs>
  <Slides>16</Slides>
  <Notes>13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Wingdings</vt:lpstr>
      <vt:lpstr>Office-tema</vt:lpstr>
      <vt:lpstr>Väikeprojektide avatud taotlusvoor  Spetsialistide koolitamine perevägivalla teemal sotsiaalprogrammi loomine seksiostjatele </vt:lpstr>
      <vt:lpstr>MILLEST MA RÄÄGIN:</vt:lpstr>
      <vt:lpstr>TOETATAVAD TEGEVUSED</vt:lpstr>
      <vt:lpstr>EESMÄRK JA TULEMUSED</vt:lpstr>
      <vt:lpstr>NÕUDED TAOTLEJALE</vt:lpstr>
      <vt:lpstr>PEREVÄGIVALLA TEEMALISED KOOLITUSED</vt:lpstr>
      <vt:lpstr>SOTSIAALPROGRAMM SEKSIOSTJATELE</vt:lpstr>
      <vt:lpstr>TOETUSE HINDAMINE</vt:lpstr>
      <vt:lpstr>1. MEESKONNALIIKMED</vt:lpstr>
      <vt:lpstr>1. MEESKONNALIIKMED ja PARTNER</vt:lpstr>
      <vt:lpstr>2. TEGEVUSKAVA </vt:lpstr>
      <vt:lpstr>2. SIHTRÜHMAGA ARVESTAMINE  OSALEJATE KAASAMINE </vt:lpstr>
      <vt:lpstr>3. TEAVITUSTEGEVUSED 4. RISKITEGURID </vt:lpstr>
      <vt:lpstr>5. JÄTKUSUUTLIKKUS  UUENDUSLIKKUS</vt:lpstr>
      <vt:lpstr>6. MAJANDUSLIK TÕHUSUS  OMAFINANTSEERING</vt:lpstr>
      <vt:lpstr>                             Aitäh!</vt:lpstr>
    </vt:vector>
  </TitlesOfParts>
  <Company>EFTA</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WEGGERSEN Lillann</dc:creator>
  <cp:lastModifiedBy>Kelly Poopuu</cp:lastModifiedBy>
  <cp:revision>75</cp:revision>
  <dcterms:created xsi:type="dcterms:W3CDTF">2017-06-12T12:11:38Z</dcterms:created>
  <dcterms:modified xsi:type="dcterms:W3CDTF">2020-06-15T05:52:44Z</dcterms:modified>
</cp:coreProperties>
</file>