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58" r:id="rId3"/>
    <p:sldId id="272" r:id="rId4"/>
    <p:sldId id="273" r:id="rId5"/>
    <p:sldId id="271" r:id="rId6"/>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16"/>
    <a:srgbClr val="0F3C74"/>
    <a:srgbClr val="3EAF79"/>
    <a:srgbClr val="D8222C"/>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56226" autoAdjust="0"/>
  </p:normalViewPr>
  <p:slideViewPr>
    <p:cSldViewPr snapToGrid="0">
      <p:cViewPr varScale="1">
        <p:scale>
          <a:sx n="20" d="100"/>
          <a:sy n="20" d="100"/>
        </p:scale>
        <p:origin x="1520" y="36"/>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09/06/2020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09/06/2020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sz="2400" b="0" i="0" u="none" strike="noStrike" kern="1200" baseline="0" dirty="0" smtClean="0">
                <a:solidFill>
                  <a:schemeClr val="tx1"/>
                </a:solidFill>
                <a:latin typeface="+mn-lt"/>
                <a:ea typeface="+mn-ea"/>
                <a:cs typeface="+mn-cs"/>
              </a:rPr>
              <a:t>Taotleja on Eestis registreeritud valitsusväline organisatsioon, avalik-õiguslik või eraõiguslik ülikool või riiklik rakenduskõrgkool </a:t>
            </a:r>
          </a:p>
          <a:p>
            <a:endParaRPr lang="et-EE" dirty="0" smtClean="0"/>
          </a:p>
          <a:p>
            <a:pPr marL="342900" indent="-342900">
              <a:buFont typeface="Arial" panose="020B0604020202020204" pitchFamily="34" charset="0"/>
              <a:buChar char="•"/>
            </a:pPr>
            <a:endParaRPr lang="et-EE" sz="2400" b="0" i="0" u="none" strike="noStrike" kern="1200" baseline="0" dirty="0" smtClean="0">
              <a:solidFill>
                <a:schemeClr val="tx1"/>
              </a:solidFill>
              <a:latin typeface="+mn-lt"/>
              <a:ea typeface="+mn-ea"/>
              <a:cs typeface="+mn-cs"/>
            </a:endParaRP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Taotlus on esitatud struktuuritoetuste e-toetuste keskkonna (edaspidi </a:t>
            </a:r>
            <a:r>
              <a:rPr lang="et-EE" sz="2400" b="0" i="1" u="none" strike="noStrike" kern="1200" baseline="0" dirty="0" smtClean="0">
                <a:solidFill>
                  <a:schemeClr val="tx1"/>
                </a:solidFill>
                <a:latin typeface="+mn-lt"/>
                <a:ea typeface="+mn-ea"/>
                <a:cs typeface="+mn-cs"/>
              </a:rPr>
              <a:t>e-toetuste keskkond</a:t>
            </a:r>
            <a:r>
              <a:rPr lang="et-EE" sz="2400" b="0" i="0" u="none" strike="noStrike" kern="1200" baseline="0" dirty="0" smtClean="0">
                <a:solidFill>
                  <a:schemeClr val="tx1"/>
                </a:solidFill>
                <a:latin typeface="+mn-lt"/>
                <a:ea typeface="+mn-ea"/>
                <a:cs typeface="+mn-cs"/>
              </a:rPr>
              <a:t>) kaudu koos nimetatud kinnitustega; </a:t>
            </a: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taotluses on kirjeldatud meeskonnaliikmete tausta, pädevust (sh meeskonnaliikmete vastavust punktides 6.4 sätestatud nõuetele), projektitegevustesse kaasatust, partnerite kaasatust, projekti tegevuskava, sihtrühmaga arvestamist, osalejate kaasamise meetodeid, teavitustegevusi, riskitegureid, projekti jätkusuutlikkust ja uuenduslikkust, projekti majanduslikku tõhusust ning omafinantseeringu katmist; </a:t>
            </a:r>
          </a:p>
          <a:p>
            <a:pPr marL="342900" indent="-342900">
              <a:buFont typeface="Arial" panose="020B0604020202020204" pitchFamily="34" charset="0"/>
              <a:buChar char="•"/>
            </a:pPr>
            <a:r>
              <a:rPr lang="fi-FI" sz="2400" b="0" i="0" u="none" strike="noStrike" kern="1200" baseline="0" dirty="0" err="1" smtClean="0">
                <a:solidFill>
                  <a:schemeClr val="tx1"/>
                </a:solidFill>
                <a:latin typeface="+mn-lt"/>
                <a:ea typeface="+mn-ea"/>
                <a:cs typeface="+mn-cs"/>
              </a:rPr>
              <a:t>taotluse</a:t>
            </a:r>
            <a:r>
              <a:rPr lang="fi-FI" sz="2400" b="0" i="0" u="none" strike="noStrike" kern="1200" baseline="0" dirty="0" smtClean="0">
                <a:solidFill>
                  <a:schemeClr val="tx1"/>
                </a:solidFill>
                <a:latin typeface="+mn-lt"/>
                <a:ea typeface="+mn-ea"/>
                <a:cs typeface="+mn-cs"/>
              </a:rPr>
              <a:t> on </a:t>
            </a:r>
            <a:r>
              <a:rPr lang="fi-FI" sz="2400" b="0" i="0" u="none" strike="noStrike" kern="1200" baseline="0" dirty="0" err="1" smtClean="0">
                <a:solidFill>
                  <a:schemeClr val="tx1"/>
                </a:solidFill>
                <a:latin typeface="+mn-lt"/>
                <a:ea typeface="+mn-ea"/>
                <a:cs typeface="+mn-cs"/>
              </a:rPr>
              <a:t>allkirjastanud</a:t>
            </a:r>
            <a:r>
              <a:rPr lang="fi-FI" sz="2400" b="0" i="0" u="none" strike="noStrike" kern="1200" baseline="0" dirty="0" smtClean="0">
                <a:solidFill>
                  <a:schemeClr val="tx1"/>
                </a:solidFill>
                <a:latin typeface="+mn-lt"/>
                <a:ea typeface="+mn-ea"/>
                <a:cs typeface="+mn-cs"/>
              </a:rPr>
              <a:t> </a:t>
            </a:r>
            <a:r>
              <a:rPr lang="fi-FI" sz="2400" b="0" i="0" u="none" strike="noStrike" kern="1200" baseline="0" dirty="0" err="1" smtClean="0">
                <a:solidFill>
                  <a:schemeClr val="tx1"/>
                </a:solidFill>
                <a:latin typeface="+mn-lt"/>
                <a:ea typeface="+mn-ea"/>
                <a:cs typeface="+mn-cs"/>
              </a:rPr>
              <a:t>taotleja</a:t>
            </a:r>
            <a:r>
              <a:rPr lang="fi-FI" sz="2400" b="0" i="0" u="none" strike="noStrike" kern="1200" baseline="0" dirty="0" smtClean="0">
                <a:solidFill>
                  <a:schemeClr val="tx1"/>
                </a:solidFill>
                <a:latin typeface="+mn-lt"/>
                <a:ea typeface="+mn-ea"/>
                <a:cs typeface="+mn-cs"/>
              </a:rPr>
              <a:t> </a:t>
            </a:r>
            <a:r>
              <a:rPr lang="fi-FI" sz="2400" b="0" i="0" u="none" strike="noStrike" kern="1200" baseline="0" dirty="0" err="1" smtClean="0">
                <a:solidFill>
                  <a:schemeClr val="tx1"/>
                </a:solidFill>
                <a:latin typeface="+mn-lt"/>
                <a:ea typeface="+mn-ea"/>
                <a:cs typeface="+mn-cs"/>
              </a:rPr>
              <a:t>esindusõiguslik</a:t>
            </a:r>
            <a:r>
              <a:rPr lang="fi-FI" sz="2400" b="0" i="0" u="none" strike="noStrike" kern="1200" baseline="0" dirty="0" smtClean="0">
                <a:solidFill>
                  <a:schemeClr val="tx1"/>
                </a:solidFill>
                <a:latin typeface="+mn-lt"/>
                <a:ea typeface="+mn-ea"/>
                <a:cs typeface="+mn-cs"/>
              </a:rPr>
              <a:t> </a:t>
            </a:r>
            <a:r>
              <a:rPr lang="fi-FI" sz="2400" b="0" i="0" u="none" strike="noStrike" kern="1200" baseline="0" dirty="0" err="1" smtClean="0">
                <a:solidFill>
                  <a:schemeClr val="tx1"/>
                </a:solidFill>
                <a:latin typeface="+mn-lt"/>
                <a:ea typeface="+mn-ea"/>
                <a:cs typeface="+mn-cs"/>
              </a:rPr>
              <a:t>isik</a:t>
            </a:r>
            <a:r>
              <a:rPr lang="fi-FI" sz="2400" b="0" i="0" u="none" strike="noStrike" kern="1200" baseline="0" dirty="0" smtClean="0">
                <a:solidFill>
                  <a:schemeClr val="tx1"/>
                </a:solidFill>
                <a:latin typeface="+mn-lt"/>
                <a:ea typeface="+mn-ea"/>
                <a:cs typeface="+mn-cs"/>
              </a:rPr>
              <a:t>; </a:t>
            </a:r>
            <a:endParaRPr lang="et-EE" sz="2400" b="0" i="0" u="none" strike="noStrike" kern="1200" baseline="0" dirty="0" smtClean="0">
              <a:solidFill>
                <a:schemeClr val="tx1"/>
              </a:solidFill>
              <a:latin typeface="+mn-lt"/>
              <a:ea typeface="+mn-ea"/>
              <a:cs typeface="+mn-cs"/>
            </a:endParaRP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toetust taotletakse käesolevas korras sätestatud eesmärkidel ja toetatavatele tegevustele järgides käesolevas korras tegevuste sisule kehtestatud nõudeid</a:t>
            </a: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toetatavate tegevuste elluviimiseks taotletava toetuse summa ja selle osakaal abikõlblikest kuludest vastavad </a:t>
            </a: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taotlus sisaldab projekti partneri kaasamisel partneri andmeid ning rolli; </a:t>
            </a: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toetatavad tegevused tehakse käesolevas korras sätestatud abikõlblikkuse perioodil; </a:t>
            </a:r>
          </a:p>
          <a:p>
            <a:endParaRPr lang="et-EE" dirty="0" smtClean="0"/>
          </a:p>
          <a:p>
            <a:endParaRPr lang="et-EE" dirty="0" smtClean="0"/>
          </a:p>
          <a:p>
            <a:r>
              <a:rPr lang="et-EE" b="1" u="sng" dirty="0" smtClean="0">
                <a:solidFill>
                  <a:schemeClr val="tx1">
                    <a:lumMod val="85000"/>
                    <a:lumOff val="15000"/>
                  </a:schemeClr>
                </a:solidFill>
              </a:rPr>
              <a:t>Näita eelarve</a:t>
            </a:r>
            <a:r>
              <a:rPr lang="et-EE" b="1" u="sng" baseline="0" dirty="0" smtClean="0">
                <a:solidFill>
                  <a:schemeClr val="tx1">
                    <a:lumMod val="85000"/>
                    <a:lumOff val="15000"/>
                  </a:schemeClr>
                </a:solidFill>
              </a:rPr>
              <a:t> tabelit</a:t>
            </a:r>
          </a:p>
          <a:p>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2</a:t>
            </a:fld>
            <a:endParaRPr lang="en-GB"/>
          </a:p>
        </p:txBody>
      </p:sp>
    </p:spTree>
    <p:extLst>
      <p:ext uri="{BB962C8B-B14F-4D97-AF65-F5344CB8AC3E}">
        <p14:creationId xmlns:p14="http://schemas.microsoft.com/office/powerpoint/2010/main" val="575727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3</a:t>
            </a:fld>
            <a:endParaRPr lang="en-GB"/>
          </a:p>
        </p:txBody>
      </p:sp>
    </p:spTree>
    <p:extLst>
      <p:ext uri="{BB962C8B-B14F-4D97-AF65-F5344CB8AC3E}">
        <p14:creationId xmlns:p14="http://schemas.microsoft.com/office/powerpoint/2010/main" val="2081877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Kohapealne kontroll </a:t>
            </a:r>
            <a:r>
              <a:rPr lang="et-EE" dirty="0" smtClean="0"/>
              <a:t>Rakendusüksus </a:t>
            </a:r>
            <a:r>
              <a:rPr lang="et-EE" dirty="0" smtClean="0"/>
              <a:t>1 kord, auditi korras ei oska öelda, tehakse</a:t>
            </a:r>
            <a:r>
              <a:rPr lang="et-EE" baseline="0" dirty="0" smtClean="0"/>
              <a:t> valimi põhjal</a:t>
            </a:r>
          </a:p>
          <a:p>
            <a:endParaRPr lang="et-EE" baseline="0" dirty="0" smtClean="0"/>
          </a:p>
          <a:p>
            <a:endParaRPr lang="et-EE" sz="2400" b="0" i="0" u="none" strike="noStrike" kern="1200" baseline="0" dirty="0" smtClean="0">
              <a:solidFill>
                <a:schemeClr val="tx1"/>
              </a:solidFill>
              <a:latin typeface="+mn-lt"/>
              <a:ea typeface="+mn-ea"/>
              <a:cs typeface="+mn-cs"/>
            </a:endParaRPr>
          </a:p>
          <a:p>
            <a:r>
              <a:rPr lang="et-EE" sz="2400" b="0" i="0" u="none" strike="noStrike" kern="1200" baseline="0" dirty="0" smtClean="0">
                <a:solidFill>
                  <a:schemeClr val="tx1"/>
                </a:solidFill>
                <a:latin typeface="+mn-lt"/>
                <a:ea typeface="+mn-ea"/>
                <a:cs typeface="+mn-cs"/>
              </a:rPr>
              <a:t>Vähese tähtsusega riigiabi:</a:t>
            </a: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Käesoleva taotlusvooru raames jagatavat toetust võidakse käsitleda kui vähese tähtsusega riigiabi vastavalt Euroopa Komisjoni määruse (EL) nr 1407/2013 artiklile 3. </a:t>
            </a:r>
          </a:p>
          <a:p>
            <a:endParaRPr lang="et-EE" sz="2400" b="0" i="0" u="none" strike="noStrike" kern="1200" baseline="0" dirty="0" smtClean="0">
              <a:solidFill>
                <a:schemeClr val="tx1"/>
              </a:solidFill>
              <a:latin typeface="+mn-lt"/>
              <a:ea typeface="+mn-ea"/>
              <a:cs typeface="+mn-cs"/>
            </a:endParaRP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Kui toetus on käsitletav vähese tähtsusega abina Euroopa Komisjoni määruse (EL) nr 1407/2013 alusel, ei tohi ettevõtjale antav abi mis tahes kolme eelarveaasta pikkuse ajavahemiku jooksul koos käesolevast taotlusvoorust taotletava toetusega ületada kokku 200 000 eurot. </a:t>
            </a:r>
          </a:p>
          <a:p>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4</a:t>
            </a:fld>
            <a:endParaRPr lang="en-GB"/>
          </a:p>
        </p:txBody>
      </p:sp>
    </p:spTree>
    <p:extLst>
      <p:ext uri="{BB962C8B-B14F-4D97-AF65-F5344CB8AC3E}">
        <p14:creationId xmlns:p14="http://schemas.microsoft.com/office/powerpoint/2010/main" val="33509194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09.06.2020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09.06.2020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cid:image008.jpg@01D63015.4526DE7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nb-NO" dirty="0" smtClean="0"/>
              <a:t>Taotluse </a:t>
            </a:r>
            <a:r>
              <a:rPr lang="nb-NO" dirty="0"/>
              <a:t>menetlemise protsess ja nõuded taotlusele ning taotlejale (sh. partnerile</a:t>
            </a:r>
            <a:r>
              <a:rPr lang="nb-NO" dirty="0" smtClean="0"/>
              <a:t>)</a:t>
            </a:r>
            <a:endParaRPr lang="en-GB" dirty="0"/>
          </a:p>
        </p:txBody>
      </p:sp>
      <p:sp>
        <p:nvSpPr>
          <p:cNvPr id="5" name="Plassholder for tekst 4"/>
          <p:cNvSpPr>
            <a:spLocks noGrp="1"/>
          </p:cNvSpPr>
          <p:nvPr>
            <p:ph type="body" sz="quarter" idx="13"/>
          </p:nvPr>
        </p:nvSpPr>
        <p:spPr/>
        <p:txBody>
          <a:bodyPr/>
          <a:lstStyle/>
          <a:p>
            <a:r>
              <a:rPr lang="et-EE" dirty="0" smtClean="0"/>
              <a:t>Liina Breicis</a:t>
            </a:r>
            <a:endParaRPr lang="en-GB" dirty="0"/>
          </a:p>
        </p:txBody>
      </p:sp>
      <p:sp>
        <p:nvSpPr>
          <p:cNvPr id="6" name="Plassholder for tekst 5"/>
          <p:cNvSpPr>
            <a:spLocks noGrp="1"/>
          </p:cNvSpPr>
          <p:nvPr>
            <p:ph type="body" sz="quarter" idx="14"/>
          </p:nvPr>
        </p:nvSpPr>
        <p:spPr/>
        <p:txBody>
          <a:bodyPr/>
          <a:lstStyle/>
          <a:p>
            <a:r>
              <a:rPr lang="et-EE" dirty="0" smtClean="0"/>
              <a:t>projektikoordinaator</a:t>
            </a:r>
            <a:endParaRPr lang="en-GB" dirty="0"/>
          </a:p>
        </p:txBody>
      </p:sp>
      <p:sp>
        <p:nvSpPr>
          <p:cNvPr id="8" name="Plassholder for tekst 7"/>
          <p:cNvSpPr>
            <a:spLocks noGrp="1"/>
          </p:cNvSpPr>
          <p:nvPr>
            <p:ph type="body" sz="quarter" idx="16"/>
          </p:nvPr>
        </p:nvSpPr>
        <p:spPr/>
        <p:txBody>
          <a:bodyPr/>
          <a:lstStyle/>
          <a:p>
            <a:r>
              <a:rPr lang="et-EE" dirty="0" smtClean="0"/>
              <a:t>Riigi Tugiteenuste Keskus</a:t>
            </a:r>
            <a:endParaRPr lang="en-GB" dirty="0"/>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10.06.2020</a:t>
            </a:r>
            <a:endParaRPr lang="nb-NO" dirty="0"/>
          </a:p>
        </p:txBody>
      </p:sp>
      <p:pic>
        <p:nvPicPr>
          <p:cNvPr id="10" name="Pilt 5" descr="V:\SM\SM\Välisvahendid\NORRA ja EMP 2014-2021\LOCALDEV opening seminar (Nov 12, 2019)\0_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56806" y="647700"/>
            <a:ext cx="3398044" cy="1560497"/>
          </a:xfrm>
          <a:prstGeom prst="rect">
            <a:avLst/>
          </a:prstGeom>
          <a:noFill/>
          <a:ln>
            <a:noFill/>
          </a:ln>
        </p:spPr>
      </p:pic>
      <p:pic>
        <p:nvPicPr>
          <p:cNvPr id="11" name="Picture 10"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9949630" y="590550"/>
            <a:ext cx="3386620" cy="1591612"/>
          </a:xfrm>
          <a:prstGeom prst="rect">
            <a:avLst/>
          </a:prstGeom>
          <a:noFill/>
          <a:ln>
            <a:noFill/>
          </a:ln>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Nõuded taotlejale, partnerile ja taotlusele</a:t>
            </a:r>
            <a:endParaRPr lang="en-GB" dirty="0"/>
          </a:p>
        </p:txBody>
      </p:sp>
      <p:sp>
        <p:nvSpPr>
          <p:cNvPr id="3" name="Plassholder for innhold 2"/>
          <p:cNvSpPr>
            <a:spLocks noGrp="1"/>
          </p:cNvSpPr>
          <p:nvPr>
            <p:ph idx="1"/>
          </p:nvPr>
        </p:nvSpPr>
        <p:spPr/>
        <p:txBody>
          <a:bodyPr/>
          <a:lstStyle/>
          <a:p>
            <a:r>
              <a:rPr lang="et-EE" dirty="0" smtClean="0"/>
              <a:t>Valitsusväline organisatsioon, avalik-õiguslik või eraõiguslik ülikool ning riiklik rakenduskõrgkool</a:t>
            </a:r>
          </a:p>
          <a:p>
            <a:r>
              <a:rPr lang="et-EE" dirty="0" smtClean="0"/>
              <a:t>Partneriks juriidiline isik, </a:t>
            </a:r>
            <a:r>
              <a:rPr lang="et-EE" dirty="0"/>
              <a:t>kelle asukohamaa on kas Eesti, Norra, Island, Liechtenstein, mõni teine abisaajariik (Bulgaaria, Horvaatia, Küpros, Tšehhi, Kreeka, Ungari, Läti, Leedu, Malta, Poola, Portugal, Rumeenia, Slovakkia, </a:t>
            </a:r>
            <a:r>
              <a:rPr lang="et-EE" dirty="0" smtClean="0"/>
              <a:t>Sloveenia või Venemaa </a:t>
            </a:r>
            <a:endParaRPr lang="et-EE" dirty="0" smtClean="0"/>
          </a:p>
          <a:p>
            <a:r>
              <a:rPr lang="et-EE" dirty="0" smtClean="0"/>
              <a:t>Nõuded </a:t>
            </a:r>
            <a:r>
              <a:rPr lang="et-EE" dirty="0" smtClean="0"/>
              <a:t>taotlusele:</a:t>
            </a:r>
          </a:p>
          <a:p>
            <a:pPr lvl="1"/>
            <a:r>
              <a:rPr lang="et-EE" dirty="0" smtClean="0"/>
              <a:t>Esitatakse e-toetuse keskkonnas</a:t>
            </a:r>
            <a:endParaRPr lang="et-EE" dirty="0" smtClean="0"/>
          </a:p>
          <a:p>
            <a:pPr lvl="1"/>
            <a:r>
              <a:rPr lang="et-EE" dirty="0" smtClean="0"/>
              <a:t>Allkirjastatud esindusõigusliku isiku poolt</a:t>
            </a:r>
          </a:p>
          <a:p>
            <a:pPr lvl="1"/>
            <a:r>
              <a:rPr lang="et-EE" dirty="0" smtClean="0"/>
              <a:t>Partneri andmed ning </a:t>
            </a:r>
            <a:r>
              <a:rPr lang="et-EE" dirty="0" smtClean="0"/>
              <a:t>roll </a:t>
            </a:r>
            <a:r>
              <a:rPr lang="et-EE" dirty="0" smtClean="0"/>
              <a:t>(</a:t>
            </a:r>
            <a:r>
              <a:rPr lang="et-EE" i="1" dirty="0" smtClean="0"/>
              <a:t>kui on)</a:t>
            </a:r>
          </a:p>
          <a:p>
            <a:pPr lvl="1"/>
            <a:r>
              <a:rPr lang="et-EE" dirty="0" smtClean="0"/>
              <a:t>Eelarve s</a:t>
            </a:r>
            <a:r>
              <a:rPr lang="et-EE" dirty="0" smtClean="0"/>
              <a:t>ummad </a:t>
            </a:r>
            <a:r>
              <a:rPr lang="et-EE" dirty="0"/>
              <a:t>ja abikõlblikkuse periood</a:t>
            </a:r>
          </a:p>
          <a:p>
            <a:pPr marL="914263" lvl="1" indent="0">
              <a:buNone/>
            </a:pPr>
            <a:endParaRPr lang="et-EE" dirty="0" smtClean="0"/>
          </a:p>
          <a:p>
            <a:pPr lvl="1"/>
            <a:r>
              <a:rPr lang="et-EE" b="1" dirty="0" smtClean="0"/>
              <a:t>Lisada vajalikud dokumendid:</a:t>
            </a:r>
          </a:p>
          <a:p>
            <a:pPr lvl="2"/>
            <a:r>
              <a:rPr lang="et-EE" dirty="0" smtClean="0"/>
              <a:t>Meeskonnaliikmete cv</a:t>
            </a:r>
          </a:p>
          <a:p>
            <a:pPr lvl="2"/>
            <a:r>
              <a:rPr lang="et-EE" dirty="0" smtClean="0"/>
              <a:t>Projekti eelarve</a:t>
            </a:r>
          </a:p>
          <a:p>
            <a:pPr lvl="2"/>
            <a:r>
              <a:rPr lang="et-EE" dirty="0" smtClean="0"/>
              <a:t>Projekti partneri kinnituskiri </a:t>
            </a:r>
            <a:endParaRPr lang="et-EE" dirty="0"/>
          </a:p>
          <a:p>
            <a:pPr lvl="2"/>
            <a:r>
              <a:rPr lang="et-EE" dirty="0" smtClean="0"/>
              <a:t>Volikiri, kui taotleja esindusõiguslik isik tegutseb volituse alusel</a:t>
            </a:r>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Toetuse taotlemine ja menetlemine</a:t>
            </a:r>
            <a:endParaRPr lang="en-GB" dirty="0"/>
          </a:p>
        </p:txBody>
      </p:sp>
      <p:sp>
        <p:nvSpPr>
          <p:cNvPr id="3" name="Plassholder for innhold 2"/>
          <p:cNvSpPr>
            <a:spLocks noGrp="1"/>
          </p:cNvSpPr>
          <p:nvPr>
            <p:ph idx="1"/>
          </p:nvPr>
        </p:nvSpPr>
        <p:spPr/>
        <p:txBody>
          <a:bodyPr/>
          <a:lstStyle/>
          <a:p>
            <a:r>
              <a:rPr lang="et-EE" dirty="0" smtClean="0"/>
              <a:t>Kontaktisikud: Kelly Poopuu, Liina Breicis, Pille Penk</a:t>
            </a:r>
            <a:endParaRPr lang="et-EE" dirty="0"/>
          </a:p>
          <a:p>
            <a:r>
              <a:rPr lang="fi-FI" dirty="0" err="1" smtClean="0"/>
              <a:t>Projektitaotluste</a:t>
            </a:r>
            <a:r>
              <a:rPr lang="fi-FI" dirty="0" smtClean="0"/>
              <a:t> </a:t>
            </a:r>
            <a:r>
              <a:rPr lang="fi-FI" dirty="0" err="1"/>
              <a:t>esitamise</a:t>
            </a:r>
            <a:r>
              <a:rPr lang="fi-FI" dirty="0"/>
              <a:t> </a:t>
            </a:r>
            <a:r>
              <a:rPr lang="fi-FI" dirty="0" err="1"/>
              <a:t>tähtaeg</a:t>
            </a:r>
            <a:r>
              <a:rPr lang="fi-FI" dirty="0"/>
              <a:t> on 06.08.2020 </a:t>
            </a:r>
            <a:r>
              <a:rPr lang="fi-FI" dirty="0" err="1"/>
              <a:t>kell</a:t>
            </a:r>
            <a:r>
              <a:rPr lang="fi-FI" dirty="0"/>
              <a:t> 17:00 </a:t>
            </a:r>
            <a:r>
              <a:rPr lang="fi-FI" dirty="0" err="1"/>
              <a:t>kohaliku</a:t>
            </a:r>
            <a:r>
              <a:rPr lang="fi-FI" dirty="0"/>
              <a:t> aja </a:t>
            </a:r>
            <a:r>
              <a:rPr lang="fi-FI" dirty="0" err="1" smtClean="0"/>
              <a:t>järgi</a:t>
            </a:r>
            <a:endParaRPr lang="et-EE" dirty="0" smtClean="0"/>
          </a:p>
          <a:p>
            <a:r>
              <a:rPr lang="et-EE" b="1" u="sng" dirty="0" smtClean="0">
                <a:solidFill>
                  <a:srgbClr val="FF0000"/>
                </a:solidFill>
              </a:rPr>
              <a:t>Kogu kirjavahetus käib läbi e-toetuste keskkonna postkasti</a:t>
            </a:r>
            <a:endParaRPr lang="et-EE" b="1" u="sng" dirty="0">
              <a:solidFill>
                <a:srgbClr val="FF0000"/>
              </a:solidFill>
            </a:endParaRPr>
          </a:p>
          <a:p>
            <a:r>
              <a:rPr lang="et-EE" dirty="0" smtClean="0"/>
              <a:t>Esitada võib vaid ühe taotluse</a:t>
            </a:r>
          </a:p>
          <a:p>
            <a:r>
              <a:rPr lang="et-EE" dirty="0" smtClean="0"/>
              <a:t>Peale tähtaja lõppemist suletakse taotlusvoor- </a:t>
            </a:r>
            <a:r>
              <a:rPr lang="et-EE" dirty="0" smtClean="0">
                <a:solidFill>
                  <a:srgbClr val="FF0000"/>
                </a:solidFill>
              </a:rPr>
              <a:t>hilinenud taotlusi vastu ei võeta!</a:t>
            </a:r>
          </a:p>
          <a:p>
            <a:r>
              <a:rPr lang="et-EE" dirty="0" smtClean="0"/>
              <a:t>Esmane vastavuskontroll 10 tööpäeva jooksul</a:t>
            </a:r>
          </a:p>
          <a:p>
            <a:r>
              <a:rPr lang="et-EE" dirty="0" smtClean="0"/>
              <a:t>Menetlemise käigus võidakse nõuda taotlejalt selgitusi ja lisadokumente või taotluse parandamist</a:t>
            </a:r>
          </a:p>
          <a:p>
            <a:r>
              <a:rPr lang="et-EE" dirty="0" smtClean="0"/>
              <a:t>Taotlusi hindab kaks erapooletut, sõltumatut ja usaldusväärset eksperti.</a:t>
            </a:r>
          </a:p>
          <a:p>
            <a:r>
              <a:rPr lang="et-EE" dirty="0" smtClean="0"/>
              <a:t>Eksperdid annavad hindeid eraldiseisvalt hiljemalt 10 tööpäeva jooksul taotluse hindamiseks saamisest</a:t>
            </a:r>
          </a:p>
          <a:p>
            <a:r>
              <a:rPr lang="et-EE" dirty="0" smtClean="0"/>
              <a:t>Taotlus, mille hindamistulemus on alla 50% maksimumtulemusest, tehakse rahuldamata jätmise otsus</a:t>
            </a:r>
          </a:p>
          <a:p>
            <a:r>
              <a:rPr lang="et-EE" dirty="0" smtClean="0"/>
              <a:t>Projektide pingerida edastatakse vähemalt 3 liikmelisele programmioperaatori poolt moodustatud hindamiskomisjonile</a:t>
            </a:r>
          </a:p>
          <a:p>
            <a:r>
              <a:rPr lang="et-EE" dirty="0" smtClean="0"/>
              <a:t>Hindamiskomisjon vaatab taotlused läbi 15 tööpäeva jooksul</a:t>
            </a:r>
          </a:p>
          <a:p>
            <a:r>
              <a:rPr lang="et-EE" dirty="0" smtClean="0"/>
              <a:t>Otsuse vormistamine ja teavitamine 10-15 tööpäeva jooksul (</a:t>
            </a:r>
            <a:r>
              <a:rPr lang="et-EE" i="1" dirty="0" smtClean="0"/>
              <a:t>e-toetuse keskkonna kaudu)</a:t>
            </a:r>
          </a:p>
          <a:p>
            <a:endParaRPr lang="et-EE" dirty="0" smtClean="0"/>
          </a:p>
          <a:p>
            <a:endParaRPr lang="et-EE" dirty="0" smtClean="0"/>
          </a:p>
          <a:p>
            <a:endParaRPr lang="fi-FI" dirty="0"/>
          </a:p>
          <a:p>
            <a:endParaRPr lang="et-EE" dirty="0" smtClean="0"/>
          </a:p>
        </p:txBody>
      </p:sp>
    </p:spTree>
    <p:extLst>
      <p:ext uri="{BB962C8B-B14F-4D97-AF65-F5344CB8AC3E}">
        <p14:creationId xmlns:p14="http://schemas.microsoft.com/office/powerpoint/2010/main" val="844824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Toetuse saaja ja partneri kohustused</a:t>
            </a:r>
            <a:endParaRPr lang="en-GB" dirty="0"/>
          </a:p>
        </p:txBody>
      </p:sp>
      <p:sp>
        <p:nvSpPr>
          <p:cNvPr id="3" name="Plassholder for innhold 2"/>
          <p:cNvSpPr>
            <a:spLocks noGrp="1"/>
          </p:cNvSpPr>
          <p:nvPr>
            <p:ph idx="1"/>
          </p:nvPr>
        </p:nvSpPr>
        <p:spPr/>
        <p:txBody>
          <a:bodyPr/>
          <a:lstStyle/>
          <a:p>
            <a:r>
              <a:rPr lang="et-EE" dirty="0" smtClean="0"/>
              <a:t>Toetuse saaja (sh partner) järgib hankemenetluse puhul riigihangete korraldamise </a:t>
            </a:r>
            <a:r>
              <a:rPr lang="et-EE" dirty="0" err="1" smtClean="0"/>
              <a:t>üldpõhimõtteid</a:t>
            </a:r>
            <a:r>
              <a:rPr lang="et-EE" dirty="0" smtClean="0"/>
              <a:t>, kasutades rahalisi vahendeid säästlikult ja otstarbekalt (RHS § 3)</a:t>
            </a:r>
          </a:p>
          <a:p>
            <a:r>
              <a:rPr lang="et-EE" dirty="0" smtClean="0"/>
              <a:t>Võtab kirjalikku </a:t>
            </a:r>
            <a:r>
              <a:rPr lang="et-EE" dirty="0" err="1" smtClean="0"/>
              <a:t>taasesitamist</a:t>
            </a:r>
            <a:r>
              <a:rPr lang="et-EE" dirty="0" smtClean="0"/>
              <a:t> võimaldavas vormis vähemalt kolm hinnapakkumust, kui teenuse, asja või ehitustöö eeldatav maksumus ilma käibemaksuta on 5000 eurot või rohkem;</a:t>
            </a:r>
          </a:p>
          <a:p>
            <a:r>
              <a:rPr lang="et-EE" dirty="0" smtClean="0"/>
              <a:t>Annab jooksvalt infot projekti elluviimise ja tulemuste saavutuste kohta</a:t>
            </a:r>
          </a:p>
          <a:p>
            <a:r>
              <a:rPr lang="et-EE" dirty="0" smtClean="0"/>
              <a:t>Võimaldab teostada kohapealse kontrolli/auditi</a:t>
            </a:r>
          </a:p>
          <a:p>
            <a:r>
              <a:rPr lang="et-EE" dirty="0" smtClean="0"/>
              <a:t>Dokumentide säilitamise kohustus vähemalt kuni 31.12.2028;</a:t>
            </a:r>
          </a:p>
          <a:p>
            <a:r>
              <a:rPr lang="et-EE" dirty="0" smtClean="0"/>
              <a:t>Korraldab vähemalt 2 projekti tegevusi ja tulemusi kajastavat avalikku üritust (</a:t>
            </a:r>
            <a:r>
              <a:rPr lang="et-EE" dirty="0" err="1" smtClean="0"/>
              <a:t>ava-ja</a:t>
            </a:r>
            <a:r>
              <a:rPr lang="et-EE" dirty="0" smtClean="0"/>
              <a:t> lõpuseminar või pressikonverents)</a:t>
            </a:r>
          </a:p>
          <a:p>
            <a:r>
              <a:rPr lang="et-EE" dirty="0" smtClean="0"/>
              <a:t>Loob eestikeelse projekti kodulehe, kus kajastatakse kõiki olulisemaid projektiga soetud tegevusi, üritusi, tulemusi ja muid andmeid.</a:t>
            </a:r>
            <a:endParaRPr lang="et-EE" dirty="0"/>
          </a:p>
          <a:p>
            <a:r>
              <a:rPr lang="et-EE" dirty="0" smtClean="0">
                <a:solidFill>
                  <a:schemeClr val="tx1"/>
                </a:solidFill>
              </a:rPr>
              <a:t>Logode kasutamine infopäevadel, seminarid, trükised, üritused, meeneid jne (EMP logo)</a:t>
            </a:r>
          </a:p>
          <a:p>
            <a:r>
              <a:rPr lang="et-EE" dirty="0" smtClean="0">
                <a:solidFill>
                  <a:schemeClr val="tx1"/>
                </a:solidFill>
              </a:rPr>
              <a:t>Vähese tähtsusega riigiabi- ei tohi ületada 200 000 eurot</a:t>
            </a:r>
          </a:p>
        </p:txBody>
      </p:sp>
    </p:spTree>
    <p:extLst>
      <p:ext uri="{BB962C8B-B14F-4D97-AF65-F5344CB8AC3E}">
        <p14:creationId xmlns:p14="http://schemas.microsoft.com/office/powerpoint/2010/main" val="827954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et-EE" dirty="0" smtClean="0"/>
              <a:t>Tänan kuulamast!</a:t>
            </a:r>
            <a:endParaRPr lang="en-GB"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831</TotalTime>
  <Words>613</Words>
  <Application>Microsoft Office PowerPoint</Application>
  <PresentationFormat>Custom</PresentationFormat>
  <Paragraphs>69</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Office-tema</vt:lpstr>
      <vt:lpstr>Taotluse menetlemise protsess ja nõuded taotlusele ning taotlejale (sh. partnerile)</vt:lpstr>
      <vt:lpstr>Nõuded taotlejale, partnerile ja taotlusele</vt:lpstr>
      <vt:lpstr>Toetuse taotlemine ja menetlemine</vt:lpstr>
      <vt:lpstr>Toetuse saaja ja partneri kohustused</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Liina Breicis</cp:lastModifiedBy>
  <cp:revision>21</cp:revision>
  <dcterms:created xsi:type="dcterms:W3CDTF">2017-06-12T12:11:38Z</dcterms:created>
  <dcterms:modified xsi:type="dcterms:W3CDTF">2020-06-09T14:07:44Z</dcterms:modified>
</cp:coreProperties>
</file>