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73" r:id="rId3"/>
    <p:sldId id="274" r:id="rId4"/>
    <p:sldId id="275" r:id="rId5"/>
    <p:sldId id="277" r:id="rId6"/>
    <p:sldId id="279" r:id="rId7"/>
    <p:sldId id="281" r:id="rId8"/>
    <p:sldId id="283" r:id="rId9"/>
    <p:sldId id="285" r:id="rId10"/>
    <p:sldId id="286" r:id="rId11"/>
    <p:sldId id="271" r:id="rId12"/>
  </p:sldIdLst>
  <p:sldSz cx="24380825" cy="13714413"/>
  <p:notesSz cx="6794500" cy="9906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71D2BC0F-7084-4C9F-B157-046C3CBDF955}" type="datetimeFigureOut">
              <a:rPr lang="en-GB" smtClean="0"/>
              <a:t>10/06/2020</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6A57144-1CBB-4515-B696-16F63A0D6277}" type="datetimeFigureOut">
              <a:rPr lang="en-GB" smtClean="0"/>
              <a:t>10/06/2020</a:t>
            </a:fld>
            <a:endParaRPr lang="en-GB"/>
          </a:p>
        </p:txBody>
      </p:sp>
      <p:sp>
        <p:nvSpPr>
          <p:cNvPr id="4" name="Plassholder for lysbilde 3"/>
          <p:cNvSpPr>
            <a:spLocks noGrp="1" noRot="1" noChangeAspect="1"/>
          </p:cNvSpPr>
          <p:nvPr>
            <p:ph type="sldImg" idx="2"/>
          </p:nvPr>
        </p:nvSpPr>
        <p:spPr>
          <a:xfrm>
            <a:off x="427038" y="1238250"/>
            <a:ext cx="594042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1</a:t>
            </a:fld>
            <a:endParaRPr lang="en-GB"/>
          </a:p>
        </p:txBody>
      </p:sp>
    </p:spTree>
    <p:extLst>
      <p:ext uri="{BB962C8B-B14F-4D97-AF65-F5344CB8AC3E}">
        <p14:creationId xmlns:p14="http://schemas.microsoft.com/office/powerpoint/2010/main" val="1802188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10</a:t>
            </a:fld>
            <a:endParaRPr lang="en-GB"/>
          </a:p>
        </p:txBody>
      </p:sp>
    </p:spTree>
    <p:extLst>
      <p:ext uri="{BB962C8B-B14F-4D97-AF65-F5344CB8AC3E}">
        <p14:creationId xmlns:p14="http://schemas.microsoft.com/office/powerpoint/2010/main" val="998914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11</a:t>
            </a:fld>
            <a:endParaRPr lang="en-GB"/>
          </a:p>
        </p:txBody>
      </p:sp>
    </p:spTree>
    <p:extLst>
      <p:ext uri="{BB962C8B-B14F-4D97-AF65-F5344CB8AC3E}">
        <p14:creationId xmlns:p14="http://schemas.microsoft.com/office/powerpoint/2010/main" val="1473978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2</a:t>
            </a:fld>
            <a:endParaRPr lang="en-GB"/>
          </a:p>
        </p:txBody>
      </p:sp>
    </p:spTree>
    <p:extLst>
      <p:ext uri="{BB962C8B-B14F-4D97-AF65-F5344CB8AC3E}">
        <p14:creationId xmlns:p14="http://schemas.microsoft.com/office/powerpoint/2010/main" val="535432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3</a:t>
            </a:fld>
            <a:endParaRPr lang="en-GB"/>
          </a:p>
        </p:txBody>
      </p:sp>
    </p:spTree>
    <p:extLst>
      <p:ext uri="{BB962C8B-B14F-4D97-AF65-F5344CB8AC3E}">
        <p14:creationId xmlns:p14="http://schemas.microsoft.com/office/powerpoint/2010/main" val="3563959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4</a:t>
            </a:fld>
            <a:endParaRPr lang="en-GB"/>
          </a:p>
        </p:txBody>
      </p:sp>
    </p:spTree>
    <p:extLst>
      <p:ext uri="{BB962C8B-B14F-4D97-AF65-F5344CB8AC3E}">
        <p14:creationId xmlns:p14="http://schemas.microsoft.com/office/powerpoint/2010/main" val="1749449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5</a:t>
            </a:fld>
            <a:endParaRPr lang="en-GB"/>
          </a:p>
        </p:txBody>
      </p:sp>
    </p:spTree>
    <p:extLst>
      <p:ext uri="{BB962C8B-B14F-4D97-AF65-F5344CB8AC3E}">
        <p14:creationId xmlns:p14="http://schemas.microsoft.com/office/powerpoint/2010/main" val="3189138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6</a:t>
            </a:fld>
            <a:endParaRPr lang="en-GB"/>
          </a:p>
        </p:txBody>
      </p:sp>
    </p:spTree>
    <p:extLst>
      <p:ext uri="{BB962C8B-B14F-4D97-AF65-F5344CB8AC3E}">
        <p14:creationId xmlns:p14="http://schemas.microsoft.com/office/powerpoint/2010/main" val="2980830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7</a:t>
            </a:fld>
            <a:endParaRPr lang="en-GB"/>
          </a:p>
        </p:txBody>
      </p:sp>
    </p:spTree>
    <p:extLst>
      <p:ext uri="{BB962C8B-B14F-4D97-AF65-F5344CB8AC3E}">
        <p14:creationId xmlns:p14="http://schemas.microsoft.com/office/powerpoint/2010/main" val="1807560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8</a:t>
            </a:fld>
            <a:endParaRPr lang="en-GB"/>
          </a:p>
        </p:txBody>
      </p:sp>
    </p:spTree>
    <p:extLst>
      <p:ext uri="{BB962C8B-B14F-4D97-AF65-F5344CB8AC3E}">
        <p14:creationId xmlns:p14="http://schemas.microsoft.com/office/powerpoint/2010/main" val="3251783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F9DA259D-87B2-48A8-8896-0559A1CBD787}" type="slidenum">
              <a:rPr lang="en-GB" smtClean="0"/>
              <a:t>9</a:t>
            </a:fld>
            <a:endParaRPr lang="en-GB"/>
          </a:p>
        </p:txBody>
      </p:sp>
    </p:spTree>
    <p:extLst>
      <p:ext uri="{BB962C8B-B14F-4D97-AF65-F5344CB8AC3E}">
        <p14:creationId xmlns:p14="http://schemas.microsoft.com/office/powerpoint/2010/main" val="39852890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10.06.2020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10.06.2020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cid:image008.jpg@01D63015.4526DE70" TargetMode="Externa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et-EE" dirty="0" smtClean="0"/>
              <a:t>Kulude ja tegevuste abikõlblikkus, projekti aruandlus ning toetuse maksmise tingimused</a:t>
            </a:r>
            <a:endParaRPr lang="et-EE" dirty="0"/>
          </a:p>
        </p:txBody>
      </p:sp>
      <p:sp>
        <p:nvSpPr>
          <p:cNvPr id="5" name="Plassholder for tekst 4"/>
          <p:cNvSpPr>
            <a:spLocks noGrp="1"/>
          </p:cNvSpPr>
          <p:nvPr>
            <p:ph type="body" sz="quarter" idx="13"/>
          </p:nvPr>
        </p:nvSpPr>
        <p:spPr/>
        <p:txBody>
          <a:bodyPr/>
          <a:lstStyle/>
          <a:p>
            <a:r>
              <a:rPr lang="et-EE" dirty="0" smtClean="0"/>
              <a:t>Pille Penk</a:t>
            </a:r>
            <a:endParaRPr lang="en-GB" dirty="0"/>
          </a:p>
        </p:txBody>
      </p:sp>
      <p:sp>
        <p:nvSpPr>
          <p:cNvPr id="6" name="Plassholder for tekst 5"/>
          <p:cNvSpPr>
            <a:spLocks noGrp="1"/>
          </p:cNvSpPr>
          <p:nvPr>
            <p:ph type="body" sz="quarter" idx="14"/>
          </p:nvPr>
        </p:nvSpPr>
        <p:spPr>
          <a:xfrm>
            <a:off x="1260156" y="11784395"/>
            <a:ext cx="11041111" cy="1384995"/>
          </a:xfrm>
        </p:spPr>
        <p:txBody>
          <a:bodyPr/>
          <a:lstStyle/>
          <a:p>
            <a:r>
              <a:rPr lang="et-EE" dirty="0" smtClean="0"/>
              <a:t>Riigi Tugiteenuste Keskus, projektikoordinaator</a:t>
            </a:r>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10.06.2020</a:t>
            </a:r>
            <a:endParaRPr lang="nb-NO" dirty="0"/>
          </a:p>
        </p:txBody>
      </p:sp>
      <p:pic>
        <p:nvPicPr>
          <p:cNvPr id="10" name="Pilt 5" descr="V:\SM\SM\Välisvahendid\NORRA ja EMP 2014-2021\LOCALDEV opening seminar (Nov 12, 2019)\0_sotsmin_3lovi_est.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356806" y="647700"/>
            <a:ext cx="3398044" cy="1560497"/>
          </a:xfrm>
          <a:prstGeom prst="rect">
            <a:avLst/>
          </a:prstGeom>
          <a:noFill/>
          <a:ln>
            <a:noFill/>
          </a:ln>
        </p:spPr>
      </p:pic>
      <p:pic>
        <p:nvPicPr>
          <p:cNvPr id="11" name="Picture 10" descr="cid:image008.jpg@01D63015.4526DE70"/>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9949630" y="590550"/>
            <a:ext cx="3386620" cy="1591612"/>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674189"/>
            <a:ext cx="21861705" cy="9605340"/>
          </a:xfrm>
        </p:spPr>
        <p:txBody>
          <a:bodyPr>
            <a:noAutofit/>
          </a:bodyPr>
          <a:lstStyle/>
          <a:p>
            <a:pPr marL="0" indent="0">
              <a:buNone/>
            </a:pPr>
            <a:r>
              <a:rPr lang="et-EE" sz="3100" dirty="0" smtClean="0"/>
              <a:t>Rakendusüksus </a:t>
            </a:r>
            <a:r>
              <a:rPr lang="et-EE" sz="3100" dirty="0"/>
              <a:t>teeb väljamakse taotluses </a:t>
            </a:r>
            <a:r>
              <a:rPr lang="et-EE" sz="3100" dirty="0" smtClean="0"/>
              <a:t>esitatud </a:t>
            </a:r>
            <a:r>
              <a:rPr lang="et-EE" sz="3100" dirty="0"/>
              <a:t>kulude abikõlblikkuse kontrolli. </a:t>
            </a:r>
            <a:r>
              <a:rPr lang="et-EE" sz="3100" dirty="0" smtClean="0"/>
              <a:t>Esimese väljamakse taotluse kulude valim on 100% ehk kõik esitatud kulud. Alates teisest maksetaotlusest rakendatakse osalist kontrolli ehk valimipõhist kontrolli. Toetuse </a:t>
            </a:r>
            <a:r>
              <a:rPr lang="et-EE" sz="3100" dirty="0"/>
              <a:t>saaja on kohustatud edastama rakendusüksusele valimisse lisatud kulude kohta kulu tekkimist ja kulu kandmist tõendavate dokumentide koopiad, samuti kulu aluseks olevad raamatupidamisnõuetele vastavad alusdokumentide koopiad ning hangete tegemise dokumentatsiooni koopiad, või tagama juurdepääsu tehtud hangetele riigihangete registris</a:t>
            </a:r>
            <a:r>
              <a:rPr lang="et-EE" sz="3100" dirty="0" smtClean="0"/>
              <a:t>.</a:t>
            </a:r>
          </a:p>
          <a:p>
            <a:pPr marL="0" indent="0">
              <a:buNone/>
            </a:pPr>
            <a:endParaRPr lang="et-EE" sz="3100" dirty="0" smtClean="0"/>
          </a:p>
          <a:p>
            <a:pPr marL="0" indent="0">
              <a:buNone/>
            </a:pPr>
            <a:r>
              <a:rPr lang="et-EE" sz="3100" dirty="0" smtClean="0"/>
              <a:t>Väljamakse taotlus kontrollitakse </a:t>
            </a:r>
            <a:r>
              <a:rPr lang="et-EE" sz="3100" dirty="0"/>
              <a:t>hiljemalt </a:t>
            </a:r>
            <a:r>
              <a:rPr lang="et-EE" sz="3100" dirty="0" smtClean="0"/>
              <a:t>20 tööpäeva </a:t>
            </a:r>
            <a:r>
              <a:rPr lang="et-EE" sz="3100" dirty="0"/>
              <a:t>jooksul alates laekumisest </a:t>
            </a:r>
            <a:r>
              <a:rPr lang="et-EE" sz="3100" dirty="0" smtClean="0"/>
              <a:t>rakendusüksusele. Juhul</a:t>
            </a:r>
            <a:r>
              <a:rPr lang="et-EE" sz="3100" dirty="0"/>
              <a:t>, </a:t>
            </a:r>
            <a:r>
              <a:rPr lang="et-EE" sz="3100" dirty="0" smtClean="0"/>
              <a:t>kui väljamakse </a:t>
            </a:r>
            <a:r>
              <a:rPr lang="et-EE" sz="3100" dirty="0"/>
              <a:t>taotluses esineb puudusi võib </a:t>
            </a:r>
            <a:r>
              <a:rPr lang="et-EE" sz="3100" dirty="0" smtClean="0"/>
              <a:t>rakendusüksus väljamakse </a:t>
            </a:r>
            <a:r>
              <a:rPr lang="et-EE" sz="3100" dirty="0"/>
              <a:t>taotluse menetlemise osaliselt või </a:t>
            </a:r>
            <a:r>
              <a:rPr lang="et-EE" sz="3100" dirty="0" smtClean="0"/>
              <a:t>täielikult peatada, sellisel juhul peatub ka menetlemise periood. Toetuse saajal on õigus mõistliku aja jooksul puudused kõrvaldada.</a:t>
            </a:r>
          </a:p>
          <a:p>
            <a:pPr marL="0" indent="0">
              <a:buNone/>
            </a:pPr>
            <a:endParaRPr lang="et-EE" sz="3100" dirty="0"/>
          </a:p>
          <a:p>
            <a:pPr marL="0" indent="0">
              <a:buNone/>
            </a:pPr>
            <a:r>
              <a:rPr lang="et-EE" sz="3100" dirty="0" smtClean="0"/>
              <a:t>Lõppmakse </a:t>
            </a:r>
            <a:r>
              <a:rPr lang="et-EE" sz="3100" dirty="0"/>
              <a:t>tehakse toetuse saajale ühe kuu jooksul pärast projekti kulude abikõlblikkuse, tegevuste elluviimise ja kulude tasumise tõendamist ning lõpparuande kinnitamist. Lõppmakse suurus on minimaalselt 15% projekti abikõlbliku toetuse summast</a:t>
            </a:r>
            <a:r>
              <a:rPr lang="et-EE" sz="3100" dirty="0" smtClean="0"/>
              <a:t>.</a:t>
            </a:r>
            <a:endParaRPr lang="et-EE" sz="3100" dirty="0"/>
          </a:p>
        </p:txBody>
      </p:sp>
    </p:spTree>
    <p:extLst>
      <p:ext uri="{BB962C8B-B14F-4D97-AF65-F5344CB8AC3E}">
        <p14:creationId xmlns:p14="http://schemas.microsoft.com/office/powerpoint/2010/main" val="1558952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1097393"/>
            <a:ext cx="21861705" cy="1749323"/>
          </a:xfrm>
        </p:spPr>
        <p:txBody>
          <a:bodyPr/>
          <a:lstStyle/>
          <a:p>
            <a:r>
              <a:rPr lang="et-EE" dirty="0"/>
              <a:t>Abikõlblikkuse </a:t>
            </a:r>
            <a:r>
              <a:rPr lang="et-EE" dirty="0" smtClean="0"/>
              <a:t>periood</a:t>
            </a:r>
            <a:endParaRPr lang="et-EE" dirty="0"/>
          </a:p>
        </p:txBody>
      </p:sp>
      <p:sp>
        <p:nvSpPr>
          <p:cNvPr id="3" name="Content Placeholder 2"/>
          <p:cNvSpPr>
            <a:spLocks noGrp="1"/>
          </p:cNvSpPr>
          <p:nvPr>
            <p:ph idx="1"/>
          </p:nvPr>
        </p:nvSpPr>
        <p:spPr>
          <a:xfrm>
            <a:off x="1260386" y="3916391"/>
            <a:ext cx="21861705" cy="8363137"/>
          </a:xfrm>
        </p:spPr>
        <p:txBody>
          <a:bodyPr>
            <a:normAutofit/>
          </a:bodyPr>
          <a:lstStyle/>
          <a:p>
            <a:pPr marL="0" indent="0">
              <a:buNone/>
            </a:pPr>
            <a:r>
              <a:rPr lang="et-EE" sz="3200" dirty="0" smtClean="0"/>
              <a:t>Rahastatud projekti </a:t>
            </a:r>
            <a:r>
              <a:rPr lang="et-EE" sz="3200" dirty="0"/>
              <a:t>tegevused ja kulud muutuvad abikõlblikuks alates projekti toetuse rahuldamise otsuse </a:t>
            </a:r>
            <a:r>
              <a:rPr lang="et-EE" sz="3200" dirty="0" smtClean="0"/>
              <a:t>langetamisest.</a:t>
            </a:r>
            <a:endParaRPr lang="et-EE" sz="3200" dirty="0"/>
          </a:p>
          <a:p>
            <a:pPr marL="0" indent="0">
              <a:buNone/>
            </a:pPr>
            <a:endParaRPr lang="et-EE" sz="3200" dirty="0" smtClean="0"/>
          </a:p>
          <a:p>
            <a:pPr marL="0" indent="0">
              <a:buNone/>
            </a:pPr>
            <a:r>
              <a:rPr lang="et-EE" sz="3200" dirty="0" smtClean="0"/>
              <a:t>Rahastatud projekti </a:t>
            </a:r>
            <a:r>
              <a:rPr lang="et-EE" sz="3200" dirty="0"/>
              <a:t>kestus võib olla maksimaalselt 18 </a:t>
            </a:r>
            <a:r>
              <a:rPr lang="et-EE" sz="3200" dirty="0" smtClean="0"/>
              <a:t>kuud.</a:t>
            </a:r>
          </a:p>
          <a:p>
            <a:pPr marL="0" indent="0">
              <a:buNone/>
            </a:pPr>
            <a:endParaRPr lang="et-EE" sz="3200" dirty="0" smtClean="0"/>
          </a:p>
          <a:p>
            <a:pPr marL="0" indent="0">
              <a:buNone/>
            </a:pPr>
            <a:r>
              <a:rPr lang="et-EE" sz="3200" dirty="0" smtClean="0"/>
              <a:t>Võttes </a:t>
            </a:r>
            <a:r>
              <a:rPr lang="et-EE" sz="3200" dirty="0"/>
              <a:t>arvesse projektitaotluse hindamisprotsessi pikkust võiks kõige esimesel juhul planeerida </a:t>
            </a:r>
            <a:r>
              <a:rPr lang="et-EE" sz="3200" dirty="0" smtClean="0"/>
              <a:t>projekti rakendamise </a:t>
            </a:r>
            <a:r>
              <a:rPr lang="et-EE" sz="3200" dirty="0"/>
              <a:t>alguskuupäevaks 1.11.2020</a:t>
            </a:r>
            <a:r>
              <a:rPr lang="et-EE" sz="3200" dirty="0" smtClean="0"/>
              <a:t>.</a:t>
            </a:r>
          </a:p>
          <a:p>
            <a:pPr marL="0" indent="0">
              <a:buNone/>
            </a:pPr>
            <a:endParaRPr lang="et-EE" sz="3200" dirty="0" smtClean="0"/>
          </a:p>
          <a:p>
            <a:pPr marL="0" indent="0">
              <a:buNone/>
            </a:pPr>
            <a:r>
              <a:rPr lang="et-EE" sz="3200" dirty="0" smtClean="0"/>
              <a:t>Kõik </a:t>
            </a:r>
            <a:r>
              <a:rPr lang="et-EE" sz="3200" dirty="0"/>
              <a:t>projekti tegevused peavad olema </a:t>
            </a:r>
            <a:r>
              <a:rPr lang="et-EE" sz="3200" dirty="0" smtClean="0"/>
              <a:t>lõpetatud ja kulud makstud </a:t>
            </a:r>
            <a:r>
              <a:rPr lang="et-EE" sz="3200" dirty="0"/>
              <a:t>projektitoetuse rahuldamise otsuses näidatud ajaks, </a:t>
            </a:r>
            <a:r>
              <a:rPr lang="et-EE" sz="3200" dirty="0" smtClean="0"/>
              <a:t>kuid </a:t>
            </a:r>
            <a:r>
              <a:rPr lang="et-EE" sz="3200" dirty="0"/>
              <a:t>mitte hiljem kui 30.04.2024</a:t>
            </a:r>
            <a:r>
              <a:rPr lang="et-EE" sz="3200" dirty="0" smtClean="0"/>
              <a:t>. </a:t>
            </a:r>
          </a:p>
        </p:txBody>
      </p:sp>
    </p:spTree>
    <p:extLst>
      <p:ext uri="{BB962C8B-B14F-4D97-AF65-F5344CB8AC3E}">
        <p14:creationId xmlns:p14="http://schemas.microsoft.com/office/powerpoint/2010/main" val="877162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1097394"/>
            <a:ext cx="21861705" cy="1559542"/>
          </a:xfrm>
        </p:spPr>
        <p:txBody>
          <a:bodyPr/>
          <a:lstStyle/>
          <a:p>
            <a:r>
              <a:rPr lang="et-EE" dirty="0"/>
              <a:t>Toetuse osakaal ja </a:t>
            </a:r>
            <a:r>
              <a:rPr lang="et-EE" dirty="0" smtClean="0"/>
              <a:t>piirsumma</a:t>
            </a:r>
            <a:endParaRPr lang="et-EE" dirty="0"/>
          </a:p>
        </p:txBody>
      </p:sp>
      <p:sp>
        <p:nvSpPr>
          <p:cNvPr id="3" name="Content Placeholder 2"/>
          <p:cNvSpPr>
            <a:spLocks noGrp="1"/>
          </p:cNvSpPr>
          <p:nvPr>
            <p:ph idx="1"/>
          </p:nvPr>
        </p:nvSpPr>
        <p:spPr>
          <a:xfrm>
            <a:off x="1260385" y="3467819"/>
            <a:ext cx="21861705" cy="8259620"/>
          </a:xfrm>
        </p:spPr>
        <p:txBody>
          <a:bodyPr>
            <a:normAutofit/>
          </a:bodyPr>
          <a:lstStyle/>
          <a:p>
            <a:pPr marL="0" indent="0">
              <a:buNone/>
            </a:pPr>
            <a:r>
              <a:rPr lang="et-EE" sz="3200" dirty="0" smtClean="0"/>
              <a:t>Taotlusvooru maht kokku on 180 000 eurot. Toetuse vähim summa ühe projekti kohta on 40 000 eurot ja suurim summa 60 000 eurot.</a:t>
            </a:r>
          </a:p>
          <a:p>
            <a:pPr marL="0" indent="0">
              <a:buNone/>
            </a:pPr>
            <a:endParaRPr lang="et-EE" sz="3200" dirty="0" smtClean="0"/>
          </a:p>
          <a:p>
            <a:pPr marL="0" indent="0">
              <a:buNone/>
            </a:pPr>
            <a:r>
              <a:rPr lang="et-EE" sz="3200" dirty="0" smtClean="0"/>
              <a:t>Kogu projektist on toetuse maksimaalne määr valitsusvälistel organisatsioonidel 90% ja teistel taotlejatel 85% abikõlblikest kuludest.</a:t>
            </a:r>
          </a:p>
          <a:p>
            <a:pPr marL="0" indent="0">
              <a:buNone/>
            </a:pPr>
            <a:endParaRPr lang="et-EE" sz="3200" dirty="0" smtClean="0"/>
          </a:p>
          <a:p>
            <a:pPr marL="0" indent="0">
              <a:buNone/>
            </a:pPr>
            <a:r>
              <a:rPr lang="et-EE" sz="3200" dirty="0" smtClean="0"/>
              <a:t>Omafinantseeringu minimaalne määr on valitsusvälistel organisatsioonidel 10% ja teistel taotlejatel 15% abikõlblikest kuludest.</a:t>
            </a:r>
          </a:p>
          <a:p>
            <a:pPr marL="0" indent="0">
              <a:buNone/>
            </a:pPr>
            <a:endParaRPr lang="et-EE" sz="3200" dirty="0" smtClean="0"/>
          </a:p>
          <a:p>
            <a:pPr marL="0" indent="0">
              <a:buNone/>
            </a:pPr>
            <a:r>
              <a:rPr lang="et-EE" sz="3200" dirty="0" smtClean="0"/>
              <a:t>Valitsusväliste organisatsioonide või riiklike sotsiaalpartnerite poolt rakendatud projektide puhul on lubatud kajastada vabatahtlikku tööd mitterahalise omafinantseeringuna. Sellisel juhul võib vabatahtlik töö moodustada kuni 50% projekti jaoks nõutud omafinantseeringu määrast. Vabatahtliku töö ühikuhinnad peavad vastama Eestis sellise töö eest tavaliselt makstavale töötasule.</a:t>
            </a:r>
            <a:endParaRPr lang="et-EE" sz="3200" dirty="0"/>
          </a:p>
        </p:txBody>
      </p:sp>
    </p:spTree>
    <p:extLst>
      <p:ext uri="{BB962C8B-B14F-4D97-AF65-F5344CB8AC3E}">
        <p14:creationId xmlns:p14="http://schemas.microsoft.com/office/powerpoint/2010/main" val="1960890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a:t>
            </a:r>
            <a:r>
              <a:rPr lang="et-EE" dirty="0" err="1"/>
              <a:t>üldpõhimõtted</a:t>
            </a:r>
            <a:endParaRPr lang="et-EE" dirty="0"/>
          </a:p>
        </p:txBody>
      </p:sp>
      <p:sp>
        <p:nvSpPr>
          <p:cNvPr id="3" name="Content Placeholder 2"/>
          <p:cNvSpPr>
            <a:spLocks noGrp="1"/>
          </p:cNvSpPr>
          <p:nvPr>
            <p:ph idx="1"/>
          </p:nvPr>
        </p:nvSpPr>
        <p:spPr>
          <a:xfrm>
            <a:off x="1260386" y="2605177"/>
            <a:ext cx="21861705" cy="9674352"/>
          </a:xfrm>
        </p:spPr>
        <p:txBody>
          <a:bodyPr>
            <a:normAutofit/>
          </a:bodyPr>
          <a:lstStyle/>
          <a:p>
            <a:pPr marL="0" indent="0">
              <a:buNone/>
            </a:pPr>
            <a:r>
              <a:rPr lang="et-EE" sz="3200" dirty="0"/>
              <a:t>Toetuse saaja raamatupidamise </a:t>
            </a:r>
            <a:r>
              <a:rPr lang="et-EE" sz="3200" dirty="0" err="1"/>
              <a:t>sise</a:t>
            </a:r>
            <a:r>
              <a:rPr lang="et-EE" sz="3200" dirty="0"/>
              <a:t>-eeskirjad ja auditeerimise kord peavad võimaldama projekti kuluaruannetes esitatud kulude ja tulude otsest võrdlust vastavate raamatupidamisaruannete ja tõendavate dokumentidega</a:t>
            </a:r>
            <a:r>
              <a:rPr lang="et-EE" sz="3200" dirty="0" smtClean="0"/>
              <a:t>.</a:t>
            </a:r>
          </a:p>
          <a:p>
            <a:pPr marL="0" indent="0">
              <a:buNone/>
            </a:pPr>
            <a:r>
              <a:rPr lang="et-EE" sz="3200" dirty="0"/>
              <a:t>Projekti välisriigi partneri kulud hüvitatakse sarnaselt toetuse saajaga. Piisab kvalifitseeritud audiitori poolt läbi viidud projektikulude auditi aruandest</a:t>
            </a:r>
            <a:r>
              <a:rPr lang="et-EE" sz="3200" dirty="0" smtClean="0"/>
              <a:t>.</a:t>
            </a:r>
          </a:p>
          <a:p>
            <a:pPr marL="0" indent="0">
              <a:buNone/>
            </a:pPr>
            <a:r>
              <a:rPr lang="et-EE" sz="3200" dirty="0" smtClean="0"/>
              <a:t>Projektis ei tohi olla tulutoovaid kulusid.</a:t>
            </a:r>
          </a:p>
          <a:p>
            <a:pPr marL="0" indent="0">
              <a:buNone/>
            </a:pPr>
            <a:r>
              <a:rPr lang="et-EE" sz="3200" dirty="0" smtClean="0"/>
              <a:t>Abikõlblikud kulud on:</a:t>
            </a:r>
          </a:p>
          <a:p>
            <a:r>
              <a:rPr lang="et-EE" sz="3200" dirty="0" smtClean="0"/>
              <a:t>tehtud toetuse rahuldamise otsuses sätestatud abikõlblikkuse perioodil;</a:t>
            </a:r>
          </a:p>
          <a:p>
            <a:r>
              <a:rPr lang="et-EE" sz="3200" dirty="0" smtClean="0"/>
              <a:t>seotud projekti eelarvega;</a:t>
            </a:r>
          </a:p>
          <a:p>
            <a:r>
              <a:rPr lang="et-EE" sz="3200" dirty="0" smtClean="0"/>
              <a:t>tegelikult raamatupidamises kantud – kaup on üle antud või teenus osutatud, selle kohta on koostatud kuludokument;</a:t>
            </a:r>
          </a:p>
          <a:p>
            <a:r>
              <a:rPr lang="et-EE" sz="3200" dirty="0" smtClean="0"/>
              <a:t>makstud hiljemalt 30 päeva jooksul alates projekti abikõlblikkuse perioodi lõppkuupäevast;</a:t>
            </a:r>
          </a:p>
          <a:p>
            <a:r>
              <a:rPr lang="et-EE" sz="3200" dirty="0" smtClean="0"/>
              <a:t>kontrollitavad ja organisatsiooni üldisest raamatupidamisest eristatavad;</a:t>
            </a:r>
          </a:p>
          <a:p>
            <a:r>
              <a:rPr lang="et-EE" sz="3200" dirty="0" smtClean="0"/>
              <a:t>proportsionaalsed ja säästlikud ning tehtud üksnes projekti eesmärgi ja oodatud tulemuste saavutamiseks;</a:t>
            </a:r>
          </a:p>
          <a:p>
            <a:r>
              <a:rPr lang="et-EE" sz="3200" dirty="0" smtClean="0"/>
              <a:t>kooskõlas Euroopa Liidu ja Eesti õigusaktidega ja vastama heale raamatupidamistavale.</a:t>
            </a:r>
          </a:p>
        </p:txBody>
      </p:sp>
    </p:spTree>
    <p:extLst>
      <p:ext uri="{BB962C8B-B14F-4D97-AF65-F5344CB8AC3E}">
        <p14:creationId xmlns:p14="http://schemas.microsoft.com/office/powerpoint/2010/main" val="1945582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otsekulud</a:t>
            </a:r>
          </a:p>
        </p:txBody>
      </p:sp>
      <p:sp>
        <p:nvSpPr>
          <p:cNvPr id="3" name="Content Placeholder 2"/>
          <p:cNvSpPr>
            <a:spLocks noGrp="1"/>
          </p:cNvSpPr>
          <p:nvPr>
            <p:ph idx="1"/>
          </p:nvPr>
        </p:nvSpPr>
        <p:spPr>
          <a:xfrm>
            <a:off x="1260386" y="2691442"/>
            <a:ext cx="21861705" cy="9588087"/>
          </a:xfrm>
        </p:spPr>
        <p:txBody>
          <a:bodyPr>
            <a:normAutofit/>
          </a:bodyPr>
          <a:lstStyle/>
          <a:p>
            <a:pPr marL="0" indent="0">
              <a:buNone/>
            </a:pPr>
            <a:r>
              <a:rPr lang="et-EE" sz="3200" dirty="0" smtClean="0"/>
              <a:t>Projekti </a:t>
            </a:r>
            <a:r>
              <a:rPr lang="et-EE" sz="3200" dirty="0"/>
              <a:t>abikõlblikud </a:t>
            </a:r>
            <a:r>
              <a:rPr lang="et-EE" sz="3200" dirty="0" smtClean="0"/>
              <a:t>otsekulud </a:t>
            </a:r>
            <a:r>
              <a:rPr lang="et-EE" sz="3200" dirty="0"/>
              <a:t>on otseselt seotud projekti </a:t>
            </a:r>
            <a:r>
              <a:rPr lang="et-EE" sz="3200" dirty="0" smtClean="0"/>
              <a:t>rakendamisega:</a:t>
            </a:r>
            <a:endParaRPr lang="et-EE" sz="3200" dirty="0"/>
          </a:p>
          <a:p>
            <a:r>
              <a:rPr lang="et-EE" sz="3200" dirty="0"/>
              <a:t>otsesed personalikulud </a:t>
            </a:r>
            <a:r>
              <a:rPr lang="et-EE" sz="3200" dirty="0" smtClean="0"/>
              <a:t>– projektijuhi</a:t>
            </a:r>
            <a:r>
              <a:rPr lang="et-EE" sz="3200" dirty="0"/>
              <a:t>, projekti assistendi ja projekti sisuekspertide </a:t>
            </a:r>
            <a:r>
              <a:rPr lang="et-EE" sz="3200" dirty="0" smtClean="0"/>
              <a:t>töötasu, </a:t>
            </a:r>
            <a:r>
              <a:rPr lang="et-EE" sz="3200" dirty="0"/>
              <a:t>füüsilise isikuga sõlmitud võlaõigusliku lepingu alusel makstav tasu, </a:t>
            </a:r>
            <a:r>
              <a:rPr lang="et-EE" sz="3200" dirty="0" smtClean="0"/>
              <a:t>töötasult arvestatavad riiklikud maksud, proportsionaalselt projektiheaks töötatud ajaga seadustest tulenevad hüvitised ja puhkusetasud</a:t>
            </a:r>
            <a:r>
              <a:rPr lang="et-EE" sz="3200" dirty="0"/>
              <a:t>;</a:t>
            </a:r>
            <a:endParaRPr lang="et-EE" sz="3200" dirty="0" smtClean="0"/>
          </a:p>
          <a:p>
            <a:r>
              <a:rPr lang="et-EE" sz="3200" dirty="0" smtClean="0"/>
              <a:t>projektis </a:t>
            </a:r>
            <a:r>
              <a:rPr lang="et-EE" sz="3200" dirty="0"/>
              <a:t>osalevate töötajate reisi- ja päevarahad vastavalt Eesti õigusaktidele;</a:t>
            </a:r>
          </a:p>
          <a:p>
            <a:r>
              <a:rPr lang="et-EE" sz="3200" dirty="0" smtClean="0"/>
              <a:t>projekti </a:t>
            </a:r>
            <a:r>
              <a:rPr lang="et-EE" sz="3200" dirty="0"/>
              <a:t>avalikustamisega seotud </a:t>
            </a:r>
            <a:r>
              <a:rPr lang="et-EE" sz="3200" dirty="0" smtClean="0"/>
              <a:t>kulud ehk teavituskulud;</a:t>
            </a:r>
            <a:endParaRPr lang="et-EE" sz="3200" dirty="0"/>
          </a:p>
          <a:p>
            <a:r>
              <a:rPr lang="et-EE" sz="3200" dirty="0" smtClean="0"/>
              <a:t>uue </a:t>
            </a:r>
            <a:r>
              <a:rPr lang="et-EE" sz="3200" dirty="0"/>
              <a:t>või kasutatud seadme ostmise kulu amortisatsiooni määras projekti eluea jooksul. Kui toetuse saaja põhjendab, et seade on lahutamatu ja vajalik osa projekti tulemuste saavutamiseks, võib seadme kogu ostuhinna lugeda erandina abikõlblikuks;</a:t>
            </a:r>
          </a:p>
          <a:p>
            <a:r>
              <a:rPr lang="et-EE" sz="3200" dirty="0" smtClean="0"/>
              <a:t>kinnisasja </a:t>
            </a:r>
            <a:r>
              <a:rPr lang="et-EE" sz="3200" dirty="0"/>
              <a:t>ostmine, mis võib moodustada kuni 10% projekti abikõlblikest kuludest;</a:t>
            </a:r>
          </a:p>
          <a:p>
            <a:r>
              <a:rPr lang="et-EE" sz="3200" dirty="0" smtClean="0"/>
              <a:t>tarbekaupade </a:t>
            </a:r>
            <a:r>
              <a:rPr lang="et-EE" sz="3200" dirty="0"/>
              <a:t>ja tarvikute ostmine tingimusel, et need on eristatavad ja vajalikud projekti tegevuste elluviimiseks ja eesmärgi saavutamiseks;</a:t>
            </a:r>
          </a:p>
          <a:p>
            <a:r>
              <a:rPr lang="et-EE" sz="3200" dirty="0" smtClean="0"/>
              <a:t>toetuse </a:t>
            </a:r>
            <a:r>
              <a:rPr lang="et-EE" sz="3200" dirty="0"/>
              <a:t>saaja poolt projekti elluviimise eesmärgil sõlmitud muu lepinguga kaasnev kulu tingimusel, et see on sõlmitud kooskõlas riigihangete seaduse ja käesoleva korraga;</a:t>
            </a:r>
          </a:p>
          <a:p>
            <a:r>
              <a:rPr lang="et-EE" sz="3200" dirty="0" smtClean="0"/>
              <a:t>toetuse </a:t>
            </a:r>
            <a:r>
              <a:rPr lang="et-EE" sz="3200" dirty="0"/>
              <a:t>rahuldamise otsusega projektile kehtestatud kohustustest otseselt tulenevad kulud.</a:t>
            </a:r>
          </a:p>
        </p:txBody>
      </p:sp>
    </p:spTree>
    <p:extLst>
      <p:ext uri="{BB962C8B-B14F-4D97-AF65-F5344CB8AC3E}">
        <p14:creationId xmlns:p14="http://schemas.microsoft.com/office/powerpoint/2010/main" val="3136068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kaudsed kulud (</a:t>
            </a:r>
            <a:r>
              <a:rPr lang="et-EE" dirty="0" err="1"/>
              <a:t>üldkulud</a:t>
            </a:r>
            <a:r>
              <a:rPr lang="et-EE" dirty="0"/>
              <a:t>)</a:t>
            </a:r>
          </a:p>
        </p:txBody>
      </p:sp>
      <p:sp>
        <p:nvSpPr>
          <p:cNvPr id="3" name="Content Placeholder 2"/>
          <p:cNvSpPr>
            <a:spLocks noGrp="1"/>
          </p:cNvSpPr>
          <p:nvPr>
            <p:ph idx="1"/>
          </p:nvPr>
        </p:nvSpPr>
        <p:spPr>
          <a:xfrm>
            <a:off x="1260386" y="2708694"/>
            <a:ext cx="21861705" cy="9570835"/>
          </a:xfrm>
        </p:spPr>
        <p:txBody>
          <a:bodyPr>
            <a:normAutofit/>
          </a:bodyPr>
          <a:lstStyle/>
          <a:p>
            <a:pPr marL="0" indent="0">
              <a:buNone/>
            </a:pPr>
            <a:r>
              <a:rPr lang="et-EE" sz="3200" dirty="0" smtClean="0"/>
              <a:t>Kaudsed kulud on kõik abikõlblikud kulud, mida ei saa otseselt seostada projekti tegevustega, kuid tehakse otseses seoses projektile omistatavate abikõlblike otsekuludega.</a:t>
            </a:r>
          </a:p>
          <a:p>
            <a:pPr marL="0" indent="0">
              <a:buNone/>
            </a:pPr>
            <a:r>
              <a:rPr lang="et-EE" sz="3200" dirty="0" smtClean="0"/>
              <a:t>Projekti kaudseid kulusid arvestatakse kindla määra alusel, mis moodustavad kuni 15% otsestest abikõlblikest personalikuludest.</a:t>
            </a:r>
          </a:p>
          <a:p>
            <a:r>
              <a:rPr lang="et-EE" sz="3200" dirty="0" smtClean="0"/>
              <a:t>raamatupidamine, sekretäri- ja personalitöö, juriidiline nõustamine;</a:t>
            </a:r>
          </a:p>
          <a:p>
            <a:r>
              <a:rPr lang="et-EE" sz="3200" dirty="0" smtClean="0"/>
              <a:t>kontoritarvikute ja -mööbli ostmise, rentimise, hooldus- ja remondikulud;</a:t>
            </a:r>
          </a:p>
          <a:p>
            <a:r>
              <a:rPr lang="et-EE" sz="3200" dirty="0" smtClean="0"/>
              <a:t>vara haldamine – kommunaalkulud, kontoriruumide rent, valveteenus, maamaks;</a:t>
            </a:r>
          </a:p>
          <a:p>
            <a:r>
              <a:rPr lang="et-EE" sz="3200" dirty="0" smtClean="0"/>
              <a:t>infotehnoloogia kulud – tark- ja riistvara, kontoritehnika ostmise ja rentimise ning serverite, võrkude ja kontoritehnika hooldus- ja remondikulud;</a:t>
            </a:r>
          </a:p>
          <a:p>
            <a:r>
              <a:rPr lang="et-EE" sz="3200" dirty="0" smtClean="0"/>
              <a:t>sideteenused – postikulu, telefonisideteenused;</a:t>
            </a:r>
          </a:p>
          <a:p>
            <a:r>
              <a:rPr lang="et-EE" sz="3200" dirty="0" smtClean="0"/>
              <a:t>pangakonto avamise ja haldamise kulud ning makse </a:t>
            </a:r>
            <a:r>
              <a:rPr lang="et-EE" sz="3200" dirty="0" smtClean="0"/>
              <a:t>ülekandetasu;</a:t>
            </a:r>
            <a:endParaRPr lang="et-EE" sz="3200" dirty="0" smtClean="0"/>
          </a:p>
          <a:p>
            <a:r>
              <a:rPr lang="et-EE" sz="3200" dirty="0" smtClean="0"/>
              <a:t>muu abistav töö.</a:t>
            </a:r>
          </a:p>
        </p:txBody>
      </p:sp>
    </p:spTree>
    <p:extLst>
      <p:ext uri="{BB962C8B-B14F-4D97-AF65-F5344CB8AC3E}">
        <p14:creationId xmlns:p14="http://schemas.microsoft.com/office/powerpoint/2010/main" val="332460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Mitteabikõlblikud kulud</a:t>
            </a:r>
          </a:p>
        </p:txBody>
      </p:sp>
      <p:sp>
        <p:nvSpPr>
          <p:cNvPr id="3" name="Content Placeholder 2"/>
          <p:cNvSpPr>
            <a:spLocks noGrp="1"/>
          </p:cNvSpPr>
          <p:nvPr>
            <p:ph idx="1"/>
          </p:nvPr>
        </p:nvSpPr>
        <p:spPr>
          <a:xfrm>
            <a:off x="1260385" y="2881221"/>
            <a:ext cx="21861705" cy="9777869"/>
          </a:xfrm>
        </p:spPr>
        <p:txBody>
          <a:bodyPr>
            <a:normAutofit/>
          </a:bodyPr>
          <a:lstStyle/>
          <a:p>
            <a:r>
              <a:rPr lang="et-EE" sz="3200" dirty="0" smtClean="0"/>
              <a:t>laenudega seotud kulud, finantstehingute tasud ja muud puhtalt finantskulud sh valuutakursi muutuste kahjum;</a:t>
            </a:r>
          </a:p>
          <a:p>
            <a:r>
              <a:rPr lang="et-EE" sz="3200" dirty="0" smtClean="0"/>
              <a:t>eraldised kahjumi või võimalike tulevaste kohustuste katmiseks;</a:t>
            </a:r>
          </a:p>
          <a:p>
            <a:r>
              <a:rPr lang="et-EE" sz="3200" dirty="0" smtClean="0"/>
              <a:t>käibemaks, kui see saadakse sisendkäibemaksuga tagasi;</a:t>
            </a:r>
          </a:p>
          <a:p>
            <a:r>
              <a:rPr lang="et-EE" sz="3200" dirty="0" smtClean="0"/>
              <a:t>mootorsõiduki ostmise-, liisimise ja remondiga seotud kulud</a:t>
            </a:r>
          </a:p>
          <a:p>
            <a:r>
              <a:rPr lang="et-EE" sz="3200" dirty="0" smtClean="0"/>
              <a:t>trahvid ja muud rahalised karistused;</a:t>
            </a:r>
          </a:p>
          <a:p>
            <a:r>
              <a:rPr lang="et-EE" sz="3200" dirty="0" smtClean="0"/>
              <a:t>kohtuvaidluste kulud, välja arvatud juhul, kui kohtuvaidlus on lahutamatu ja vajalik projekti tulemuste saavutamiseks;</a:t>
            </a:r>
          </a:p>
          <a:p>
            <a:r>
              <a:rPr lang="et-EE" sz="3200" dirty="0" smtClean="0"/>
              <a:t>kulud, mis kaetakse muudest allikatest;</a:t>
            </a:r>
          </a:p>
          <a:p>
            <a:r>
              <a:rPr lang="et-EE" sz="3200" dirty="0" smtClean="0"/>
              <a:t>kulud, mis ei ole vajalikud projekti eesmärgi saavutamiseks.</a:t>
            </a:r>
            <a:endParaRPr lang="et-EE" sz="3200" dirty="0"/>
          </a:p>
        </p:txBody>
      </p:sp>
    </p:spTree>
    <p:extLst>
      <p:ext uri="{BB962C8B-B14F-4D97-AF65-F5344CB8AC3E}">
        <p14:creationId xmlns:p14="http://schemas.microsoft.com/office/powerpoint/2010/main" val="29379296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558785"/>
            <a:ext cx="21861705" cy="2154436"/>
          </a:xfrm>
        </p:spPr>
        <p:txBody>
          <a:bodyPr/>
          <a:lstStyle/>
          <a:p>
            <a:r>
              <a:rPr lang="et-EE" dirty="0"/>
              <a:t>Toetuse kasutamisega seotud lõpparuande esitamine</a:t>
            </a:r>
          </a:p>
        </p:txBody>
      </p:sp>
      <p:sp>
        <p:nvSpPr>
          <p:cNvPr id="3" name="Content Placeholder 2"/>
          <p:cNvSpPr>
            <a:spLocks noGrp="1"/>
          </p:cNvSpPr>
          <p:nvPr>
            <p:ph idx="1"/>
          </p:nvPr>
        </p:nvSpPr>
        <p:spPr>
          <a:xfrm>
            <a:off x="1260385" y="3453853"/>
            <a:ext cx="21861705" cy="9187986"/>
          </a:xfrm>
        </p:spPr>
        <p:txBody>
          <a:bodyPr>
            <a:normAutofit/>
          </a:bodyPr>
          <a:lstStyle/>
          <a:p>
            <a:pPr marL="0" indent="0">
              <a:buNone/>
            </a:pPr>
            <a:r>
              <a:rPr lang="et-EE" sz="3200" dirty="0" smtClean="0"/>
              <a:t>Projekti lõpparuanne tuleb esitada 45 päeva jooksul alates projekti abikõlblikkuse perioodi lõppkuupäevast.</a:t>
            </a:r>
          </a:p>
          <a:p>
            <a:pPr marL="0" indent="0">
              <a:buNone/>
            </a:pPr>
            <a:endParaRPr lang="et-EE" sz="3200" dirty="0" smtClean="0"/>
          </a:p>
          <a:p>
            <a:pPr marL="0" indent="0">
              <a:buNone/>
            </a:pPr>
            <a:r>
              <a:rPr lang="et-EE" sz="3200" dirty="0" smtClean="0"/>
              <a:t>Projekti lõpparuande juurde tuleb lisada vastavalt, kas koolitusel osalenute tagasisidelehed koos koolitaja(te) poolt koostatud analüütilise kokkuvõttega või sotsiaalprogrammi loojate poolt koostatud sotsiaalprogrammi rakendamise käsiraamat ning koostatud analüüs loodud ja rakendatud sotsiaalprogrammi mõju ja võimalike arendusvajaduste kohta.</a:t>
            </a:r>
          </a:p>
          <a:p>
            <a:pPr marL="0" indent="0">
              <a:buNone/>
            </a:pPr>
            <a:endParaRPr lang="et-EE" sz="3200" dirty="0" smtClean="0"/>
          </a:p>
          <a:p>
            <a:pPr marL="0" indent="0">
              <a:buNone/>
            </a:pPr>
            <a:r>
              <a:rPr lang="et-EE" sz="3200" dirty="0" smtClean="0"/>
              <a:t>Lõpparuanne esitatakse e-toetuste keskkonna </a:t>
            </a:r>
            <a:r>
              <a:rPr lang="et-EE" sz="3200" u="sng" dirty="0" smtClean="0">
                <a:solidFill>
                  <a:schemeClr val="accent1"/>
                </a:solidFill>
              </a:rPr>
              <a:t>https://etoetus.struktuurifondid.ee </a:t>
            </a:r>
            <a:r>
              <a:rPr lang="et-EE" sz="3200" dirty="0" smtClean="0"/>
              <a:t>kaudu.</a:t>
            </a:r>
          </a:p>
          <a:p>
            <a:pPr marL="0" indent="0">
              <a:buNone/>
            </a:pPr>
            <a:endParaRPr lang="et-EE" sz="3200" dirty="0" smtClean="0"/>
          </a:p>
          <a:p>
            <a:pPr marL="0" indent="0">
              <a:buNone/>
            </a:pPr>
            <a:r>
              <a:rPr lang="et-EE" sz="3200" dirty="0" smtClean="0"/>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p>
        </p:txBody>
      </p:sp>
    </p:spTree>
    <p:extLst>
      <p:ext uri="{BB962C8B-B14F-4D97-AF65-F5344CB8AC3E}">
        <p14:creationId xmlns:p14="http://schemas.microsoft.com/office/powerpoint/2010/main" val="3756086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5" y="890360"/>
            <a:ext cx="21861705" cy="1077218"/>
          </a:xfrm>
        </p:spPr>
        <p:txBody>
          <a:bodyPr/>
          <a:lstStyle/>
          <a:p>
            <a:r>
              <a:rPr lang="et-EE" dirty="0"/>
              <a:t>Toetuse maksmise tingimused</a:t>
            </a:r>
          </a:p>
        </p:txBody>
      </p:sp>
      <p:sp>
        <p:nvSpPr>
          <p:cNvPr id="3" name="Content Placeholder 2"/>
          <p:cNvSpPr>
            <a:spLocks noGrp="1"/>
          </p:cNvSpPr>
          <p:nvPr>
            <p:ph idx="1"/>
          </p:nvPr>
        </p:nvSpPr>
        <p:spPr>
          <a:xfrm>
            <a:off x="1260385" y="2415396"/>
            <a:ext cx="21861705" cy="9605340"/>
          </a:xfrm>
        </p:spPr>
        <p:txBody>
          <a:bodyPr>
            <a:noAutofit/>
          </a:bodyPr>
          <a:lstStyle/>
          <a:p>
            <a:pPr marL="0" indent="0">
              <a:buNone/>
            </a:pPr>
            <a:r>
              <a:rPr lang="et-EE" sz="3100" dirty="0" smtClean="0"/>
              <a:t>Toetuse </a:t>
            </a:r>
            <a:r>
              <a:rPr lang="et-EE" sz="3100" dirty="0"/>
              <a:t>maksmise eelduseks on toetuse rahuldamise otsus, toetuse saaja ja projekti partnerite vahel sõlmitud partnerluslepingud ja kulude abikõlblikkus, sealhulgas kulude aluseks olevate tegevuste abikõlblikkus</a:t>
            </a:r>
            <a:r>
              <a:rPr lang="et-EE" sz="3100" dirty="0" smtClean="0"/>
              <a:t>.</a:t>
            </a:r>
          </a:p>
          <a:p>
            <a:pPr marL="0" indent="0">
              <a:buNone/>
            </a:pPr>
            <a:r>
              <a:rPr lang="et-EE" sz="3100" dirty="0"/>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endParaRPr lang="et-EE" sz="3100" dirty="0" smtClean="0"/>
          </a:p>
          <a:p>
            <a:pPr marL="0" indent="0">
              <a:buNone/>
            </a:pPr>
            <a:r>
              <a:rPr lang="et-EE" sz="3100" dirty="0"/>
              <a:t>E</a:t>
            </a:r>
            <a:r>
              <a:rPr lang="et-EE" sz="3100" dirty="0" smtClean="0"/>
              <a:t>ttemakse taotlused </a:t>
            </a:r>
            <a:r>
              <a:rPr lang="et-EE" sz="3100" dirty="0"/>
              <a:t>või väljamakse </a:t>
            </a:r>
            <a:r>
              <a:rPr lang="et-EE" sz="3100" dirty="0" smtClean="0"/>
              <a:t>taotlused </a:t>
            </a:r>
            <a:r>
              <a:rPr lang="et-EE" sz="3100" dirty="0"/>
              <a:t>e-toetuste keskkonna </a:t>
            </a:r>
            <a:r>
              <a:rPr lang="et-EE" sz="3100" dirty="0" smtClean="0"/>
              <a:t>kaudu.</a:t>
            </a:r>
          </a:p>
          <a:p>
            <a:pPr marL="0" indent="0">
              <a:buNone/>
            </a:pPr>
            <a:r>
              <a:rPr lang="et-EE" sz="3100" dirty="0" smtClean="0"/>
              <a:t>Väljamakse </a:t>
            </a:r>
            <a:r>
              <a:rPr lang="et-EE" sz="3100" dirty="0"/>
              <a:t>taotlus esitatakse, kui abikõlblik kulu on reaalselt tekkinud ja </a:t>
            </a:r>
            <a:r>
              <a:rPr lang="et-EE" sz="3100" dirty="0" smtClean="0"/>
              <a:t>makstud regulaarsusega vähemalt </a:t>
            </a:r>
            <a:r>
              <a:rPr lang="et-EE" sz="3100" dirty="0"/>
              <a:t>üks kord kvartalis, kuid </a:t>
            </a:r>
            <a:r>
              <a:rPr lang="et-EE" sz="3100" dirty="0" smtClean="0"/>
              <a:t>mitte sagedamini kui </a:t>
            </a:r>
            <a:r>
              <a:rPr lang="et-EE" sz="3100" dirty="0"/>
              <a:t>üks kord kuus</a:t>
            </a:r>
            <a:r>
              <a:rPr lang="et-EE" sz="3100" dirty="0" smtClean="0"/>
              <a:t>.</a:t>
            </a:r>
          </a:p>
          <a:p>
            <a:pPr marL="0" indent="0">
              <a:buNone/>
            </a:pPr>
            <a:r>
              <a:rPr lang="et-EE" sz="3100" u="sng" dirty="0" smtClean="0"/>
              <a:t>Toetuse </a:t>
            </a:r>
            <a:r>
              <a:rPr lang="et-EE" sz="3100" u="sng" dirty="0"/>
              <a:t>saaja peab </a:t>
            </a:r>
            <a:r>
              <a:rPr lang="et-EE" sz="3100" u="sng" dirty="0" smtClean="0"/>
              <a:t>koos </a:t>
            </a:r>
            <a:r>
              <a:rPr lang="et-EE" sz="3100" u="sng" dirty="0"/>
              <a:t>esimese väljamakse taotlusega esitama rakendusüksusele:</a:t>
            </a:r>
          </a:p>
          <a:p>
            <a:r>
              <a:rPr lang="et-EE" sz="3100" dirty="0" smtClean="0"/>
              <a:t>väljavõtte </a:t>
            </a:r>
            <a:r>
              <a:rPr lang="et-EE" sz="3100" dirty="0"/>
              <a:t>oma raamatupidamise </a:t>
            </a:r>
            <a:r>
              <a:rPr lang="et-EE" sz="3100" dirty="0" err="1"/>
              <a:t>sise</a:t>
            </a:r>
            <a:r>
              <a:rPr lang="et-EE" sz="3100" dirty="0"/>
              <a:t>-eeskirjast, milles on kirjeldatud, kuidas projekti kulusid ja tasumist eristatakse raamatupidamises muudest taotleja kuludest;</a:t>
            </a:r>
          </a:p>
          <a:p>
            <a:r>
              <a:rPr lang="et-EE" sz="3100" dirty="0" smtClean="0"/>
              <a:t>koopia </a:t>
            </a:r>
            <a:r>
              <a:rPr lang="et-EE" sz="3100" dirty="0"/>
              <a:t>riigihangete tegemise korrast asutuses;</a:t>
            </a:r>
          </a:p>
          <a:p>
            <a:r>
              <a:rPr lang="et-EE" sz="3100" dirty="0" smtClean="0"/>
              <a:t>lühikirjelduse </a:t>
            </a:r>
            <a:r>
              <a:rPr lang="et-EE" sz="3100" dirty="0"/>
              <a:t>projekti rakendamisega seotud dokumentide algatamise, viseerimise ja kinnitamise kohta ning esindusõigusliku isiku poolt edasivolitatud õiguste korral vastavad volikirjade koopiad;</a:t>
            </a:r>
          </a:p>
          <a:p>
            <a:r>
              <a:rPr lang="et-EE" sz="3100" dirty="0" smtClean="0"/>
              <a:t>selgituse</a:t>
            </a:r>
            <a:r>
              <a:rPr lang="et-EE" sz="3100" dirty="0"/>
              <a:t>, kuidas on toetuse saaja oma asutuses ette näinud toetusega seotud dokumentatsiooni säilitamise nõutud ajani.</a:t>
            </a:r>
          </a:p>
        </p:txBody>
      </p:sp>
    </p:spTree>
    <p:extLst>
      <p:ext uri="{BB962C8B-B14F-4D97-AF65-F5344CB8AC3E}">
        <p14:creationId xmlns:p14="http://schemas.microsoft.com/office/powerpoint/2010/main" val="3380992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2583</TotalTime>
  <Words>1155</Words>
  <Application>Microsoft Office PowerPoint</Application>
  <PresentationFormat>Custom</PresentationFormat>
  <Paragraphs>97</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Office-tema</vt:lpstr>
      <vt:lpstr>Kulude ja tegevuste abikõlblikkus, projekti aruandlus ning toetuse maksmise tingimused</vt:lpstr>
      <vt:lpstr>Abikõlblikkuse periood</vt:lpstr>
      <vt:lpstr>Toetuse osakaal ja piirsumma</vt:lpstr>
      <vt:lpstr>Kulude abikõlblikkuse üldpõhimõtted</vt:lpstr>
      <vt:lpstr>Projekti abikõlblikud otsekulud</vt:lpstr>
      <vt:lpstr>Projekti abikõlblikud kaudsed kulud (üldkulud)</vt:lpstr>
      <vt:lpstr>Mitteabikõlblikud kulud</vt:lpstr>
      <vt:lpstr>Toetuse kasutamisega seotud lõpparuande esitamine</vt:lpstr>
      <vt:lpstr>Toetuse maksmise tingimused</vt:lpstr>
      <vt:lpstr>Toetuse maksmise tingimused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49</cp:revision>
  <cp:lastPrinted>2020-06-09T06:56:16Z</cp:lastPrinted>
  <dcterms:created xsi:type="dcterms:W3CDTF">2017-06-12T12:11:38Z</dcterms:created>
  <dcterms:modified xsi:type="dcterms:W3CDTF">2020-06-10T06:49:10Z</dcterms:modified>
</cp:coreProperties>
</file>