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73" r:id="rId3"/>
    <p:sldId id="258" r:id="rId4"/>
    <p:sldId id="272" r:id="rId5"/>
    <p:sldId id="274" r:id="rId6"/>
    <p:sldId id="271" r:id="rId7"/>
  </p:sldIdLst>
  <p:sldSz cx="24380825" cy="13714413"/>
  <p:notesSz cx="6794500" cy="9906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069" autoAdjust="0"/>
  </p:normalViewPr>
  <p:slideViewPr>
    <p:cSldViewPr snapToGrid="0">
      <p:cViewPr varScale="1">
        <p:scale>
          <a:sx n="25" d="100"/>
          <a:sy n="25" d="100"/>
        </p:scale>
        <p:origin x="1278" y="54"/>
      </p:cViewPr>
      <p:guideLst/>
    </p:cSldViewPr>
  </p:slideViewPr>
  <p:notesTextViewPr>
    <p:cViewPr>
      <p:scale>
        <a:sx n="3" d="2"/>
        <a:sy n="3" d="2"/>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71D2BC0F-7084-4C9F-B157-046C3CBDF955}" type="datetimeFigureOut">
              <a:rPr lang="en-GB" smtClean="0"/>
              <a:t>18/08/2020</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6A57144-1CBB-4515-B696-16F63A0D6277}" type="datetimeFigureOut">
              <a:rPr lang="en-GB" smtClean="0"/>
              <a:t>18/08/2020</a:t>
            </a:fld>
            <a:endParaRPr lang="en-GB"/>
          </a:p>
        </p:txBody>
      </p:sp>
      <p:sp>
        <p:nvSpPr>
          <p:cNvPr id="4" name="Plassholder for lysbilde 3"/>
          <p:cNvSpPr>
            <a:spLocks noGrp="1" noRot="1" noChangeAspect="1"/>
          </p:cNvSpPr>
          <p:nvPr>
            <p:ph type="sldImg" idx="2"/>
          </p:nvPr>
        </p:nvSpPr>
        <p:spPr>
          <a:xfrm>
            <a:off x="427038" y="1238250"/>
            <a:ext cx="594042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Riigiabi antakse ettevõtjale. Euroopa Kohtu praktikast tulenevalt tuleb riigiabi kontekstis lugeda ettevõtjaks siiski kõiki üksusi, mis tegelevad järjekindlalt majandustegevusega saadud abi kontekstis. Seejuures ei ole oluline nende üksuste õiguslik seisund ega rahastamise viis, vaid see, kas isik tegeleb teenuste pakkumisega liberaliseeritud turul või mitte. Oluline pole isegi see, kas asutus või üksus on asutatud eesmärgiga teenida kasumit. Määravaks on vaid asjaolu, kas faktiliselt tegeletakse majandustegevusega.</a:t>
            </a:r>
          </a:p>
          <a:p>
            <a:endParaRPr lang="et-EE" dirty="0" smtClean="0"/>
          </a:p>
          <a:p>
            <a:r>
              <a:rPr lang="et-EE" dirty="0" smtClean="0"/>
              <a:t>13.2. Käesoleva taotlusvooru raames jagatavat toetust võidakse käsitleda kui vähese tähtsusega riigiabi vastavalt Euroopa Komisjoni määruse (EL) nr 1407/2013 artiklile 3.</a:t>
            </a:r>
          </a:p>
          <a:p>
            <a:r>
              <a:rPr lang="et-EE" dirty="0" smtClean="0"/>
              <a:t>13.2.1. Kui toetus on käsitletav vähese tähtsusega abina Euroopa Komisjoni määruse (EL) nr 1407/2013 alusel (edaspidi vähese tähtsusega abi), ei tohi ettevõtjale antav abi mis tahes kolme eelarveaasta pikkuse ajavahemiku jooksul koos käesolevast taotlusvoorust taotletava toetusega ületada kokku 200 000 eurot.</a:t>
            </a:r>
          </a:p>
          <a:p>
            <a:r>
              <a:rPr lang="et-EE" dirty="0" smtClean="0"/>
              <a:t>13.2.2. Vähese tähtsusega abi käsitlevaid andmeid säilitatakse kümne aasta jooksul alates viimase abi andmise päevast.</a:t>
            </a:r>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5</a:t>
            </a:fld>
            <a:endParaRPr lang="en-GB"/>
          </a:p>
        </p:txBody>
      </p:sp>
    </p:spTree>
    <p:extLst>
      <p:ext uri="{BB962C8B-B14F-4D97-AF65-F5344CB8AC3E}">
        <p14:creationId xmlns:p14="http://schemas.microsoft.com/office/powerpoint/2010/main" val="36825113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18.08.2020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18.08.2020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cid:image008.jpg@01D63015.4526DE7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nb-NO" dirty="0"/>
              <a:t>Taotluse menetlemise protsess ja nõuded taotlusele ning taotlejale (sh. partnerile)</a:t>
            </a:r>
            <a:endParaRPr lang="en-GB" dirty="0"/>
          </a:p>
        </p:txBody>
      </p:sp>
      <p:sp>
        <p:nvSpPr>
          <p:cNvPr id="5" name="Plassholder for tekst 4"/>
          <p:cNvSpPr>
            <a:spLocks noGrp="1"/>
          </p:cNvSpPr>
          <p:nvPr>
            <p:ph type="body" sz="quarter" idx="13"/>
          </p:nvPr>
        </p:nvSpPr>
        <p:spPr/>
        <p:txBody>
          <a:bodyPr/>
          <a:lstStyle/>
          <a:p>
            <a:r>
              <a:rPr lang="et-EE" dirty="0" smtClean="0"/>
              <a:t>Liina Breicis</a:t>
            </a:r>
            <a:endParaRPr lang="en-GB" dirty="0"/>
          </a:p>
        </p:txBody>
      </p:sp>
      <p:sp>
        <p:nvSpPr>
          <p:cNvPr id="6" name="Plassholder for tekst 5"/>
          <p:cNvSpPr>
            <a:spLocks noGrp="1"/>
          </p:cNvSpPr>
          <p:nvPr>
            <p:ph type="body" sz="quarter" idx="14"/>
          </p:nvPr>
        </p:nvSpPr>
        <p:spPr/>
        <p:txBody>
          <a:bodyPr/>
          <a:lstStyle/>
          <a:p>
            <a:r>
              <a:rPr lang="et-EE" dirty="0" smtClean="0"/>
              <a:t>Projektikoordinaator</a:t>
            </a:r>
            <a:endParaRPr lang="en-GB" dirty="0"/>
          </a:p>
        </p:txBody>
      </p:sp>
      <p:sp>
        <p:nvSpPr>
          <p:cNvPr id="7" name="Plassholder for tekst 6"/>
          <p:cNvSpPr>
            <a:spLocks noGrp="1"/>
          </p:cNvSpPr>
          <p:nvPr>
            <p:ph type="body" sz="quarter" idx="15"/>
          </p:nvPr>
        </p:nvSpPr>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p:txBody>
          <a:bodyPr/>
          <a:lstStyle/>
          <a:p>
            <a:fld id="{A4AD3E04-3803-4746-93FE-59C9F8586737}" type="datetime1">
              <a:rPr lang="nb-NO" smtClean="0"/>
              <a:t>18.08.2020</a:t>
            </a:fld>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579292" y="742950"/>
            <a:ext cx="3588544" cy="1752600"/>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0178230" y="742950"/>
            <a:ext cx="3481870" cy="1752600"/>
          </a:xfrm>
          <a:prstGeom prst="rect">
            <a:avLst/>
          </a:prstGeom>
          <a:noFill/>
          <a:ln>
            <a:noFill/>
          </a:ln>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549624" y="742950"/>
            <a:ext cx="4381502" cy="1752600"/>
          </a:xfrm>
          <a:prstGeom prst="rect">
            <a:avLst/>
          </a:prstGeom>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Nõuded </a:t>
            </a:r>
            <a:r>
              <a:rPr lang="et-EE" dirty="0" smtClean="0"/>
              <a:t>taotlejale ja partnerile</a:t>
            </a:r>
            <a:endParaRPr lang="et-EE" dirty="0"/>
          </a:p>
        </p:txBody>
      </p:sp>
      <p:sp>
        <p:nvSpPr>
          <p:cNvPr id="3" name="Content Placeholder 2"/>
          <p:cNvSpPr>
            <a:spLocks noGrp="1"/>
          </p:cNvSpPr>
          <p:nvPr>
            <p:ph idx="1"/>
          </p:nvPr>
        </p:nvSpPr>
        <p:spPr/>
        <p:txBody>
          <a:bodyPr>
            <a:normAutofit/>
          </a:bodyPr>
          <a:lstStyle/>
          <a:p>
            <a:r>
              <a:rPr lang="et-EE" dirty="0" smtClean="0"/>
              <a:t>Taotleja </a:t>
            </a:r>
            <a:r>
              <a:rPr lang="et-EE" dirty="0"/>
              <a:t>võib olla Eestis registreeritud avalik-õiguslik või eraõiguslik juriidiline isik, valitsusväline organisatsioon. </a:t>
            </a:r>
            <a:endParaRPr lang="et-EE" dirty="0" smtClean="0"/>
          </a:p>
          <a:p>
            <a:r>
              <a:rPr lang="et-EE" dirty="0"/>
              <a:t>Taotleja peab olema taotluse objektiks oleva hoone kinnistusraamatusse kantud omanik, </a:t>
            </a:r>
            <a:r>
              <a:rPr lang="et-EE" dirty="0" err="1"/>
              <a:t>ühis</a:t>
            </a:r>
            <a:r>
              <a:rPr lang="et-EE" dirty="0"/>
              <a:t>- või kaasomandis olevate kinnisasjade puhul kõigi omanike volitatud esindaja või isik, kelle kasuks on seatud hoonestusõigus taotluse esitamise ajast kuni vähemalt 5 aastat alates eeldatavast projekti lõpparuande kinnitamise hetkest rakendusüksuse poolt</a:t>
            </a:r>
            <a:r>
              <a:rPr lang="et-EE" dirty="0" smtClean="0"/>
              <a:t>.</a:t>
            </a:r>
          </a:p>
          <a:p>
            <a:r>
              <a:rPr lang="et-EE" dirty="0"/>
              <a:t>Taotlejal peab olema sarnase projekti (restaureerimis- ja arendustegevus ehk hoone planeeritava kasutuse käivitamine) elluviimise kogemus või kaasatud projekti meeskonda asjakohane ekspertiis väljastpoolt ning majanduslik suutlikkus projekti elluviimiseks</a:t>
            </a:r>
            <a:r>
              <a:rPr lang="et-EE" dirty="0" smtClean="0"/>
              <a:t>.</a:t>
            </a:r>
          </a:p>
          <a:p>
            <a:r>
              <a:rPr lang="et-EE" dirty="0"/>
              <a:t>Projekti partneriteks võivad olla projekti rakendamisse aktiivselt kaasatud ja sellesse tõhusalt panustavad füüsilised ja juriidilised isikud või valitsusvälised organisatsioonid, mille asukohamaa on kas Eesti, Norra, Island, Liechtenstein, mõni teine abisaajariik (Bulgaaria, Horvaatia, Küpros, Tšehhi, Kreeka, Ungari, Läti, Leedu, Malta, Poola, Portugal, Rumeenia, Slovakkia, Sloveenia) või Venemaa. Partneril on toetuse saajaga ühine majanduslik või sotsiaalne eesmärk, mis saavutatakse selle projekti rakendamise teel</a:t>
            </a:r>
            <a:r>
              <a:rPr lang="et-EE" dirty="0" smtClean="0"/>
              <a:t>.</a:t>
            </a:r>
          </a:p>
          <a:p>
            <a:r>
              <a:rPr lang="et-EE" dirty="0"/>
              <a:t>Taotleja ja partnerite tegevused ja vastutus projekti elluviimisel on selgelt kindlaks määratud. Selle tagamiseks on projekti partner allkirjastanud </a:t>
            </a:r>
            <a:r>
              <a:rPr lang="et-EE" dirty="0" smtClean="0"/>
              <a:t>projekti </a:t>
            </a:r>
            <a:r>
              <a:rPr lang="et-EE" dirty="0"/>
              <a:t>partneri kinnituskirja (lisa 2). </a:t>
            </a:r>
            <a:r>
              <a:rPr lang="et-EE" dirty="0"/>
              <a:t>T</a:t>
            </a:r>
            <a:r>
              <a:rPr lang="et-EE" dirty="0" smtClean="0"/>
              <a:t>oetuse saaja peab </a:t>
            </a:r>
            <a:r>
              <a:rPr lang="et-EE" dirty="0"/>
              <a:t>sõlmima enne projekti toetuse rahuldamise otsuse langetamist partnerluslepingud kõigi oma projekti partneritega</a:t>
            </a:r>
            <a:r>
              <a:rPr lang="et-EE" dirty="0" smtClean="0"/>
              <a:t>.</a:t>
            </a:r>
            <a:endParaRPr lang="et-EE" dirty="0"/>
          </a:p>
          <a:p>
            <a:r>
              <a:rPr lang="et-EE" dirty="0"/>
              <a:t>Toetuse taotlejal ja partneril ei tohi projektitaotluste esitamise tähtpäeva seisuga olla riiklike maksu- ja makse võlgnevusi (allikas: </a:t>
            </a:r>
            <a:r>
              <a:rPr lang="et-EE" i="1" dirty="0"/>
              <a:t>Maksu- ja Tolliameti elektrooniline andmebaas</a:t>
            </a:r>
            <a:r>
              <a:rPr lang="et-EE" dirty="0"/>
              <a:t>), mis ei ole ajatatud. </a:t>
            </a:r>
          </a:p>
          <a:p>
            <a:endParaRPr lang="et-EE" dirty="0"/>
          </a:p>
        </p:txBody>
      </p:sp>
    </p:spTree>
    <p:extLst>
      <p:ext uri="{BB962C8B-B14F-4D97-AF65-F5344CB8AC3E}">
        <p14:creationId xmlns:p14="http://schemas.microsoft.com/office/powerpoint/2010/main" val="2335286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Nõuded taotlusele</a:t>
            </a:r>
            <a:endParaRPr lang="en-GB" dirty="0"/>
          </a:p>
        </p:txBody>
      </p:sp>
      <p:sp>
        <p:nvSpPr>
          <p:cNvPr id="3" name="Plassholder for innhold 2"/>
          <p:cNvSpPr>
            <a:spLocks noGrp="1"/>
          </p:cNvSpPr>
          <p:nvPr>
            <p:ph idx="1"/>
          </p:nvPr>
        </p:nvSpPr>
        <p:spPr/>
        <p:txBody>
          <a:bodyPr>
            <a:normAutofit lnSpcReduction="10000"/>
          </a:bodyPr>
          <a:lstStyle/>
          <a:p>
            <a:r>
              <a:rPr lang="et-EE" b="1" u="sng" dirty="0"/>
              <a:t>Nõuded taotlusele:</a:t>
            </a:r>
          </a:p>
          <a:p>
            <a:pPr lvl="1"/>
            <a:r>
              <a:rPr lang="et-EE" dirty="0"/>
              <a:t>E-keskkonnas</a:t>
            </a:r>
          </a:p>
          <a:p>
            <a:pPr lvl="1"/>
            <a:r>
              <a:rPr lang="et-EE" dirty="0"/>
              <a:t>Allkirjastatud esindusõigusliku isiku poolt</a:t>
            </a:r>
          </a:p>
          <a:p>
            <a:pPr lvl="1"/>
            <a:r>
              <a:rPr lang="et-EE" dirty="0"/>
              <a:t>Partneri andmed </a:t>
            </a:r>
            <a:r>
              <a:rPr lang="et-EE" dirty="0" smtClean="0"/>
              <a:t>(</a:t>
            </a:r>
            <a:r>
              <a:rPr lang="et-EE" dirty="0"/>
              <a:t>kui on) + </a:t>
            </a:r>
            <a:r>
              <a:rPr lang="et-EE" dirty="0" smtClean="0"/>
              <a:t>partneri poolt tehtavad toetavad tegevused</a:t>
            </a:r>
          </a:p>
          <a:p>
            <a:pPr lvl="1"/>
            <a:r>
              <a:rPr lang="et-EE" dirty="0" smtClean="0"/>
              <a:t>Tegevuste </a:t>
            </a:r>
            <a:r>
              <a:rPr lang="et-EE" dirty="0"/>
              <a:t>elluviimis koht on Eesti või projektipartneri </a:t>
            </a:r>
            <a:r>
              <a:rPr lang="et-EE" dirty="0" smtClean="0"/>
              <a:t>asukohariik</a:t>
            </a:r>
          </a:p>
          <a:p>
            <a:pPr lvl="1"/>
            <a:r>
              <a:rPr lang="et-EE" dirty="0" smtClean="0"/>
              <a:t>Toetust taotletakse sätestatud eesmärkidele ja toetavatele tegevustele</a:t>
            </a:r>
            <a:endParaRPr lang="et-EE" dirty="0"/>
          </a:p>
          <a:p>
            <a:pPr lvl="1"/>
            <a:r>
              <a:rPr lang="et-EE" dirty="0"/>
              <a:t>Toetuse summa ja osakaal abikõlblikest kuludest vastab korrale ja tegevused tehakse abikõlblikkuse </a:t>
            </a:r>
            <a:r>
              <a:rPr lang="et-EE" dirty="0" smtClean="0"/>
              <a:t>perioodil</a:t>
            </a:r>
          </a:p>
          <a:p>
            <a:r>
              <a:rPr lang="et-EE" b="1" u="sng" dirty="0" smtClean="0"/>
              <a:t>Taotluse </a:t>
            </a:r>
            <a:r>
              <a:rPr lang="et-EE" b="1" u="sng" dirty="0"/>
              <a:t>juurde lisatavad dokumendid:</a:t>
            </a:r>
          </a:p>
          <a:p>
            <a:pPr lvl="1"/>
            <a:r>
              <a:rPr lang="et-EE" dirty="0" smtClean="0"/>
              <a:t>Projektijuhi CV-d</a:t>
            </a:r>
            <a:endParaRPr lang="et-EE" dirty="0"/>
          </a:p>
          <a:p>
            <a:pPr lvl="1"/>
            <a:r>
              <a:rPr lang="et-EE" dirty="0" smtClean="0"/>
              <a:t>Projekti finantsanalüüs (lisa 1)</a:t>
            </a:r>
          </a:p>
          <a:p>
            <a:pPr lvl="1"/>
            <a:r>
              <a:rPr lang="et-EE" dirty="0" err="1"/>
              <a:t>R</a:t>
            </a:r>
            <a:r>
              <a:rPr lang="fi-FI" dirty="0" err="1" smtClean="0"/>
              <a:t>estaureeritava</a:t>
            </a:r>
            <a:r>
              <a:rPr lang="fi-FI" dirty="0" smtClean="0"/>
              <a:t> </a:t>
            </a:r>
            <a:r>
              <a:rPr lang="fi-FI" dirty="0" err="1"/>
              <a:t>hoone</a:t>
            </a:r>
            <a:r>
              <a:rPr lang="fi-FI" dirty="0"/>
              <a:t> </a:t>
            </a:r>
            <a:r>
              <a:rPr lang="fi-FI" dirty="0" err="1"/>
              <a:t>eelprojekti</a:t>
            </a:r>
            <a:r>
              <a:rPr lang="fi-FI" dirty="0"/>
              <a:t>, </a:t>
            </a:r>
            <a:r>
              <a:rPr lang="fi-FI" dirty="0" err="1"/>
              <a:t>mis</a:t>
            </a:r>
            <a:r>
              <a:rPr lang="fi-FI" dirty="0"/>
              <a:t> on </a:t>
            </a:r>
            <a:r>
              <a:rPr lang="fi-FI" dirty="0" err="1"/>
              <a:t>saanud</a:t>
            </a:r>
            <a:r>
              <a:rPr lang="fi-FI" dirty="0"/>
              <a:t> </a:t>
            </a:r>
            <a:r>
              <a:rPr lang="fi-FI" dirty="0" err="1"/>
              <a:t>Muinsuskaitseameti</a:t>
            </a:r>
            <a:r>
              <a:rPr lang="fi-FI" dirty="0"/>
              <a:t> </a:t>
            </a:r>
            <a:r>
              <a:rPr lang="fi-FI" dirty="0" err="1"/>
              <a:t>heakskiidu</a:t>
            </a:r>
            <a:r>
              <a:rPr lang="fi-FI" dirty="0"/>
              <a:t>;</a:t>
            </a:r>
            <a:endParaRPr lang="et-EE" dirty="0" smtClean="0"/>
          </a:p>
          <a:p>
            <a:pPr lvl="1"/>
            <a:r>
              <a:rPr lang="et-EE" dirty="0" smtClean="0"/>
              <a:t>Projekti </a:t>
            </a:r>
            <a:r>
              <a:rPr lang="et-EE" dirty="0"/>
              <a:t>omafinantseeringu katmise kinnituse</a:t>
            </a:r>
          </a:p>
          <a:p>
            <a:pPr lvl="1"/>
            <a:r>
              <a:rPr lang="et-EE" dirty="0" err="1" smtClean="0"/>
              <a:t>K</a:t>
            </a:r>
            <a:r>
              <a:rPr lang="fi-FI" dirty="0" err="1" smtClean="0"/>
              <a:t>ohaliku</a:t>
            </a:r>
            <a:r>
              <a:rPr lang="fi-FI" dirty="0" smtClean="0"/>
              <a:t> </a:t>
            </a:r>
            <a:r>
              <a:rPr lang="fi-FI" dirty="0" err="1"/>
              <a:t>omavalitsuse</a:t>
            </a:r>
            <a:r>
              <a:rPr lang="fi-FI" dirty="0"/>
              <a:t> </a:t>
            </a:r>
            <a:r>
              <a:rPr lang="fi-FI" dirty="0" err="1"/>
              <a:t>kinnitus</a:t>
            </a:r>
            <a:r>
              <a:rPr lang="fi-FI" dirty="0"/>
              <a:t> </a:t>
            </a:r>
            <a:r>
              <a:rPr lang="fi-FI" dirty="0" err="1"/>
              <a:t>selle</a:t>
            </a:r>
            <a:r>
              <a:rPr lang="fi-FI" dirty="0"/>
              <a:t> kohta, et </a:t>
            </a:r>
            <a:r>
              <a:rPr lang="fi-FI" dirty="0" err="1"/>
              <a:t>omavalitsus</a:t>
            </a:r>
            <a:r>
              <a:rPr lang="fi-FI" dirty="0"/>
              <a:t> on </a:t>
            </a:r>
            <a:r>
              <a:rPr lang="fi-FI" dirty="0" err="1"/>
              <a:t>tutvunud</a:t>
            </a:r>
            <a:r>
              <a:rPr lang="fi-FI" dirty="0"/>
              <a:t> projekti </a:t>
            </a:r>
            <a:r>
              <a:rPr lang="fi-FI" dirty="0" err="1"/>
              <a:t>sisuga</a:t>
            </a:r>
            <a:r>
              <a:rPr lang="fi-FI" dirty="0"/>
              <a:t>;</a:t>
            </a:r>
            <a:endParaRPr lang="et-EE" dirty="0" smtClean="0"/>
          </a:p>
          <a:p>
            <a:pPr lvl="1"/>
            <a:r>
              <a:rPr lang="fi-FI" dirty="0" err="1"/>
              <a:t>volitus</a:t>
            </a:r>
            <a:r>
              <a:rPr lang="fi-FI" dirty="0"/>
              <a:t> </a:t>
            </a:r>
            <a:r>
              <a:rPr lang="fi-FI" dirty="0" err="1"/>
              <a:t>ühis</a:t>
            </a:r>
            <a:r>
              <a:rPr lang="fi-FI" dirty="0"/>
              <a:t>- </a:t>
            </a:r>
            <a:r>
              <a:rPr lang="fi-FI" dirty="0" err="1"/>
              <a:t>või</a:t>
            </a:r>
            <a:r>
              <a:rPr lang="fi-FI" dirty="0"/>
              <a:t> </a:t>
            </a:r>
            <a:r>
              <a:rPr lang="fi-FI" dirty="0" err="1"/>
              <a:t>kaasomandis</a:t>
            </a:r>
            <a:r>
              <a:rPr lang="fi-FI" dirty="0"/>
              <a:t> </a:t>
            </a:r>
            <a:r>
              <a:rPr lang="fi-FI" dirty="0" err="1"/>
              <a:t>olevate</a:t>
            </a:r>
            <a:r>
              <a:rPr lang="fi-FI" dirty="0"/>
              <a:t> </a:t>
            </a:r>
            <a:r>
              <a:rPr lang="fi-FI" dirty="0" err="1"/>
              <a:t>kinnisasjade</a:t>
            </a:r>
            <a:r>
              <a:rPr lang="fi-FI" dirty="0"/>
              <a:t> </a:t>
            </a:r>
            <a:r>
              <a:rPr lang="fi-FI" dirty="0" err="1"/>
              <a:t>omanikelt</a:t>
            </a:r>
            <a:r>
              <a:rPr lang="fi-FI" dirty="0"/>
              <a:t>;</a:t>
            </a:r>
            <a:endParaRPr lang="et-EE" dirty="0"/>
          </a:p>
          <a:p>
            <a:pPr lvl="1"/>
            <a:r>
              <a:rPr lang="et-EE" dirty="0" smtClean="0"/>
              <a:t>Volikiri </a:t>
            </a:r>
            <a:r>
              <a:rPr lang="et-EE" dirty="0"/>
              <a:t>(kui on vaja)</a:t>
            </a:r>
          </a:p>
          <a:p>
            <a:pPr lvl="1"/>
            <a:r>
              <a:rPr lang="et-EE" dirty="0"/>
              <a:t>Projekti </a:t>
            </a:r>
            <a:r>
              <a:rPr lang="et-EE" dirty="0" smtClean="0"/>
              <a:t>partner kaaskiri+ partneri rolli selgitus </a:t>
            </a:r>
            <a:r>
              <a:rPr lang="et-EE" dirty="0"/>
              <a:t>(kui on</a:t>
            </a:r>
            <a:r>
              <a:rPr lang="et-EE" dirty="0" smtClean="0"/>
              <a:t>) (lisa 2)</a:t>
            </a:r>
            <a:endParaRPr lang="et-EE"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taotlemine ja menetlemine</a:t>
            </a:r>
          </a:p>
        </p:txBody>
      </p:sp>
      <p:sp>
        <p:nvSpPr>
          <p:cNvPr id="3" name="Content Placeholder 2"/>
          <p:cNvSpPr>
            <a:spLocks noGrp="1"/>
          </p:cNvSpPr>
          <p:nvPr>
            <p:ph idx="1"/>
          </p:nvPr>
        </p:nvSpPr>
        <p:spPr/>
        <p:txBody>
          <a:bodyPr/>
          <a:lstStyle/>
          <a:p>
            <a:r>
              <a:rPr lang="et-EE" dirty="0"/>
              <a:t>Kontaktisikud: Kelly Poopuu, Liina Breicis, Pille Penk</a:t>
            </a:r>
          </a:p>
          <a:p>
            <a:r>
              <a:rPr lang="fi-FI" dirty="0" err="1"/>
              <a:t>Projektitaotluste</a:t>
            </a:r>
            <a:r>
              <a:rPr lang="fi-FI" dirty="0"/>
              <a:t> </a:t>
            </a:r>
            <a:r>
              <a:rPr lang="fi-FI" dirty="0" err="1"/>
              <a:t>esitamise</a:t>
            </a:r>
            <a:r>
              <a:rPr lang="fi-FI" dirty="0"/>
              <a:t> </a:t>
            </a:r>
            <a:r>
              <a:rPr lang="fi-FI" dirty="0" err="1"/>
              <a:t>tähtaeg</a:t>
            </a:r>
            <a:r>
              <a:rPr lang="fi-FI" dirty="0"/>
              <a:t> on </a:t>
            </a:r>
            <a:r>
              <a:rPr lang="et-EE" dirty="0"/>
              <a:t>30</a:t>
            </a:r>
            <a:r>
              <a:rPr lang="fi-FI" dirty="0" smtClean="0"/>
              <a:t>.</a:t>
            </a:r>
            <a:r>
              <a:rPr lang="et-EE" dirty="0" smtClean="0"/>
              <a:t>11</a:t>
            </a:r>
            <a:r>
              <a:rPr lang="fi-FI" dirty="0" smtClean="0"/>
              <a:t>.2020 </a:t>
            </a:r>
            <a:r>
              <a:rPr lang="fi-FI" dirty="0" err="1"/>
              <a:t>kell</a:t>
            </a:r>
            <a:r>
              <a:rPr lang="fi-FI" dirty="0"/>
              <a:t> 17:00 </a:t>
            </a:r>
            <a:r>
              <a:rPr lang="fi-FI" dirty="0" err="1"/>
              <a:t>kohaliku</a:t>
            </a:r>
            <a:r>
              <a:rPr lang="fi-FI" dirty="0"/>
              <a:t> aja </a:t>
            </a:r>
            <a:r>
              <a:rPr lang="fi-FI" dirty="0" err="1"/>
              <a:t>järgi</a:t>
            </a:r>
            <a:endParaRPr lang="et-EE" dirty="0"/>
          </a:p>
          <a:p>
            <a:r>
              <a:rPr lang="et-EE" b="1" u="sng" dirty="0">
                <a:solidFill>
                  <a:srgbClr val="FF0000"/>
                </a:solidFill>
              </a:rPr>
              <a:t>Kogu kirjavahetus käib läbi e-toetuste keskkonna postkasti</a:t>
            </a:r>
          </a:p>
          <a:p>
            <a:r>
              <a:rPr lang="et-EE" dirty="0" smtClean="0"/>
              <a:t>Peale </a:t>
            </a:r>
            <a:r>
              <a:rPr lang="et-EE" dirty="0"/>
              <a:t>tähtaja lõppemist suletakse taotlusvoor- </a:t>
            </a:r>
            <a:r>
              <a:rPr lang="et-EE" dirty="0">
                <a:solidFill>
                  <a:srgbClr val="FF0000"/>
                </a:solidFill>
              </a:rPr>
              <a:t>hilinenud taotlusi vastu ei võeta!</a:t>
            </a:r>
          </a:p>
          <a:p>
            <a:r>
              <a:rPr lang="et-EE" dirty="0"/>
              <a:t>Esmane vastavuskontroll 10 tööpäeva jooksul</a:t>
            </a:r>
          </a:p>
          <a:p>
            <a:r>
              <a:rPr lang="et-EE" dirty="0"/>
              <a:t>Menetlemise käigus võidakse nõuda taotlejalt selgitusi ja lisadokumente või taotluse parandamist</a:t>
            </a:r>
          </a:p>
          <a:p>
            <a:r>
              <a:rPr lang="et-EE" dirty="0"/>
              <a:t>Igat taotlust hindab kaks erapooletut, sõltumatut ja usaldusväärset </a:t>
            </a:r>
            <a:r>
              <a:rPr lang="et-EE" dirty="0" smtClean="0"/>
              <a:t>eksperti</a:t>
            </a:r>
            <a:endParaRPr lang="et-EE" dirty="0"/>
          </a:p>
          <a:p>
            <a:r>
              <a:rPr lang="et-EE" dirty="0"/>
              <a:t>Eksperdid annavad hindeid eraldiseisvalt hiljemalt </a:t>
            </a:r>
            <a:r>
              <a:rPr lang="et-EE" dirty="0" smtClean="0"/>
              <a:t>20 </a:t>
            </a:r>
            <a:r>
              <a:rPr lang="et-EE" dirty="0"/>
              <a:t>tööpäeva jooksul taotluse hindamiseks saamisest</a:t>
            </a:r>
          </a:p>
          <a:p>
            <a:r>
              <a:rPr lang="et-EE" dirty="0"/>
              <a:t>Taotlus, mille hindamistulemus on alla </a:t>
            </a:r>
            <a:r>
              <a:rPr lang="et-EE" dirty="0" smtClean="0"/>
              <a:t>40</a:t>
            </a:r>
            <a:r>
              <a:rPr lang="et-EE" dirty="0"/>
              <a:t>% maksimumtulemusest, tehakse rahuldamata jätmise otsus</a:t>
            </a:r>
          </a:p>
          <a:p>
            <a:r>
              <a:rPr lang="et-EE" dirty="0"/>
              <a:t>Projektide pingerida edastatakse vähemalt 3 liikmelisele programmioperaatori poolt moodustatud hindamiskomisjonile</a:t>
            </a:r>
          </a:p>
          <a:p>
            <a:r>
              <a:rPr lang="et-EE" dirty="0"/>
              <a:t>Hindamiskomisjon vaatab taotlused läbi 15 tööpäeva jooksul</a:t>
            </a:r>
          </a:p>
          <a:p>
            <a:r>
              <a:rPr lang="et-EE" dirty="0"/>
              <a:t>Otsuse vormistamine ja teavitamine 10-15 tööpäeva jooksul (</a:t>
            </a:r>
            <a:r>
              <a:rPr lang="et-EE" i="1" dirty="0"/>
              <a:t>e-toetuse keskkonna kaudu)</a:t>
            </a:r>
          </a:p>
          <a:p>
            <a:endParaRPr lang="et-EE" dirty="0"/>
          </a:p>
        </p:txBody>
      </p:sp>
    </p:spTree>
    <p:extLst>
      <p:ext uri="{BB962C8B-B14F-4D97-AF65-F5344CB8AC3E}">
        <p14:creationId xmlns:p14="http://schemas.microsoft.com/office/powerpoint/2010/main" val="484437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saaja ja partneri kohustused</a:t>
            </a:r>
          </a:p>
        </p:txBody>
      </p:sp>
      <p:sp>
        <p:nvSpPr>
          <p:cNvPr id="3" name="Content Placeholder 2"/>
          <p:cNvSpPr>
            <a:spLocks noGrp="1"/>
          </p:cNvSpPr>
          <p:nvPr>
            <p:ph idx="1"/>
          </p:nvPr>
        </p:nvSpPr>
        <p:spPr/>
        <p:txBody>
          <a:bodyPr>
            <a:normAutofit fontScale="92500" lnSpcReduction="10000"/>
          </a:bodyPr>
          <a:lstStyle/>
          <a:p>
            <a:r>
              <a:rPr lang="et-EE" dirty="0"/>
              <a:t>kogub ja esitab rakendusüksusele andmeid projekti väljund- ja tulemusnäitajate sihttasemete saavutamise kohta, mis on vajalikud programmi seireülesannete </a:t>
            </a:r>
            <a:r>
              <a:rPr lang="et-EE" dirty="0" smtClean="0"/>
              <a:t>täitmiseks</a:t>
            </a:r>
          </a:p>
          <a:p>
            <a:r>
              <a:rPr lang="fi-FI" dirty="0"/>
              <a:t>ei </a:t>
            </a:r>
            <a:r>
              <a:rPr lang="fi-FI" dirty="0" err="1"/>
              <a:t>võta</a:t>
            </a:r>
            <a:r>
              <a:rPr lang="fi-FI" dirty="0"/>
              <a:t> </a:t>
            </a:r>
            <a:r>
              <a:rPr lang="fi-FI" dirty="0" err="1"/>
              <a:t>tööle</a:t>
            </a:r>
            <a:r>
              <a:rPr lang="fi-FI" dirty="0"/>
              <a:t> </a:t>
            </a:r>
            <a:r>
              <a:rPr lang="fi-FI" dirty="0" err="1"/>
              <a:t>Eestis</a:t>
            </a:r>
            <a:r>
              <a:rPr lang="fi-FI" dirty="0"/>
              <a:t> </a:t>
            </a:r>
            <a:r>
              <a:rPr lang="fi-FI" dirty="0" err="1"/>
              <a:t>seadusliku</a:t>
            </a:r>
            <a:r>
              <a:rPr lang="fi-FI" dirty="0"/>
              <a:t> </a:t>
            </a:r>
            <a:r>
              <a:rPr lang="fi-FI" dirty="0" err="1"/>
              <a:t>aluseta</a:t>
            </a:r>
            <a:r>
              <a:rPr lang="fi-FI" dirty="0"/>
              <a:t> </a:t>
            </a:r>
            <a:r>
              <a:rPr lang="fi-FI" dirty="0" err="1"/>
              <a:t>viibivat</a:t>
            </a:r>
            <a:r>
              <a:rPr lang="fi-FI" dirty="0"/>
              <a:t> </a:t>
            </a:r>
            <a:r>
              <a:rPr lang="fi-FI" dirty="0" err="1"/>
              <a:t>isikut</a:t>
            </a:r>
            <a:r>
              <a:rPr lang="fi-FI" dirty="0" smtClean="0"/>
              <a:t>;</a:t>
            </a:r>
            <a:endParaRPr lang="et-EE" dirty="0" smtClean="0"/>
          </a:p>
          <a:p>
            <a:r>
              <a:rPr lang="fi-FI" dirty="0" err="1"/>
              <a:t>peab</a:t>
            </a:r>
            <a:r>
              <a:rPr lang="fi-FI" dirty="0"/>
              <a:t> </a:t>
            </a:r>
            <a:r>
              <a:rPr lang="fi-FI" dirty="0" err="1"/>
              <a:t>arvestust</a:t>
            </a:r>
            <a:r>
              <a:rPr lang="fi-FI" dirty="0"/>
              <a:t> projekti </a:t>
            </a:r>
            <a:r>
              <a:rPr lang="fi-FI" dirty="0" err="1"/>
              <a:t>kestel</a:t>
            </a:r>
            <a:r>
              <a:rPr lang="fi-FI" dirty="0"/>
              <a:t> projekti </a:t>
            </a:r>
            <a:r>
              <a:rPr lang="fi-FI" dirty="0" err="1"/>
              <a:t>tegevustega</a:t>
            </a:r>
            <a:r>
              <a:rPr lang="fi-FI" dirty="0"/>
              <a:t> </a:t>
            </a:r>
            <a:r>
              <a:rPr lang="fi-FI" dirty="0" err="1"/>
              <a:t>teenitud</a:t>
            </a:r>
            <a:r>
              <a:rPr lang="fi-FI" dirty="0"/>
              <a:t> </a:t>
            </a:r>
            <a:r>
              <a:rPr lang="fi-FI" dirty="0" err="1"/>
              <a:t>tulude</a:t>
            </a:r>
            <a:r>
              <a:rPr lang="fi-FI" dirty="0"/>
              <a:t> </a:t>
            </a:r>
            <a:r>
              <a:rPr lang="fi-FI" dirty="0" smtClean="0"/>
              <a:t>kohta</a:t>
            </a:r>
            <a:endParaRPr lang="et-EE" dirty="0" smtClean="0"/>
          </a:p>
          <a:p>
            <a:r>
              <a:rPr lang="et-EE" dirty="0"/>
              <a:t>Toetuse saaja (sh partner) järgib hankemenetluse puhul riigihangete korraldamise </a:t>
            </a:r>
            <a:r>
              <a:rPr lang="et-EE" dirty="0" err="1"/>
              <a:t>üldpõhimõtteid</a:t>
            </a:r>
            <a:r>
              <a:rPr lang="et-EE" dirty="0"/>
              <a:t>, kasutades rahalisi vahendeid säästlikult ja otstarbekalt (RHS § 3)</a:t>
            </a:r>
          </a:p>
          <a:p>
            <a:r>
              <a:rPr lang="et-EE" dirty="0"/>
              <a:t>Võtab kirjalikku </a:t>
            </a:r>
            <a:r>
              <a:rPr lang="et-EE" dirty="0" err="1"/>
              <a:t>taasesitamist</a:t>
            </a:r>
            <a:r>
              <a:rPr lang="et-EE" dirty="0"/>
              <a:t> võimaldavas vormis vähemalt kolm hinnapakkumust, kui teenuse, asja või ehitustöö eeldatav maksumus ilma käibemaksuta on 5000 eurot või rohkem;</a:t>
            </a:r>
          </a:p>
          <a:p>
            <a:r>
              <a:rPr lang="et-EE" dirty="0"/>
              <a:t>määratleb end kas </a:t>
            </a:r>
            <a:r>
              <a:rPr lang="et-EE" dirty="0" err="1"/>
              <a:t>hankijana</a:t>
            </a:r>
            <a:r>
              <a:rPr lang="et-EE" dirty="0"/>
              <a:t> või </a:t>
            </a:r>
            <a:r>
              <a:rPr lang="et-EE" dirty="0" err="1"/>
              <a:t>mittehankijana</a:t>
            </a:r>
            <a:r>
              <a:rPr lang="et-EE" dirty="0"/>
              <a:t> riigihangete seaduse § 5 tähenduses</a:t>
            </a:r>
            <a:r>
              <a:rPr lang="et-EE" dirty="0" smtClean="0"/>
              <a:t>;</a:t>
            </a:r>
          </a:p>
          <a:p>
            <a:r>
              <a:rPr lang="et-EE" dirty="0"/>
              <a:t>annab vajaduse tekkimisel rakendusüksusele ja programmioperaatorile jooksvalt infot projekti elluviimise ja tulemuste saavutamise kohta ning võimaldab viivitamata auditit või järelevalvet teostavatel isikutel või asutustel kontrollida projekti </a:t>
            </a:r>
            <a:r>
              <a:rPr lang="et-EE" dirty="0" smtClean="0"/>
              <a:t>elluviimis ega </a:t>
            </a:r>
            <a:r>
              <a:rPr lang="et-EE" dirty="0"/>
              <a:t>seotud dokumente või teostada kohapealset </a:t>
            </a:r>
            <a:r>
              <a:rPr lang="et-EE" dirty="0" smtClean="0"/>
              <a:t>kontrolli</a:t>
            </a:r>
          </a:p>
          <a:p>
            <a:r>
              <a:rPr lang="et-EE" dirty="0"/>
              <a:t>säilitab toetuse kasutamisega seotud dokumente vähemalt kuni 31.12.2028</a:t>
            </a:r>
            <a:r>
              <a:rPr lang="et-EE" dirty="0" smtClean="0"/>
              <a:t>;</a:t>
            </a:r>
          </a:p>
          <a:p>
            <a:r>
              <a:rPr lang="et-EE" dirty="0"/>
              <a:t>korraldab vähemalt kaks projekti tegevusi ja tulemusi kajastavat avalikku üritust, näiteks ava- ja lõpuseminari, pressikonverentsi, uuringututvustuse ning loob eesti ning ingliskeelse projekti </a:t>
            </a:r>
            <a:r>
              <a:rPr lang="et-EE" dirty="0" smtClean="0"/>
              <a:t>kodulehe (nt alaleht), </a:t>
            </a:r>
            <a:r>
              <a:rPr lang="et-EE" dirty="0"/>
              <a:t>kus kajastatakse kõiki olulisemaid projektiga seotud tegevusi, üritusi, tulemusi ja muid andmeid</a:t>
            </a:r>
            <a:r>
              <a:rPr lang="et-EE" dirty="0" smtClean="0"/>
              <a:t>.</a:t>
            </a:r>
          </a:p>
          <a:p>
            <a:r>
              <a:rPr lang="et-EE" dirty="0" smtClean="0"/>
              <a:t>Vähese </a:t>
            </a:r>
            <a:r>
              <a:rPr lang="et-EE" dirty="0"/>
              <a:t>tähtsusega </a:t>
            </a:r>
            <a:r>
              <a:rPr lang="et-EE" dirty="0" smtClean="0"/>
              <a:t>riigiabi- (enne </a:t>
            </a:r>
            <a:r>
              <a:rPr lang="et-EE" dirty="0"/>
              <a:t>riigiabi või vähese tähtsusega riigiabi andmist teavitab rakendusüksus toetuse saajat </a:t>
            </a:r>
            <a:r>
              <a:rPr lang="et-EE" dirty="0" smtClean="0"/>
              <a:t>sellest)</a:t>
            </a:r>
            <a:endParaRPr lang="et-EE" dirty="0"/>
          </a:p>
        </p:txBody>
      </p:sp>
    </p:spTree>
    <p:extLst>
      <p:ext uri="{BB962C8B-B14F-4D97-AF65-F5344CB8AC3E}">
        <p14:creationId xmlns:p14="http://schemas.microsoft.com/office/powerpoint/2010/main" val="2112402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508763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769</TotalTime>
  <Words>891</Words>
  <Application>Microsoft Office PowerPoint</Application>
  <PresentationFormat>Custom</PresentationFormat>
  <Paragraphs>60</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Office-tema</vt:lpstr>
      <vt:lpstr>Taotluse menetlemise protsess ja nõuded taotlusele ning taotlejale (sh. partnerile)</vt:lpstr>
      <vt:lpstr>Nõuded taotlejale ja partnerile</vt:lpstr>
      <vt:lpstr>Nõuded taotlusele</vt:lpstr>
      <vt:lpstr>Toetuse taotlemine ja menetlemine</vt:lpstr>
      <vt:lpstr>Toetuse saaja ja partneri kohustused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Liina Breicis</cp:lastModifiedBy>
  <cp:revision>20</cp:revision>
  <cp:lastPrinted>2020-08-18T06:36:27Z</cp:lastPrinted>
  <dcterms:created xsi:type="dcterms:W3CDTF">2017-06-12T12:11:38Z</dcterms:created>
  <dcterms:modified xsi:type="dcterms:W3CDTF">2020-08-18T08:08:11Z</dcterms:modified>
</cp:coreProperties>
</file>