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56" r:id="rId2"/>
    <p:sldId id="258" r:id="rId3"/>
    <p:sldId id="272" r:id="rId4"/>
    <p:sldId id="273" r:id="rId5"/>
    <p:sldId id="274" r:id="rId6"/>
    <p:sldId id="275" r:id="rId7"/>
    <p:sldId id="276" r:id="rId8"/>
    <p:sldId id="277" r:id="rId9"/>
    <p:sldId id="278" r:id="rId10"/>
    <p:sldId id="279" r:id="rId11"/>
    <p:sldId id="280" r:id="rId12"/>
    <p:sldId id="281" r:id="rId13"/>
    <p:sldId id="271" r:id="rId14"/>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94661" autoAdjust="0"/>
  </p:normalViewPr>
  <p:slideViewPr>
    <p:cSldViewPr snapToGrid="0">
      <p:cViewPr varScale="1">
        <p:scale>
          <a:sx n="56" d="100"/>
          <a:sy n="56" d="100"/>
        </p:scale>
        <p:origin x="306" y="84"/>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D2BC0F-7084-4C9F-B157-046C3CBDF955}" type="datetimeFigureOut">
              <a:rPr lang="en-GB" smtClean="0"/>
              <a:t>18/08/2020</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t>18/08/2020</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18.08.2020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0157" y="684923"/>
            <a:ext cx="2386994"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18.08.2020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cid:image008.jpg@01D63015.4526DE7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5151222"/>
            <a:ext cx="18332511" cy="3693319"/>
          </a:xfrm>
        </p:spPr>
        <p:txBody>
          <a:bodyPr/>
          <a:lstStyle/>
          <a:p>
            <a:r>
              <a:rPr lang="en-GB" dirty="0"/>
              <a:t>Kulude ja tegevuste abikõlblikkus, projekti aruandlus ning toetuse maksmise tingimused</a:t>
            </a:r>
          </a:p>
        </p:txBody>
      </p:sp>
      <p:sp>
        <p:nvSpPr>
          <p:cNvPr id="5" name="Plassholder for tekst 4"/>
          <p:cNvSpPr>
            <a:spLocks noGrp="1"/>
          </p:cNvSpPr>
          <p:nvPr>
            <p:ph type="body" sz="quarter" idx="13"/>
          </p:nvPr>
        </p:nvSpPr>
        <p:spPr/>
        <p:txBody>
          <a:bodyPr/>
          <a:lstStyle/>
          <a:p>
            <a:r>
              <a:rPr lang="et-EE" dirty="0" smtClean="0"/>
              <a:t>Pille Penk</a:t>
            </a:r>
            <a:endParaRPr lang="en-GB" dirty="0"/>
          </a:p>
        </p:txBody>
      </p:sp>
      <p:sp>
        <p:nvSpPr>
          <p:cNvPr id="6" name="Plassholder for tekst 5"/>
          <p:cNvSpPr>
            <a:spLocks noGrp="1"/>
          </p:cNvSpPr>
          <p:nvPr>
            <p:ph type="body" sz="quarter" idx="14"/>
          </p:nvPr>
        </p:nvSpPr>
        <p:spPr>
          <a:xfrm>
            <a:off x="1260157" y="12707725"/>
            <a:ext cx="10842196" cy="461665"/>
          </a:xfrm>
        </p:spPr>
        <p:txBody>
          <a:bodyPr/>
          <a:lstStyle/>
          <a:p>
            <a:r>
              <a:rPr lang="et-EE" dirty="0" smtClean="0"/>
              <a:t>Riigi Tugiteenuste Keskus, projektikoordinaator</a:t>
            </a:r>
            <a:endParaRPr lang="en-GB" dirty="0"/>
          </a:p>
        </p:txBody>
      </p:sp>
      <p:sp>
        <p:nvSpPr>
          <p:cNvPr id="9" name="Plassholder for dato 8"/>
          <p:cNvSpPr>
            <a:spLocks noGrp="1"/>
          </p:cNvSpPr>
          <p:nvPr>
            <p:ph type="dt" sz="half" idx="10"/>
          </p:nvPr>
        </p:nvSpPr>
        <p:spPr>
          <a:xfrm>
            <a:off x="19136392" y="12613656"/>
            <a:ext cx="3985698" cy="553998"/>
          </a:xfrm>
        </p:spPr>
        <p:txBody>
          <a:bodyPr/>
          <a:lstStyle/>
          <a:p>
            <a:r>
              <a:rPr lang="et-EE" dirty="0" smtClean="0"/>
              <a:t>18.08.2020</a:t>
            </a:r>
            <a:endParaRPr lang="nb-NO" dirty="0"/>
          </a:p>
        </p:txBody>
      </p:sp>
      <p:pic>
        <p:nvPicPr>
          <p:cNvPr id="10" name="Pilt 5" descr="V:\SM\SM\Välisvahendid\NORRA ja EMP 2014-2021\LOCALDEV opening seminar (Nov 12, 2019)\0_sotsmin_3lovi_es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79292" y="742950"/>
            <a:ext cx="3588544" cy="1752600"/>
          </a:xfrm>
          <a:prstGeom prst="rect">
            <a:avLst/>
          </a:prstGeom>
          <a:noFill/>
          <a:ln>
            <a:noFill/>
          </a:ln>
        </p:spPr>
      </p:pic>
      <p:pic>
        <p:nvPicPr>
          <p:cNvPr id="11" name="Picture 10" descr="cid:image008.jpg@01D63015.4526DE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0178230" y="742950"/>
            <a:ext cx="3481870" cy="1752600"/>
          </a:xfrm>
          <a:prstGeom prst="rect">
            <a:avLst/>
          </a:prstGeom>
          <a:noFill/>
          <a:ln>
            <a:noFill/>
          </a:ln>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549624" y="742950"/>
            <a:ext cx="4381502" cy="1752600"/>
          </a:xfrm>
          <a:prstGeom prst="rect">
            <a:avLst/>
          </a:prstGeom>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386" y="1097394"/>
            <a:ext cx="21861705" cy="1077218"/>
          </a:xfrm>
        </p:spPr>
        <p:txBody>
          <a:bodyPr/>
          <a:lstStyle/>
          <a:p>
            <a:r>
              <a:rPr lang="fi-FI" dirty="0"/>
              <a:t>Toetuse kasutamisega seotud aruannete esitamine</a:t>
            </a:r>
            <a:endParaRPr lang="et-EE" dirty="0"/>
          </a:p>
        </p:txBody>
      </p:sp>
      <p:sp>
        <p:nvSpPr>
          <p:cNvPr id="3" name="Content Placeholder 2"/>
          <p:cNvSpPr>
            <a:spLocks noGrp="1"/>
          </p:cNvSpPr>
          <p:nvPr>
            <p:ph idx="1"/>
          </p:nvPr>
        </p:nvSpPr>
        <p:spPr/>
        <p:txBody>
          <a:bodyPr/>
          <a:lstStyle/>
          <a:p>
            <a:pPr marL="0" lvl="0" indent="0">
              <a:buNone/>
            </a:pPr>
            <a:r>
              <a:rPr lang="et-EE" sz="3200" dirty="0">
                <a:solidFill>
                  <a:prstClr val="black"/>
                </a:solidFill>
              </a:rPr>
              <a:t>Vahearuanded projekti elluviimise kohta esitatakse rakendusüksusele vähemalt üks kord aastas vastavalt toetuse rahuldamise otsuses sätestatud tähtaegadele.</a:t>
            </a:r>
          </a:p>
          <a:p>
            <a:pPr marL="0" lvl="0" indent="0">
              <a:buNone/>
            </a:pPr>
            <a:endParaRPr lang="et-EE" sz="3200" dirty="0">
              <a:solidFill>
                <a:prstClr val="black"/>
              </a:solidFill>
            </a:endParaRPr>
          </a:p>
          <a:p>
            <a:pPr marL="0" lvl="0" indent="0">
              <a:buNone/>
            </a:pPr>
            <a:r>
              <a:rPr lang="et-EE" sz="3200" dirty="0">
                <a:solidFill>
                  <a:prstClr val="black"/>
                </a:solidFill>
              </a:rPr>
              <a:t>Kui projekti abikõlblikkuse periood on kuni 18 kuud, esitab toetuse saaja rakendusüksusele ainult lõpparuande. Projekti lõpparuanne tuleb esitada 45 päeva jooksul alates projekti abikõlblikkuse perioodi lõppkuupäevast.</a:t>
            </a:r>
          </a:p>
          <a:p>
            <a:pPr marL="0" lvl="0" indent="0">
              <a:buNone/>
            </a:pPr>
            <a:endParaRPr lang="et-EE" sz="3200" dirty="0" smtClean="0">
              <a:solidFill>
                <a:prstClr val="black"/>
              </a:solidFill>
            </a:endParaRPr>
          </a:p>
          <a:p>
            <a:pPr marL="0" lvl="0" indent="0">
              <a:buNone/>
            </a:pPr>
            <a:r>
              <a:rPr lang="et-EE" sz="3200" dirty="0">
                <a:solidFill>
                  <a:prstClr val="black"/>
                </a:solidFill>
              </a:rPr>
              <a:t>V</a:t>
            </a:r>
            <a:r>
              <a:rPr lang="et-EE" sz="3200" dirty="0" smtClean="0">
                <a:solidFill>
                  <a:prstClr val="black"/>
                </a:solidFill>
              </a:rPr>
              <a:t>ahe- ja lõpparuandes kajastatav projekti progressi info peab olema kirjeldatud kumulatiivselt. Aruannete kohustuslikud osad on kirjeldatud taotlusvooru tingimuste punktis 25.6. </a:t>
            </a:r>
          </a:p>
          <a:p>
            <a:pPr marL="0" lvl="0" indent="0">
              <a:buNone/>
            </a:pPr>
            <a:endParaRPr lang="et-EE" sz="3200" dirty="0">
              <a:solidFill>
                <a:prstClr val="black"/>
              </a:solidFill>
            </a:endParaRPr>
          </a:p>
          <a:p>
            <a:pPr marL="0" lvl="0" indent="0">
              <a:buNone/>
            </a:pPr>
            <a:r>
              <a:rPr lang="et-EE" sz="3200" dirty="0" smtClean="0">
                <a:solidFill>
                  <a:srgbClr val="1E1E1C"/>
                </a:solidFill>
              </a:rPr>
              <a:t>Lõpparuanne </a:t>
            </a:r>
            <a:r>
              <a:rPr lang="et-EE" sz="3200" dirty="0">
                <a:solidFill>
                  <a:srgbClr val="1E1E1C"/>
                </a:solidFill>
              </a:rPr>
              <a:t>esitatakse e-toetuste keskkonna </a:t>
            </a:r>
            <a:r>
              <a:rPr lang="et-EE" sz="3200" u="sng" dirty="0">
                <a:solidFill>
                  <a:srgbClr val="0573BA"/>
                </a:solidFill>
              </a:rPr>
              <a:t>https://etoetus.struktuurifondid.ee </a:t>
            </a:r>
            <a:r>
              <a:rPr lang="et-EE" sz="3200" dirty="0">
                <a:solidFill>
                  <a:srgbClr val="1E1E1C"/>
                </a:solidFill>
              </a:rPr>
              <a:t>kaudu.</a:t>
            </a:r>
          </a:p>
          <a:p>
            <a:pPr marL="0" lvl="0" indent="0">
              <a:buNone/>
            </a:pPr>
            <a:endParaRPr lang="et-EE" sz="3200" dirty="0">
              <a:solidFill>
                <a:srgbClr val="1E1E1C"/>
              </a:solidFill>
            </a:endParaRPr>
          </a:p>
          <a:p>
            <a:pPr marL="0" lvl="0" indent="0">
              <a:buNone/>
            </a:pPr>
            <a:r>
              <a:rPr lang="et-EE" sz="3200" dirty="0">
                <a:solidFill>
                  <a:srgbClr val="1E1E1C"/>
                </a:solidFill>
              </a:rPr>
              <a:t>Rakendusüksus kontrollib lõpparuannet 15 tööpäeva jooksul alates laekumisest. Rakendusüksus võib aruande menetlemise käigus nõuda aruande täiendamist või muutmist, kui ta leiab, et see ei ole piisavalt selge või selles esinevad puudused. Rakendusüksus kinnitab nõuetekohase projekti aruande 5 tööpäeva jooksul.</a:t>
            </a:r>
          </a:p>
          <a:p>
            <a:endParaRPr lang="et-EE" dirty="0"/>
          </a:p>
        </p:txBody>
      </p:sp>
    </p:spTree>
    <p:extLst>
      <p:ext uri="{BB962C8B-B14F-4D97-AF65-F5344CB8AC3E}">
        <p14:creationId xmlns:p14="http://schemas.microsoft.com/office/powerpoint/2010/main" val="2730829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maksmise tingimused</a:t>
            </a:r>
          </a:p>
        </p:txBody>
      </p:sp>
      <p:sp>
        <p:nvSpPr>
          <p:cNvPr id="3" name="Content Placeholder 2"/>
          <p:cNvSpPr>
            <a:spLocks noGrp="1"/>
          </p:cNvSpPr>
          <p:nvPr>
            <p:ph idx="1"/>
          </p:nvPr>
        </p:nvSpPr>
        <p:spPr>
          <a:xfrm>
            <a:off x="1260386" y="2570672"/>
            <a:ext cx="21861705" cy="9708857"/>
          </a:xfrm>
        </p:spPr>
        <p:txBody>
          <a:bodyPr>
            <a:normAutofit lnSpcReduction="10000"/>
          </a:bodyPr>
          <a:lstStyle/>
          <a:p>
            <a:pPr marL="0" lvl="0" indent="0">
              <a:buNone/>
            </a:pPr>
            <a:r>
              <a:rPr lang="et-EE" sz="3200" dirty="0">
                <a:solidFill>
                  <a:srgbClr val="1E1E1C"/>
                </a:solidFill>
              </a:rPr>
              <a:t>Toetuse maksmise eelduseks on toetuse rahuldamise otsus, toetuse saaja ja projekti partnerite vahel sõlmitud partnerluslepingud ja kulude abikõlblikkus, sealhulgas kulude aluseks olevate tegevuste abikõlblikkus.</a:t>
            </a:r>
          </a:p>
          <a:p>
            <a:pPr marL="0" lvl="0" indent="0">
              <a:buNone/>
            </a:pPr>
            <a:r>
              <a:rPr lang="et-EE" sz="3200" dirty="0">
                <a:solidFill>
                  <a:srgbClr val="1E1E1C"/>
                </a:solidFill>
              </a:rPr>
              <a:t>Toetuse saajal, kellel puudub riikliku sildfinantseerimise taotlemise võimalus, on võimalik taotleda toetuse ettemakset. Projekti esimene toetuse ettemakse võib moodustada kuni 20% projektile eraldatud toetusest. Järgmist toetuse ettemakset on toetuse saajal võimalik taotleda siis, kui 70% eelmisest ettemaksest on projekti väljamaksetaotlustega rakendusüksuse poolt heaks kiidetud. </a:t>
            </a:r>
          </a:p>
          <a:p>
            <a:pPr marL="0" lvl="0" indent="0">
              <a:buNone/>
            </a:pPr>
            <a:r>
              <a:rPr lang="et-EE" sz="3200" dirty="0">
                <a:solidFill>
                  <a:srgbClr val="1E1E1C"/>
                </a:solidFill>
              </a:rPr>
              <a:t>Ettemakse taotlused või väljamakse taotlused e-toetuste keskkonna kaudu.</a:t>
            </a:r>
          </a:p>
          <a:p>
            <a:pPr marL="0" lvl="0" indent="0">
              <a:buNone/>
            </a:pPr>
            <a:r>
              <a:rPr lang="et-EE" sz="3200" dirty="0">
                <a:solidFill>
                  <a:srgbClr val="1E1E1C"/>
                </a:solidFill>
              </a:rPr>
              <a:t>Väljamakse taotlus esitatakse, kui abikõlblik kulu on reaalselt tekkinud ja makstud regulaarsusega vähemalt üks kord kvartalis, kuid mitte sagedamini kui üks kord kuus.</a:t>
            </a:r>
          </a:p>
          <a:p>
            <a:pPr marL="0" lvl="0" indent="0">
              <a:buNone/>
            </a:pPr>
            <a:r>
              <a:rPr lang="et-EE" sz="3200" u="sng" dirty="0">
                <a:solidFill>
                  <a:srgbClr val="1E1E1C"/>
                </a:solidFill>
              </a:rPr>
              <a:t>Toetuse saaja peab koos esimese väljamakse taotlusega esitama rakendusüksusele:</a:t>
            </a:r>
          </a:p>
          <a:p>
            <a:pPr lvl="0"/>
            <a:r>
              <a:rPr lang="et-EE" sz="3200" dirty="0">
                <a:solidFill>
                  <a:srgbClr val="1E1E1C"/>
                </a:solidFill>
              </a:rPr>
              <a:t>väljavõtte oma raamatupidamise sise-eeskirjast, milles on kirjeldatud, kuidas projekti kulusid ja tasumist eristatakse raamatupidamises muudest taotleja kuludest;</a:t>
            </a:r>
          </a:p>
          <a:p>
            <a:pPr lvl="0"/>
            <a:r>
              <a:rPr lang="et-EE" sz="3200" dirty="0">
                <a:solidFill>
                  <a:srgbClr val="1E1E1C"/>
                </a:solidFill>
              </a:rPr>
              <a:t>koopia riigihangete tegemise korrast asutuses;</a:t>
            </a:r>
          </a:p>
          <a:p>
            <a:pPr lvl="0"/>
            <a:r>
              <a:rPr lang="et-EE" sz="3200" dirty="0">
                <a:solidFill>
                  <a:srgbClr val="1E1E1C"/>
                </a:solidFill>
              </a:rPr>
              <a:t>lühikirjelduse projekti rakendamisega seotud dokumentide algatamise, viseerimise ja kinnitamise kohta ning esindusõigusliku isiku poolt edasivolitatud õiguste korral vastavad volikirjade koopiad;</a:t>
            </a:r>
          </a:p>
          <a:p>
            <a:pPr lvl="0"/>
            <a:r>
              <a:rPr lang="et-EE" sz="3200" dirty="0">
                <a:solidFill>
                  <a:srgbClr val="1E1E1C"/>
                </a:solidFill>
              </a:rPr>
              <a:t>selgituse, kuidas on toetuse saaja oma asutuses ette näinud toetusega seotud dokumentatsiooni säilitamise nõutud ajani (31.12.2028).</a:t>
            </a:r>
          </a:p>
          <a:p>
            <a:endParaRPr lang="et-EE" dirty="0"/>
          </a:p>
        </p:txBody>
      </p:sp>
    </p:spTree>
    <p:extLst>
      <p:ext uri="{BB962C8B-B14F-4D97-AF65-F5344CB8AC3E}">
        <p14:creationId xmlns:p14="http://schemas.microsoft.com/office/powerpoint/2010/main" val="2700057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0386" y="1500996"/>
            <a:ext cx="21861705" cy="10778533"/>
          </a:xfrm>
        </p:spPr>
        <p:txBody>
          <a:bodyPr/>
          <a:lstStyle/>
          <a:p>
            <a:pPr marL="0" lvl="0" indent="0">
              <a:buNone/>
            </a:pPr>
            <a:endParaRPr lang="et-EE" sz="3100" dirty="0" smtClean="0">
              <a:solidFill>
                <a:srgbClr val="1E1E1C"/>
              </a:solidFill>
            </a:endParaRPr>
          </a:p>
          <a:p>
            <a:pPr marL="0" lvl="0" indent="0">
              <a:buNone/>
            </a:pPr>
            <a:r>
              <a:rPr lang="et-EE" sz="3600" dirty="0" smtClean="0">
                <a:solidFill>
                  <a:srgbClr val="1E1E1C"/>
                </a:solidFill>
              </a:rPr>
              <a:t>Rakendusüksus </a:t>
            </a:r>
            <a:r>
              <a:rPr lang="et-EE" sz="3600" dirty="0">
                <a:solidFill>
                  <a:srgbClr val="1E1E1C"/>
                </a:solidFill>
              </a:rPr>
              <a:t>teeb väljamakse taotluses esitatud kulude abikõlblikkuse kontrolli. Esimese väljamakse taotluse kulude valim on 100% ehk kõik esitatud kulud. Alates teisest maksetaotlusest rakendatakse osalist kontrolli ehk valimipõhist kontrolli. Toetuse saaja on kohustatud edastama rakendusüksusele valimisse lisatud kulude kohta kulu tekkimist ja kulu kandmist tõendavate dokumentide koopiad, samuti kulu aluseks olevad raamatupidamisnõuetele vastavad alusdokumentide koopiad ning hangete tegemise dokumentatsiooni koopiad, või tagama juurdepääsu tehtud hangetele riigihangete registris.</a:t>
            </a:r>
          </a:p>
          <a:p>
            <a:pPr marL="0" lvl="0" indent="0">
              <a:buNone/>
            </a:pPr>
            <a:endParaRPr lang="et-EE" sz="3600" dirty="0">
              <a:solidFill>
                <a:srgbClr val="1E1E1C"/>
              </a:solidFill>
            </a:endParaRPr>
          </a:p>
          <a:p>
            <a:pPr marL="0" lvl="0" indent="0">
              <a:buNone/>
            </a:pPr>
            <a:r>
              <a:rPr lang="et-EE" sz="3600" dirty="0">
                <a:solidFill>
                  <a:srgbClr val="1E1E1C"/>
                </a:solidFill>
              </a:rPr>
              <a:t>Väljamakse taotlus kontrollitakse hiljemalt 20 tööpäeva jooksul alates laekumisest rakendusüksusele. Juhul, kui väljamakse taotluses esineb puudusi võib rakendusüksus väljamakse taotluse menetlemise osaliselt või täielikult peatada, sellisel juhul peatub ka menetlemise periood. Toetuse saajal on õigus mõistliku aja jooksul puudused kõrvaldada.</a:t>
            </a:r>
          </a:p>
          <a:p>
            <a:pPr marL="0" lvl="0" indent="0">
              <a:buNone/>
            </a:pPr>
            <a:endParaRPr lang="et-EE" sz="3600" dirty="0">
              <a:solidFill>
                <a:srgbClr val="1E1E1C"/>
              </a:solidFill>
            </a:endParaRPr>
          </a:p>
          <a:p>
            <a:pPr marL="0" lvl="0" indent="0">
              <a:buNone/>
            </a:pPr>
            <a:r>
              <a:rPr lang="et-EE" sz="3600" dirty="0">
                <a:solidFill>
                  <a:srgbClr val="1E1E1C"/>
                </a:solidFill>
              </a:rPr>
              <a:t>Lõppmakse tehakse toetuse saajale ühe kuu jooksul pärast projekti kulude abikõlblikkuse, tegevuste elluviimise ja kulude tasumise tõendamist ning lõpparuande kinnitamist. Lõppmakse suurus on minimaalselt 15% projekti abikõlbliku toetuse summast</a:t>
            </a:r>
            <a:r>
              <a:rPr lang="et-EE" sz="3600" dirty="0" smtClean="0">
                <a:solidFill>
                  <a:srgbClr val="1E1E1C"/>
                </a:solidFill>
              </a:rPr>
              <a:t>.</a:t>
            </a:r>
            <a:endParaRPr lang="et-EE" sz="3600" dirty="0">
              <a:solidFill>
                <a:srgbClr val="1E1E1C"/>
              </a:solidFill>
            </a:endParaRPr>
          </a:p>
        </p:txBody>
      </p:sp>
    </p:spTree>
    <p:extLst>
      <p:ext uri="{BB962C8B-B14F-4D97-AF65-F5344CB8AC3E}">
        <p14:creationId xmlns:p14="http://schemas.microsoft.com/office/powerpoint/2010/main" val="14203773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Tänan kuulamast!</a:t>
            </a:r>
            <a:endParaRPr lang="en-GB" dirty="0"/>
          </a:p>
        </p:txBody>
      </p:sp>
    </p:spTree>
    <p:extLst>
      <p:ext uri="{BB962C8B-B14F-4D97-AF65-F5344CB8AC3E}">
        <p14:creationId xmlns:p14="http://schemas.microsoft.com/office/powerpoint/2010/main" val="508763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Abikõlblikkuse periood</a:t>
            </a:r>
            <a:endParaRPr lang="et-EE" dirty="0"/>
          </a:p>
        </p:txBody>
      </p:sp>
      <p:sp>
        <p:nvSpPr>
          <p:cNvPr id="3" name="Plassholder for innhold 2"/>
          <p:cNvSpPr>
            <a:spLocks noGrp="1"/>
          </p:cNvSpPr>
          <p:nvPr>
            <p:ph idx="1"/>
          </p:nvPr>
        </p:nvSpPr>
        <p:spPr/>
        <p:txBody>
          <a:bodyPr/>
          <a:lstStyle/>
          <a:p>
            <a:pPr marL="0" indent="0">
              <a:buNone/>
            </a:pPr>
            <a:r>
              <a:rPr lang="et-EE" dirty="0" smtClean="0"/>
              <a:t>Rahastatud projekti tegevused ja kulud muutuvad abikõlblikuks alates projekti toetuse rahuldamise otsuse langetamisest.</a:t>
            </a:r>
          </a:p>
          <a:p>
            <a:pPr marL="0" indent="0">
              <a:buNone/>
            </a:pPr>
            <a:endParaRPr lang="et-EE" dirty="0" smtClean="0"/>
          </a:p>
          <a:p>
            <a:pPr marL="0" indent="0">
              <a:buNone/>
            </a:pPr>
            <a:r>
              <a:rPr lang="et-EE" dirty="0" smtClean="0"/>
              <a:t>Rahastatud projekti kestus võib olla maksimaalselt 30 kuud.</a:t>
            </a:r>
          </a:p>
          <a:p>
            <a:pPr marL="0" indent="0">
              <a:buNone/>
            </a:pPr>
            <a:endParaRPr lang="et-EE" dirty="0" smtClean="0"/>
          </a:p>
          <a:p>
            <a:pPr marL="0" indent="0">
              <a:buNone/>
            </a:pPr>
            <a:r>
              <a:rPr lang="et-EE" dirty="0" smtClean="0"/>
              <a:t>Võttes arvesse projektitaotluse hindamisprotsessi pikkust võiks kõige esimesel juhul planeerida projekti rakendamise alguskuupäevaks 01.03.2021.</a:t>
            </a:r>
          </a:p>
          <a:p>
            <a:pPr marL="0" indent="0">
              <a:buNone/>
            </a:pPr>
            <a:endParaRPr lang="et-EE" dirty="0" smtClean="0"/>
          </a:p>
          <a:p>
            <a:pPr marL="0" indent="0">
              <a:buNone/>
            </a:pPr>
            <a:r>
              <a:rPr lang="et-EE" dirty="0" smtClean="0"/>
              <a:t>Kõik projekti tegevused peavad olema lõpetatud ja kulud makstud projektitoetuse rahuldamise otsuses näidatud ajaks, kuid mitte hiljem kui 30.04.2024. </a:t>
            </a:r>
          </a:p>
          <a:p>
            <a:pPr marL="0" indent="0">
              <a:buNone/>
            </a:pPr>
            <a:endParaRPr lang="en-GB" dirty="0"/>
          </a:p>
        </p:txBody>
      </p:sp>
    </p:spTree>
    <p:extLst>
      <p:ext uri="{BB962C8B-B14F-4D97-AF65-F5344CB8AC3E}">
        <p14:creationId xmlns:p14="http://schemas.microsoft.com/office/powerpoint/2010/main" val="3740482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osakaal ja piirsumma</a:t>
            </a:r>
          </a:p>
        </p:txBody>
      </p:sp>
      <p:sp>
        <p:nvSpPr>
          <p:cNvPr id="3" name="Content Placeholder 2"/>
          <p:cNvSpPr>
            <a:spLocks noGrp="1"/>
          </p:cNvSpPr>
          <p:nvPr>
            <p:ph idx="1"/>
          </p:nvPr>
        </p:nvSpPr>
        <p:spPr/>
        <p:txBody>
          <a:bodyPr/>
          <a:lstStyle/>
          <a:p>
            <a:pPr marL="0" indent="0">
              <a:buNone/>
            </a:pPr>
            <a:r>
              <a:rPr lang="et-EE" dirty="0"/>
              <a:t>Taotlusvooru maht kokku on </a:t>
            </a:r>
            <a:r>
              <a:rPr lang="et-EE" dirty="0" smtClean="0"/>
              <a:t>2 859 647 </a:t>
            </a:r>
            <a:r>
              <a:rPr lang="et-EE" dirty="0"/>
              <a:t>eurot. Toetuse vähim summa ühe projekti kohta on </a:t>
            </a:r>
            <a:r>
              <a:rPr lang="et-EE" dirty="0" smtClean="0"/>
              <a:t>200 </a:t>
            </a:r>
            <a:r>
              <a:rPr lang="et-EE" dirty="0"/>
              <a:t>000 eurot ja suurim summa </a:t>
            </a:r>
            <a:r>
              <a:rPr lang="et-EE" dirty="0" smtClean="0"/>
              <a:t>          500 </a:t>
            </a:r>
            <a:r>
              <a:rPr lang="et-EE" dirty="0"/>
              <a:t>000 eurot.</a:t>
            </a:r>
          </a:p>
          <a:p>
            <a:pPr marL="0" indent="0">
              <a:buNone/>
            </a:pPr>
            <a:endParaRPr lang="et-EE" dirty="0"/>
          </a:p>
          <a:p>
            <a:pPr marL="0" indent="0">
              <a:buNone/>
            </a:pPr>
            <a:r>
              <a:rPr lang="et-EE" dirty="0"/>
              <a:t>Kogu projektist on toetuse maksimaalne määr </a:t>
            </a:r>
            <a:r>
              <a:rPr lang="et-EE" dirty="0" smtClean="0"/>
              <a:t>80% </a:t>
            </a:r>
            <a:r>
              <a:rPr lang="et-EE" dirty="0"/>
              <a:t>abikõlblikest kuludest.</a:t>
            </a:r>
          </a:p>
          <a:p>
            <a:pPr marL="0" indent="0">
              <a:buNone/>
            </a:pPr>
            <a:endParaRPr lang="et-EE" dirty="0"/>
          </a:p>
          <a:p>
            <a:pPr marL="0" indent="0">
              <a:buNone/>
            </a:pPr>
            <a:r>
              <a:rPr lang="et-EE" dirty="0"/>
              <a:t>Omafinantseeringu minimaalne määr on </a:t>
            </a:r>
            <a:r>
              <a:rPr lang="et-EE" dirty="0" smtClean="0"/>
              <a:t>20% </a:t>
            </a:r>
            <a:r>
              <a:rPr lang="et-EE" dirty="0"/>
              <a:t>abikõlblikest kuludest.</a:t>
            </a:r>
          </a:p>
          <a:p>
            <a:pPr marL="0" indent="0">
              <a:buNone/>
            </a:pPr>
            <a:endParaRPr lang="et-EE" dirty="0"/>
          </a:p>
          <a:p>
            <a:pPr marL="0" indent="0">
              <a:buNone/>
            </a:pPr>
            <a:r>
              <a:rPr lang="et-EE" dirty="0"/>
              <a:t>Valitsusväliste organisatsioonide või riiklike sotsiaalpartnerite poolt rakendatud projektide puhul on lubatud kajastada vabatahtlikku tööd mitterahalise omafinantseeringuna. Sellisel juhul võib vabatahtlik töö moodustada kuni 50% projekti jaoks nõutud omafinantseeringu määrast. Vabatahtliku töö ühikuhinnad peavad vastama Eestis sellise töö eest tavaliselt makstavale töötasule.</a:t>
            </a:r>
          </a:p>
          <a:p>
            <a:pPr marL="0" indent="0">
              <a:buNone/>
            </a:pPr>
            <a:endParaRPr lang="et-EE" dirty="0"/>
          </a:p>
        </p:txBody>
      </p:sp>
    </p:spTree>
    <p:extLst>
      <p:ext uri="{BB962C8B-B14F-4D97-AF65-F5344CB8AC3E}">
        <p14:creationId xmlns:p14="http://schemas.microsoft.com/office/powerpoint/2010/main" val="2121843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Kulude abikõlblikkuse üldpõhimõtted</a:t>
            </a:r>
          </a:p>
        </p:txBody>
      </p:sp>
      <p:sp>
        <p:nvSpPr>
          <p:cNvPr id="3" name="Content Placeholder 2"/>
          <p:cNvSpPr>
            <a:spLocks noGrp="1"/>
          </p:cNvSpPr>
          <p:nvPr>
            <p:ph idx="1"/>
          </p:nvPr>
        </p:nvSpPr>
        <p:spPr/>
        <p:txBody>
          <a:bodyPr>
            <a:normAutofit lnSpcReduction="10000"/>
          </a:bodyPr>
          <a:lstStyle/>
          <a:p>
            <a:pPr marL="0" lvl="0" indent="0">
              <a:buNone/>
            </a:pPr>
            <a:r>
              <a:rPr lang="et-EE" sz="3200" dirty="0">
                <a:solidFill>
                  <a:srgbClr val="1E1E1C"/>
                </a:solidFill>
              </a:rPr>
              <a:t>Toetuse saaja raamatupidamise sise-eeskirjad ja auditeerimise kord peavad võimaldama projekti kuluaruannetes esitatud kulude ja tulude otsest võrdlust vastavate raamatupidamisaruannete ja tõendavate dokumentidega.</a:t>
            </a:r>
          </a:p>
          <a:p>
            <a:pPr marL="0" lvl="0" indent="0">
              <a:buNone/>
            </a:pPr>
            <a:r>
              <a:rPr lang="et-EE" sz="3200" dirty="0">
                <a:solidFill>
                  <a:srgbClr val="1E1E1C"/>
                </a:solidFill>
              </a:rPr>
              <a:t>Projekti välisriigi partneri kulud hüvitatakse sarnaselt toetuse saajaga. Piisab kvalifitseeritud audiitori poolt läbi viidud projektikulude auditi aruandest</a:t>
            </a:r>
            <a:r>
              <a:rPr lang="et-EE" sz="3200" dirty="0" smtClean="0">
                <a:solidFill>
                  <a:srgbClr val="1E1E1C"/>
                </a:solidFill>
              </a:rPr>
              <a:t>.</a:t>
            </a:r>
          </a:p>
          <a:p>
            <a:pPr marL="0" indent="0">
              <a:buNone/>
            </a:pPr>
            <a:r>
              <a:rPr lang="et-EE" sz="3200" dirty="0">
                <a:solidFill>
                  <a:srgbClr val="1E1E1C"/>
                </a:solidFill>
              </a:rPr>
              <a:t>Projekti toetussumma määramisel arvestatakse ka projekti kestel saadavat tulu, mida toetuse saaja saab projekti rahalise toetuse tulemusena</a:t>
            </a:r>
            <a:r>
              <a:rPr lang="et-EE" sz="3200" dirty="0" smtClean="0">
                <a:solidFill>
                  <a:srgbClr val="1E1E1C"/>
                </a:solidFill>
              </a:rPr>
              <a:t>.</a:t>
            </a:r>
            <a:endParaRPr lang="et-EE" sz="3200" dirty="0">
              <a:solidFill>
                <a:srgbClr val="1E1E1C"/>
              </a:solidFill>
            </a:endParaRPr>
          </a:p>
          <a:p>
            <a:pPr marL="0" lvl="0" indent="0">
              <a:buNone/>
            </a:pPr>
            <a:r>
              <a:rPr lang="et-EE" sz="3200" dirty="0" smtClean="0">
                <a:solidFill>
                  <a:srgbClr val="1E1E1C"/>
                </a:solidFill>
              </a:rPr>
              <a:t>Abikõlblikud </a:t>
            </a:r>
            <a:r>
              <a:rPr lang="et-EE" sz="3200" dirty="0">
                <a:solidFill>
                  <a:srgbClr val="1E1E1C"/>
                </a:solidFill>
              </a:rPr>
              <a:t>kulud on:</a:t>
            </a:r>
          </a:p>
          <a:p>
            <a:pPr lvl="0"/>
            <a:r>
              <a:rPr lang="et-EE" sz="3200" dirty="0">
                <a:solidFill>
                  <a:srgbClr val="1E1E1C"/>
                </a:solidFill>
              </a:rPr>
              <a:t>tehtud toetuse rahuldamise otsuses sätestatud abikõlblikkuse perioodil;</a:t>
            </a:r>
          </a:p>
          <a:p>
            <a:pPr lvl="0"/>
            <a:r>
              <a:rPr lang="et-EE" sz="3200" dirty="0">
                <a:solidFill>
                  <a:srgbClr val="1E1E1C"/>
                </a:solidFill>
              </a:rPr>
              <a:t>seotud projekti eelarvega;</a:t>
            </a:r>
          </a:p>
          <a:p>
            <a:pPr lvl="0"/>
            <a:r>
              <a:rPr lang="et-EE" sz="3200" dirty="0">
                <a:solidFill>
                  <a:srgbClr val="1E1E1C"/>
                </a:solidFill>
              </a:rPr>
              <a:t>tegelikult raamatupidamises kantud – kaup on üle antud või teenus osutatud, selle kohta on koostatud kuludokument;</a:t>
            </a:r>
          </a:p>
          <a:p>
            <a:pPr lvl="0"/>
            <a:r>
              <a:rPr lang="et-EE" sz="3200" dirty="0">
                <a:solidFill>
                  <a:srgbClr val="1E1E1C"/>
                </a:solidFill>
              </a:rPr>
              <a:t>makstud hiljemalt 30 päeva jooksul alates projekti abikõlblikkuse perioodi lõppkuupäevast;</a:t>
            </a:r>
          </a:p>
          <a:p>
            <a:pPr lvl="0"/>
            <a:r>
              <a:rPr lang="et-EE" sz="3200" dirty="0">
                <a:solidFill>
                  <a:srgbClr val="1E1E1C"/>
                </a:solidFill>
              </a:rPr>
              <a:t>kontrollitavad ja organisatsiooni üldisest raamatupidamisest eristatavad;</a:t>
            </a:r>
          </a:p>
          <a:p>
            <a:pPr lvl="0"/>
            <a:r>
              <a:rPr lang="et-EE" sz="3200" dirty="0">
                <a:solidFill>
                  <a:srgbClr val="1E1E1C"/>
                </a:solidFill>
              </a:rPr>
              <a:t>proportsionaalsed ja säästlikud ning tehtud üksnes projekti eesmärgi ja oodatud tulemuste saavutamiseks;</a:t>
            </a:r>
          </a:p>
          <a:p>
            <a:pPr lvl="0"/>
            <a:r>
              <a:rPr lang="et-EE" sz="3200" dirty="0">
                <a:solidFill>
                  <a:srgbClr val="1E1E1C"/>
                </a:solidFill>
              </a:rPr>
              <a:t>kooskõlas Euroopa Liidu ja Eesti õigusaktidega ja vastama heale raamatupidamistavale</a:t>
            </a:r>
            <a:r>
              <a:rPr lang="et-EE" sz="3200" dirty="0" smtClean="0">
                <a:solidFill>
                  <a:srgbClr val="1E1E1C"/>
                </a:solidFill>
              </a:rPr>
              <a:t>.</a:t>
            </a:r>
          </a:p>
          <a:p>
            <a:pPr marL="0" indent="0">
              <a:buNone/>
            </a:pPr>
            <a:endParaRPr lang="et-EE" dirty="0"/>
          </a:p>
        </p:txBody>
      </p:sp>
    </p:spTree>
    <p:extLst>
      <p:ext uri="{BB962C8B-B14F-4D97-AF65-F5344CB8AC3E}">
        <p14:creationId xmlns:p14="http://schemas.microsoft.com/office/powerpoint/2010/main" val="28298012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otsekulud</a:t>
            </a:r>
          </a:p>
        </p:txBody>
      </p:sp>
      <p:sp>
        <p:nvSpPr>
          <p:cNvPr id="3" name="Content Placeholder 2"/>
          <p:cNvSpPr>
            <a:spLocks noGrp="1"/>
          </p:cNvSpPr>
          <p:nvPr>
            <p:ph idx="1"/>
          </p:nvPr>
        </p:nvSpPr>
        <p:spPr/>
        <p:txBody>
          <a:bodyPr>
            <a:normAutofit lnSpcReduction="10000"/>
          </a:bodyPr>
          <a:lstStyle/>
          <a:p>
            <a:pPr marL="0" lvl="0" indent="0">
              <a:buNone/>
            </a:pPr>
            <a:r>
              <a:rPr lang="et-EE" sz="4000" dirty="0">
                <a:solidFill>
                  <a:srgbClr val="1E1E1C"/>
                </a:solidFill>
              </a:rPr>
              <a:t>Projekti abikõlblikud otsekulud on otseselt seotud projekti rakendamisega:</a:t>
            </a:r>
          </a:p>
          <a:p>
            <a:pPr lvl="0"/>
            <a:r>
              <a:rPr lang="et-EE" sz="4000" dirty="0">
                <a:solidFill>
                  <a:srgbClr val="1E1E1C"/>
                </a:solidFill>
              </a:rPr>
              <a:t>otsesed personalikulud – projektijuhi, projekti assistendi ja projekti sisuekspertide töötasu, füüsilise isikuga sõlmitud võlaõigusliku lepingu alusel makstav tasu, töötasult arvestatavad riiklikud maksud, proportsionaalselt projektiheaks töötatud ajaga seadustest tulenevad hüvitised ja puhkusetasud. Kohaliku omavalitsuse asutuse töötajate projektiga seotud personalikulud on abikõlblikud ulatuses, milles need on seotud selliste tegevuste kuludega, mida asutus ei teostaks, kui projekti ei oleks ette võetud;</a:t>
            </a:r>
          </a:p>
          <a:p>
            <a:pPr lvl="0"/>
            <a:r>
              <a:rPr lang="et-EE" sz="4000" dirty="0">
                <a:solidFill>
                  <a:srgbClr val="1E1E1C"/>
                </a:solidFill>
              </a:rPr>
              <a:t>projektis osalevate töötajate reisi- ja päevarahad vastavalt Eesti õigusaktidele;</a:t>
            </a:r>
          </a:p>
          <a:p>
            <a:pPr lvl="0"/>
            <a:r>
              <a:rPr lang="et-EE" sz="4000" dirty="0">
                <a:solidFill>
                  <a:srgbClr val="1E1E1C"/>
                </a:solidFill>
              </a:rPr>
              <a:t>projekti avalikustamisega seotud kulud ehk teavituskulud;</a:t>
            </a:r>
          </a:p>
          <a:p>
            <a:pPr lvl="0"/>
            <a:r>
              <a:rPr lang="et-EE" sz="4000" dirty="0">
                <a:solidFill>
                  <a:srgbClr val="1E1E1C"/>
                </a:solidFill>
              </a:rPr>
              <a:t>uue või kasutatud seadme ostmise kulu amortisatsiooni määras projekti eluea jooksul. Kui toetuse saaja põhjendab, et seade on lahutamatu ja vajalik osa projekti tulemuste saavutamiseks, võib seadme kogu ostuhinna lugeda erandina abikõlblikuks;</a:t>
            </a:r>
          </a:p>
          <a:p>
            <a:pPr lvl="0"/>
            <a:r>
              <a:rPr lang="et-EE" sz="4000" dirty="0">
                <a:solidFill>
                  <a:srgbClr val="1E1E1C"/>
                </a:solidFill>
              </a:rPr>
              <a:t>kinnisasja ostmine, mis võib moodustada kuni 10% projekti abikõlblikest kuludest;</a:t>
            </a:r>
          </a:p>
          <a:p>
            <a:pPr marL="0" indent="0">
              <a:buNone/>
            </a:pPr>
            <a:endParaRPr lang="et-EE" dirty="0"/>
          </a:p>
        </p:txBody>
      </p:sp>
    </p:spTree>
    <p:extLst>
      <p:ext uri="{BB962C8B-B14F-4D97-AF65-F5344CB8AC3E}">
        <p14:creationId xmlns:p14="http://schemas.microsoft.com/office/powerpoint/2010/main" val="1227985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0386" y="1276709"/>
            <a:ext cx="21861705" cy="11002820"/>
          </a:xfrm>
        </p:spPr>
        <p:txBody>
          <a:bodyPr/>
          <a:lstStyle/>
          <a:p>
            <a:pPr lvl="0"/>
            <a:endParaRPr lang="et-EE" sz="4000" dirty="0" smtClean="0">
              <a:solidFill>
                <a:srgbClr val="1E1E1C"/>
              </a:solidFill>
            </a:endParaRPr>
          </a:p>
          <a:p>
            <a:pPr lvl="0"/>
            <a:r>
              <a:rPr lang="et-EE" sz="4000" dirty="0" smtClean="0">
                <a:solidFill>
                  <a:srgbClr val="1E1E1C"/>
                </a:solidFill>
              </a:rPr>
              <a:t>tarbekaupade </a:t>
            </a:r>
            <a:r>
              <a:rPr lang="et-EE" sz="4000" dirty="0">
                <a:solidFill>
                  <a:srgbClr val="1E1E1C"/>
                </a:solidFill>
              </a:rPr>
              <a:t>ja tarvikute ostmine tingimusel, et need on eristatavad ja vajalikud projekti tegevuste elluviimiseks ja eesmärgi saavutamiseks;</a:t>
            </a:r>
          </a:p>
          <a:p>
            <a:pPr lvl="0"/>
            <a:r>
              <a:rPr lang="et-EE" sz="4000" dirty="0">
                <a:solidFill>
                  <a:srgbClr val="1E1E1C"/>
                </a:solidFill>
              </a:rPr>
              <a:t>Muinsuskaitse alal asuva hoone restaureerimisega seotud </a:t>
            </a:r>
            <a:r>
              <a:rPr lang="et-EE" sz="4000" dirty="0" smtClean="0">
                <a:solidFill>
                  <a:srgbClr val="1E1E1C"/>
                </a:solidFill>
              </a:rPr>
              <a:t>kulud, </a:t>
            </a:r>
            <a:r>
              <a:rPr lang="et-EE" sz="4000" dirty="0">
                <a:solidFill>
                  <a:srgbClr val="1E1E1C"/>
                </a:solidFill>
              </a:rPr>
              <a:t>sh uuringute (kaasa arvatud arheoloogiliste uuringute), projekteerimise, ehitustööde, omanikujärelevalve, muinsuskaitselise järelevalve jms lepingutega seotud kulud, tingimusel, et need on sõlmitud kooskõlas riigihangete seaduse ja </a:t>
            </a:r>
            <a:r>
              <a:rPr lang="et-EE" sz="4000" dirty="0" smtClean="0">
                <a:solidFill>
                  <a:srgbClr val="1E1E1C"/>
                </a:solidFill>
              </a:rPr>
              <a:t>toetuse andmise tingimuste korraga. Olemasoleva </a:t>
            </a:r>
            <a:r>
              <a:rPr lang="et-EE" sz="4000" dirty="0">
                <a:solidFill>
                  <a:srgbClr val="1E1E1C"/>
                </a:solidFill>
              </a:rPr>
              <a:t>hoone juurdeehitus on abikõlblik kui see suurendab hoone kasutusvõimalusi. Kui hoone on segafunktsiooniga ja osa hoonest moodustavad olemasolevad elupinnad, siis on hoone ühisosa restaureerimine abikõlblik proportsionaalses mahus taotleja omandi osakaaluga hoonest vastavalt kinnistusraamatu andmetele. Hoone ühisosa on: fassaad (sh aknad ja välisuksed), katus ja sadeveesüsteem, põhikonstruktsioonid, ühised tehnosüsteemid, ühine tehnopind, ühine üldkasutatav pind (näiteks trepikoda, lift, kelder vms); samuti on abikõlblik ühiskasutuses oleva krundi korrastamine ning proportsionaalselt projektijuhtimine;</a:t>
            </a:r>
          </a:p>
          <a:p>
            <a:pPr lvl="0"/>
            <a:r>
              <a:rPr lang="et-EE" sz="4000" dirty="0" smtClean="0">
                <a:solidFill>
                  <a:srgbClr val="1E1E1C"/>
                </a:solidFill>
              </a:rPr>
              <a:t>toetuse </a:t>
            </a:r>
            <a:r>
              <a:rPr lang="et-EE" sz="4000" dirty="0">
                <a:solidFill>
                  <a:srgbClr val="1E1E1C"/>
                </a:solidFill>
              </a:rPr>
              <a:t>rahuldamise otsusega projektile kehtestatud kohustustest otseselt tulenevad kulud.</a:t>
            </a:r>
          </a:p>
          <a:p>
            <a:pPr marL="0" indent="0">
              <a:buNone/>
            </a:pPr>
            <a:endParaRPr lang="et-EE" dirty="0"/>
          </a:p>
        </p:txBody>
      </p:sp>
    </p:spTree>
    <p:extLst>
      <p:ext uri="{BB962C8B-B14F-4D97-AF65-F5344CB8AC3E}">
        <p14:creationId xmlns:p14="http://schemas.microsoft.com/office/powerpoint/2010/main" val="23184708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0386" y="1224951"/>
            <a:ext cx="21861705" cy="11054578"/>
          </a:xfrm>
        </p:spPr>
        <p:txBody>
          <a:bodyPr/>
          <a:lstStyle/>
          <a:p>
            <a:pPr marL="0" indent="0">
              <a:buNone/>
            </a:pPr>
            <a:endParaRPr lang="et-EE" sz="4400" dirty="0" smtClean="0">
              <a:solidFill>
                <a:srgbClr val="000000"/>
              </a:solidFill>
              <a:latin typeface="Arial" panose="020B0604020202020204" pitchFamily="34" charset="0"/>
            </a:endParaRPr>
          </a:p>
          <a:p>
            <a:pPr marL="0" indent="0">
              <a:buNone/>
            </a:pPr>
            <a:r>
              <a:rPr lang="et-EE" sz="4400" dirty="0" smtClean="0">
                <a:solidFill>
                  <a:srgbClr val="000000"/>
                </a:solidFill>
                <a:latin typeface="Arial" panose="020B0604020202020204" pitchFamily="34" charset="0"/>
              </a:rPr>
              <a:t>Projekti </a:t>
            </a:r>
            <a:r>
              <a:rPr lang="et-EE" sz="4400" dirty="0">
                <a:solidFill>
                  <a:srgbClr val="000000"/>
                </a:solidFill>
                <a:latin typeface="Arial" panose="020B0604020202020204" pitchFamily="34" charset="0"/>
              </a:rPr>
              <a:t>raames restaureeritud hoone ja soetatud seadmete osas peab toetuse saaja </a:t>
            </a:r>
            <a:r>
              <a:rPr lang="et-EE" sz="4400" dirty="0" smtClean="0">
                <a:solidFill>
                  <a:srgbClr val="000000"/>
                </a:solidFill>
                <a:latin typeface="Arial" panose="020B0604020202020204" pitchFamily="34" charset="0"/>
              </a:rPr>
              <a:t>tagama, </a:t>
            </a:r>
            <a:r>
              <a:rPr lang="et-EE" sz="4400" dirty="0">
                <a:solidFill>
                  <a:srgbClr val="000000"/>
                </a:solidFill>
                <a:latin typeface="Arial" panose="020B0604020202020204" pitchFamily="34" charset="0"/>
              </a:rPr>
              <a:t>et: </a:t>
            </a:r>
          </a:p>
          <a:p>
            <a:r>
              <a:rPr lang="et-EE" sz="4400" dirty="0" smtClean="0">
                <a:solidFill>
                  <a:srgbClr val="000000"/>
                </a:solidFill>
                <a:latin typeface="Arial" panose="020B0604020202020204" pitchFamily="34" charset="0"/>
              </a:rPr>
              <a:t>projekti </a:t>
            </a:r>
            <a:r>
              <a:rPr lang="et-EE" sz="4400" dirty="0">
                <a:solidFill>
                  <a:srgbClr val="000000"/>
                </a:solidFill>
                <a:latin typeface="Arial" panose="020B0604020202020204" pitchFamily="34" charset="0"/>
              </a:rPr>
              <a:t>raames restaureeritud hoone ja soetatud esemed on projekti taotluses kirjeldatud avalikus kasutuses vähemalt 5 aasta jooksul alates projekti lõpparuande kinnitamisest rakendusüksuse poolt; </a:t>
            </a:r>
          </a:p>
          <a:p>
            <a:r>
              <a:rPr lang="et-EE" sz="4400" dirty="0" smtClean="0">
                <a:solidFill>
                  <a:srgbClr val="000000"/>
                </a:solidFill>
                <a:latin typeface="Arial" panose="020B0604020202020204" pitchFamily="34" charset="0"/>
              </a:rPr>
              <a:t>restaureeritud </a:t>
            </a:r>
            <a:r>
              <a:rPr lang="et-EE" sz="4400" dirty="0">
                <a:solidFill>
                  <a:srgbClr val="000000"/>
                </a:solidFill>
                <a:latin typeface="Arial" panose="020B0604020202020204" pitchFamily="34" charset="0"/>
              </a:rPr>
              <a:t>hoone on kindlustatud kahju vastu, nagu tulekahju, vargus või muud tavaliselt kindlustatavad juhtumid projekti elluviimise ajal ja vähemalt 5 aasta jooksul alates projekti lõpparuande kinnitamisest rakendusüksuse poolt; </a:t>
            </a:r>
          </a:p>
          <a:p>
            <a:r>
              <a:rPr lang="et-EE" sz="4400" dirty="0" smtClean="0">
                <a:solidFill>
                  <a:srgbClr val="000000"/>
                </a:solidFill>
                <a:latin typeface="Arial" panose="020B0604020202020204" pitchFamily="34" charset="0"/>
              </a:rPr>
              <a:t>toetuse </a:t>
            </a:r>
            <a:r>
              <a:rPr lang="et-EE" sz="4400" dirty="0">
                <a:solidFill>
                  <a:srgbClr val="000000"/>
                </a:solidFill>
                <a:latin typeface="Arial" panose="020B0604020202020204" pitchFamily="34" charset="0"/>
              </a:rPr>
              <a:t>saaja </a:t>
            </a:r>
            <a:r>
              <a:rPr lang="et-EE" sz="4400" dirty="0" smtClean="0">
                <a:solidFill>
                  <a:srgbClr val="000000"/>
                </a:solidFill>
                <a:latin typeface="Arial" panose="020B0604020202020204" pitchFamily="34" charset="0"/>
              </a:rPr>
              <a:t>peab tagama </a:t>
            </a:r>
            <a:r>
              <a:rPr lang="et-EE" sz="4400" dirty="0">
                <a:solidFill>
                  <a:srgbClr val="000000"/>
                </a:solidFill>
                <a:latin typeface="Arial" panose="020B0604020202020204" pitchFamily="34" charset="0"/>
              </a:rPr>
              <a:t>asjakohased ressursid hoone ja soetatud esemete hoolduse jaoks vähemalt 5 aastaks alates projekti lõpparuande kinnitamisest rakendusüksuse poolt. </a:t>
            </a:r>
          </a:p>
          <a:p>
            <a:pPr marL="0" indent="0">
              <a:buNone/>
            </a:pPr>
            <a:endParaRPr lang="et-EE" dirty="0"/>
          </a:p>
        </p:txBody>
      </p:sp>
    </p:spTree>
    <p:extLst>
      <p:ext uri="{BB962C8B-B14F-4D97-AF65-F5344CB8AC3E}">
        <p14:creationId xmlns:p14="http://schemas.microsoft.com/office/powerpoint/2010/main" val="839970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kaudsed kulud (üldkulud)</a:t>
            </a:r>
          </a:p>
        </p:txBody>
      </p:sp>
      <p:sp>
        <p:nvSpPr>
          <p:cNvPr id="3" name="Content Placeholder 2"/>
          <p:cNvSpPr>
            <a:spLocks noGrp="1"/>
          </p:cNvSpPr>
          <p:nvPr>
            <p:ph idx="1"/>
          </p:nvPr>
        </p:nvSpPr>
        <p:spPr/>
        <p:txBody>
          <a:bodyPr>
            <a:normAutofit lnSpcReduction="10000"/>
          </a:bodyPr>
          <a:lstStyle/>
          <a:p>
            <a:pPr marL="0" lvl="0" indent="0">
              <a:buNone/>
            </a:pPr>
            <a:r>
              <a:rPr lang="et-EE" sz="3600" dirty="0">
                <a:solidFill>
                  <a:srgbClr val="1E1E1C"/>
                </a:solidFill>
              </a:rPr>
              <a:t>Kaudsed kulud on kõik abikõlblikud kulud, mida ei saa otseselt seostada projekti tegevustega, kuid tehakse otseses seoses projektile omistatavate abikõlblike otsekuludega.</a:t>
            </a:r>
          </a:p>
          <a:p>
            <a:pPr marL="0" lvl="0" indent="0">
              <a:buNone/>
            </a:pPr>
            <a:r>
              <a:rPr lang="et-EE" sz="3600" dirty="0">
                <a:solidFill>
                  <a:srgbClr val="1E1E1C"/>
                </a:solidFill>
              </a:rPr>
              <a:t>Projekti kaudseid kulusid arvestatakse kindla määra alusel, mis moodustavad kuni 15% otsestest abikõlblikest personalikuludest.</a:t>
            </a:r>
          </a:p>
          <a:p>
            <a:pPr lvl="0"/>
            <a:r>
              <a:rPr lang="et-EE" sz="3600" dirty="0">
                <a:solidFill>
                  <a:srgbClr val="1E1E1C"/>
                </a:solidFill>
              </a:rPr>
              <a:t>raamatupidamine, sekretäri- ja personalitöö, juriidiline nõustamine;</a:t>
            </a:r>
          </a:p>
          <a:p>
            <a:pPr lvl="0"/>
            <a:r>
              <a:rPr lang="et-EE" sz="3600" dirty="0">
                <a:solidFill>
                  <a:srgbClr val="1E1E1C"/>
                </a:solidFill>
              </a:rPr>
              <a:t>kontoritarvikute ja -mööbli ostmise, rentimise, hooldus- ja remondikulud;</a:t>
            </a:r>
          </a:p>
          <a:p>
            <a:pPr lvl="0"/>
            <a:r>
              <a:rPr lang="et-EE" sz="3600" dirty="0">
                <a:solidFill>
                  <a:srgbClr val="1E1E1C"/>
                </a:solidFill>
              </a:rPr>
              <a:t>vara haldamine – kommunaalkulud, kontoriruumide rent, valveteenus, maamaks;</a:t>
            </a:r>
          </a:p>
          <a:p>
            <a:pPr lvl="0"/>
            <a:r>
              <a:rPr lang="et-EE" sz="3600" dirty="0">
                <a:solidFill>
                  <a:srgbClr val="1E1E1C"/>
                </a:solidFill>
              </a:rPr>
              <a:t>infotehnoloogia kulud – tark- ja riistvara, kontoritehnika ostmise ja rentimise ning serverite, võrkude ja kontoritehnika hooldus- ja remondikulud;</a:t>
            </a:r>
          </a:p>
          <a:p>
            <a:pPr lvl="0"/>
            <a:r>
              <a:rPr lang="et-EE" sz="3600" dirty="0">
                <a:solidFill>
                  <a:srgbClr val="1E1E1C"/>
                </a:solidFill>
              </a:rPr>
              <a:t>sideteenused – postikulu, telefonisideteenused;</a:t>
            </a:r>
          </a:p>
          <a:p>
            <a:pPr lvl="0"/>
            <a:r>
              <a:rPr lang="et-EE" sz="3600" dirty="0">
                <a:solidFill>
                  <a:srgbClr val="1E1E1C"/>
                </a:solidFill>
              </a:rPr>
              <a:t>pangakonto avamise ja haldamise kulud ning makse ülekandetasu</a:t>
            </a:r>
            <a:r>
              <a:rPr lang="et-EE" sz="3600" dirty="0" smtClean="0">
                <a:solidFill>
                  <a:srgbClr val="1E1E1C"/>
                </a:solidFill>
              </a:rPr>
              <a:t>;</a:t>
            </a:r>
          </a:p>
          <a:p>
            <a:pPr lvl="0"/>
            <a:r>
              <a:rPr lang="et-EE" sz="3600" dirty="0">
                <a:solidFill>
                  <a:srgbClr val="1E1E1C"/>
                </a:solidFill>
              </a:rPr>
              <a:t>r</a:t>
            </a:r>
            <a:r>
              <a:rPr lang="et-EE" sz="3600" dirty="0" smtClean="0">
                <a:solidFill>
                  <a:srgbClr val="1E1E1C"/>
                </a:solidFill>
              </a:rPr>
              <a:t>iigisisese lähetuse kulud;</a:t>
            </a:r>
            <a:endParaRPr lang="et-EE" sz="3600" dirty="0">
              <a:solidFill>
                <a:srgbClr val="1E1E1C"/>
              </a:solidFill>
            </a:endParaRPr>
          </a:p>
          <a:p>
            <a:pPr lvl="0"/>
            <a:r>
              <a:rPr lang="et-EE" sz="3600" dirty="0">
                <a:solidFill>
                  <a:srgbClr val="1E1E1C"/>
                </a:solidFill>
              </a:rPr>
              <a:t>muu abistav töö</a:t>
            </a:r>
            <a:r>
              <a:rPr lang="et-EE" sz="3600" dirty="0" smtClean="0">
                <a:solidFill>
                  <a:srgbClr val="1E1E1C"/>
                </a:solidFill>
              </a:rPr>
              <a:t>.</a:t>
            </a:r>
            <a:endParaRPr lang="et-EE" sz="3600" dirty="0">
              <a:solidFill>
                <a:srgbClr val="1E1E1C"/>
              </a:solidFill>
            </a:endParaRPr>
          </a:p>
        </p:txBody>
      </p:sp>
    </p:spTree>
    <p:extLst>
      <p:ext uri="{BB962C8B-B14F-4D97-AF65-F5344CB8AC3E}">
        <p14:creationId xmlns:p14="http://schemas.microsoft.com/office/powerpoint/2010/main" val="34752274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Mitteabikõlblikud kulud</a:t>
            </a:r>
          </a:p>
        </p:txBody>
      </p:sp>
      <p:sp>
        <p:nvSpPr>
          <p:cNvPr id="3" name="Content Placeholder 2"/>
          <p:cNvSpPr>
            <a:spLocks noGrp="1"/>
          </p:cNvSpPr>
          <p:nvPr>
            <p:ph idx="1"/>
          </p:nvPr>
        </p:nvSpPr>
        <p:spPr>
          <a:xfrm>
            <a:off x="1260386" y="2829464"/>
            <a:ext cx="21861705" cy="9450065"/>
          </a:xfrm>
        </p:spPr>
        <p:txBody>
          <a:bodyPr>
            <a:noAutofit/>
          </a:bodyPr>
          <a:lstStyle/>
          <a:p>
            <a:pPr lvl="0"/>
            <a:r>
              <a:rPr lang="et-EE" sz="3400" dirty="0">
                <a:solidFill>
                  <a:srgbClr val="1E1E1C"/>
                </a:solidFill>
              </a:rPr>
              <a:t>uue hoone ehitus;</a:t>
            </a:r>
          </a:p>
          <a:p>
            <a:pPr lvl="0"/>
            <a:r>
              <a:rPr lang="et-EE" sz="3400" dirty="0">
                <a:solidFill>
                  <a:srgbClr val="1E1E1C"/>
                </a:solidFill>
              </a:rPr>
              <a:t>elamispindade (nii era-, munitsipaal- kui sotsiaal-) restaureerimine, sh eluruumi omanikule kuuluva mitteeluruumi (keldri, garaaži, tehnopinna vms) restaureerimine;</a:t>
            </a:r>
          </a:p>
          <a:p>
            <a:pPr lvl="0"/>
            <a:r>
              <a:rPr lang="et-EE" sz="3400" dirty="0">
                <a:solidFill>
                  <a:srgbClr val="1E1E1C"/>
                </a:solidFill>
              </a:rPr>
              <a:t>laenuintress, võla teenindamise tasud ja viivised;</a:t>
            </a:r>
          </a:p>
          <a:p>
            <a:pPr lvl="0"/>
            <a:r>
              <a:rPr lang="et-EE" sz="3400" dirty="0">
                <a:solidFill>
                  <a:srgbClr val="1E1E1C"/>
                </a:solidFill>
              </a:rPr>
              <a:t>finantstehingute tasud ja muud puhtalt finantskulud sh valuutakursi muutuste kahjum;</a:t>
            </a:r>
          </a:p>
          <a:p>
            <a:pPr lvl="0"/>
            <a:r>
              <a:rPr lang="et-EE" sz="3400" dirty="0">
                <a:solidFill>
                  <a:srgbClr val="1E1E1C"/>
                </a:solidFill>
              </a:rPr>
              <a:t>eraldised kahjumi või võimalike tulevaste kohustuste katmiseks;</a:t>
            </a:r>
          </a:p>
          <a:p>
            <a:pPr lvl="0"/>
            <a:r>
              <a:rPr lang="et-EE" sz="3400" dirty="0">
                <a:solidFill>
                  <a:srgbClr val="1E1E1C"/>
                </a:solidFill>
              </a:rPr>
              <a:t>käibemaks, kui see saadakse sisendkäibemaksuga tagasi;</a:t>
            </a:r>
          </a:p>
          <a:p>
            <a:pPr lvl="0"/>
            <a:r>
              <a:rPr lang="et-EE" sz="3400" dirty="0">
                <a:solidFill>
                  <a:srgbClr val="1E1E1C"/>
                </a:solidFill>
              </a:rPr>
              <a:t>mootorsõiduki ostmise-, liisimise ja remondiga seotud kulud</a:t>
            </a:r>
          </a:p>
          <a:p>
            <a:pPr lvl="0"/>
            <a:r>
              <a:rPr lang="et-EE" sz="3400" dirty="0">
                <a:solidFill>
                  <a:srgbClr val="1E1E1C"/>
                </a:solidFill>
              </a:rPr>
              <a:t>trahvid ja muud rahalised karistused;</a:t>
            </a:r>
          </a:p>
          <a:p>
            <a:pPr lvl="0"/>
            <a:r>
              <a:rPr lang="et-EE" sz="3400" dirty="0">
                <a:solidFill>
                  <a:srgbClr val="1E1E1C"/>
                </a:solidFill>
              </a:rPr>
              <a:t>kohtuvaidluste kulud, välja arvatud juhul, kui kohtuvaidlus on lahutamatu ja vajalik projekti tulemuste saavutamiseks;</a:t>
            </a:r>
          </a:p>
          <a:p>
            <a:pPr lvl="0"/>
            <a:r>
              <a:rPr lang="et-EE" sz="3400" dirty="0">
                <a:solidFill>
                  <a:srgbClr val="1E1E1C"/>
                </a:solidFill>
              </a:rPr>
              <a:t>kulud, mis kaetakse muudest allikatest;</a:t>
            </a:r>
          </a:p>
          <a:p>
            <a:pPr lvl="0"/>
            <a:r>
              <a:rPr lang="et-EE" sz="3400" dirty="0">
                <a:solidFill>
                  <a:srgbClr val="1E1E1C"/>
                </a:solidFill>
              </a:rPr>
              <a:t>kulud, mis ei ole vajalikud projekti eesmärgi saavutamiseks</a:t>
            </a:r>
            <a:r>
              <a:rPr lang="et-EE" sz="3400" dirty="0" smtClean="0">
                <a:solidFill>
                  <a:srgbClr val="1E1E1C"/>
                </a:solidFill>
              </a:rPr>
              <a:t>.</a:t>
            </a:r>
            <a:endParaRPr lang="et-EE" sz="3400" dirty="0">
              <a:solidFill>
                <a:srgbClr val="1E1E1C"/>
              </a:solidFill>
            </a:endParaRPr>
          </a:p>
        </p:txBody>
      </p:sp>
    </p:spTree>
    <p:extLst>
      <p:ext uri="{BB962C8B-B14F-4D97-AF65-F5344CB8AC3E}">
        <p14:creationId xmlns:p14="http://schemas.microsoft.com/office/powerpoint/2010/main" val="7043723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432</TotalTime>
  <Words>1423</Words>
  <Application>Microsoft Office PowerPoint</Application>
  <PresentationFormat>Custom</PresentationFormat>
  <Paragraphs>98</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Office-tema</vt:lpstr>
      <vt:lpstr>Kulude ja tegevuste abikõlblikkus, projekti aruandlus ning toetuse maksmise tingimused</vt:lpstr>
      <vt:lpstr>Abikõlblikkuse periood</vt:lpstr>
      <vt:lpstr>Toetuse osakaal ja piirsumma</vt:lpstr>
      <vt:lpstr>Kulude abikõlblikkuse üldpõhimõtted</vt:lpstr>
      <vt:lpstr>Projekti abikõlblikud otsekulud</vt:lpstr>
      <vt:lpstr>PowerPoint Presentation</vt:lpstr>
      <vt:lpstr>PowerPoint Presentation</vt:lpstr>
      <vt:lpstr>Projekti abikõlblikud kaudsed kulud (üldkulud)</vt:lpstr>
      <vt:lpstr>Mitteabikõlblikud kulud</vt:lpstr>
      <vt:lpstr>Toetuse kasutamisega seotud aruannete esitamine</vt:lpstr>
      <vt:lpstr>Toetuse maksmise tingimused</vt:lpstr>
      <vt:lpstr>PowerPoint Presentation</vt:lpstr>
      <vt:lpstr>Tänan kuulamast!</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Pille Penk</cp:lastModifiedBy>
  <cp:revision>23</cp:revision>
  <dcterms:created xsi:type="dcterms:W3CDTF">2017-06-12T12:11:38Z</dcterms:created>
  <dcterms:modified xsi:type="dcterms:W3CDTF">2020-08-18T05:42:06Z</dcterms:modified>
</cp:coreProperties>
</file>