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handoutMasterIdLst>
    <p:handoutMasterId r:id="rId8"/>
  </p:handoutMasterIdLst>
  <p:sldIdLst>
    <p:sldId id="256" r:id="rId2"/>
    <p:sldId id="258" r:id="rId3"/>
    <p:sldId id="272" r:id="rId4"/>
    <p:sldId id="273" r:id="rId5"/>
    <p:sldId id="271" r:id="rId6"/>
  </p:sldIdLst>
  <p:sldSz cx="24380825" cy="13714413"/>
  <p:notesSz cx="6794500" cy="9906000"/>
  <p:defaultTextStyle>
    <a:defPPr>
      <a:defRPr lang="en-US"/>
    </a:defPPr>
    <a:lvl1pPr marL="0" algn="l" defTabSz="1828252" rtl="0" eaLnBrk="1" latinLnBrk="0" hangingPunct="1">
      <a:defRPr sz="3599" kern="1200">
        <a:solidFill>
          <a:schemeClr val="tx1"/>
        </a:solidFill>
        <a:latin typeface="+mn-lt"/>
        <a:ea typeface="+mn-ea"/>
        <a:cs typeface="+mn-cs"/>
      </a:defRPr>
    </a:lvl1pPr>
    <a:lvl2pPr marL="914127" algn="l" defTabSz="1828252" rtl="0" eaLnBrk="1" latinLnBrk="0" hangingPunct="1">
      <a:defRPr sz="3599" kern="1200">
        <a:solidFill>
          <a:schemeClr val="tx1"/>
        </a:solidFill>
        <a:latin typeface="+mn-lt"/>
        <a:ea typeface="+mn-ea"/>
        <a:cs typeface="+mn-cs"/>
      </a:defRPr>
    </a:lvl2pPr>
    <a:lvl3pPr marL="1828252" algn="l" defTabSz="1828252" rtl="0" eaLnBrk="1" latinLnBrk="0" hangingPunct="1">
      <a:defRPr sz="3599" kern="1200">
        <a:solidFill>
          <a:schemeClr val="tx1"/>
        </a:solidFill>
        <a:latin typeface="+mn-lt"/>
        <a:ea typeface="+mn-ea"/>
        <a:cs typeface="+mn-cs"/>
      </a:defRPr>
    </a:lvl3pPr>
    <a:lvl4pPr marL="2742379" algn="l" defTabSz="1828252" rtl="0" eaLnBrk="1" latinLnBrk="0" hangingPunct="1">
      <a:defRPr sz="3599" kern="1200">
        <a:solidFill>
          <a:schemeClr val="tx1"/>
        </a:solidFill>
        <a:latin typeface="+mn-lt"/>
        <a:ea typeface="+mn-ea"/>
        <a:cs typeface="+mn-cs"/>
      </a:defRPr>
    </a:lvl4pPr>
    <a:lvl5pPr marL="3656503" algn="l" defTabSz="1828252" rtl="0" eaLnBrk="1" latinLnBrk="0" hangingPunct="1">
      <a:defRPr sz="3599" kern="1200">
        <a:solidFill>
          <a:schemeClr val="tx1"/>
        </a:solidFill>
        <a:latin typeface="+mn-lt"/>
        <a:ea typeface="+mn-ea"/>
        <a:cs typeface="+mn-cs"/>
      </a:defRPr>
    </a:lvl5pPr>
    <a:lvl6pPr marL="4570628" algn="l" defTabSz="1828252" rtl="0" eaLnBrk="1" latinLnBrk="0" hangingPunct="1">
      <a:defRPr sz="3599" kern="1200">
        <a:solidFill>
          <a:schemeClr val="tx1"/>
        </a:solidFill>
        <a:latin typeface="+mn-lt"/>
        <a:ea typeface="+mn-ea"/>
        <a:cs typeface="+mn-cs"/>
      </a:defRPr>
    </a:lvl6pPr>
    <a:lvl7pPr marL="5484755" algn="l" defTabSz="1828252" rtl="0" eaLnBrk="1" latinLnBrk="0" hangingPunct="1">
      <a:defRPr sz="3599" kern="1200">
        <a:solidFill>
          <a:schemeClr val="tx1"/>
        </a:solidFill>
        <a:latin typeface="+mn-lt"/>
        <a:ea typeface="+mn-ea"/>
        <a:cs typeface="+mn-cs"/>
      </a:defRPr>
    </a:lvl7pPr>
    <a:lvl8pPr marL="6398880" algn="l" defTabSz="1828252" rtl="0" eaLnBrk="1" latinLnBrk="0" hangingPunct="1">
      <a:defRPr sz="3599" kern="1200">
        <a:solidFill>
          <a:schemeClr val="tx1"/>
        </a:solidFill>
        <a:latin typeface="+mn-lt"/>
        <a:ea typeface="+mn-ea"/>
        <a:cs typeface="+mn-cs"/>
      </a:defRPr>
    </a:lvl8pPr>
    <a:lvl9pPr marL="7313007" algn="l" defTabSz="1828252" rtl="0" eaLnBrk="1" latinLnBrk="0" hangingPunct="1">
      <a:defRPr sz="359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3C74"/>
    <a:srgbClr val="3EAF79"/>
    <a:srgbClr val="D8222C"/>
    <a:srgbClr val="FF0016"/>
    <a:srgbClr val="003096"/>
    <a:srgbClr val="20D1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6" autoAdjust="0"/>
    <p:restoredTop sz="94661" autoAdjust="0"/>
  </p:normalViewPr>
  <p:slideViewPr>
    <p:cSldViewPr snapToGrid="0">
      <p:cViewPr varScale="1">
        <p:scale>
          <a:sx n="32" d="100"/>
          <a:sy n="32" d="100"/>
        </p:scale>
        <p:origin x="612" y="84"/>
      </p:cViewPr>
      <p:guideLst/>
    </p:cSldViewPr>
  </p:slideViewPr>
  <p:notesTextViewPr>
    <p:cViewPr>
      <p:scale>
        <a:sx n="1" d="1"/>
        <a:sy n="1" d="1"/>
      </p:scale>
      <p:origin x="0" y="0"/>
    </p:cViewPr>
  </p:notesTextViewPr>
  <p:notesViewPr>
    <p:cSldViewPr snapToGrid="0" showGuides="1">
      <p:cViewPr varScale="1">
        <p:scale>
          <a:sx n="101" d="100"/>
          <a:sy n="101" d="100"/>
        </p:scale>
        <p:origin x="26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645" y="0"/>
            <a:ext cx="2944283" cy="497020"/>
          </a:xfrm>
          <a:prstGeom prst="rect">
            <a:avLst/>
          </a:prstGeom>
        </p:spPr>
        <p:txBody>
          <a:bodyPr vert="horz" lIns="91440" tIns="45720" rIns="91440" bIns="45720" rtlCol="0"/>
          <a:lstStyle>
            <a:lvl1pPr algn="r">
              <a:defRPr sz="1200"/>
            </a:lvl1pPr>
          </a:lstStyle>
          <a:p>
            <a:fld id="{71D2BC0F-7084-4C9F-B157-046C3CBDF955}" type="datetimeFigureOut">
              <a:rPr lang="en-GB" smtClean="0"/>
              <a:t>17/09/2020</a:t>
            </a:fld>
            <a:endParaRPr lang="en-GB"/>
          </a:p>
        </p:txBody>
      </p:sp>
      <p:sp>
        <p:nvSpPr>
          <p:cNvPr id="4" name="Footer Placeholder 3"/>
          <p:cNvSpPr>
            <a:spLocks noGrp="1"/>
          </p:cNvSpPr>
          <p:nvPr>
            <p:ph type="ftr" sz="quarter" idx="2"/>
          </p:nvPr>
        </p:nvSpPr>
        <p:spPr>
          <a:xfrm>
            <a:off x="0" y="9408981"/>
            <a:ext cx="2944283" cy="497019"/>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645" y="9408981"/>
            <a:ext cx="2944283" cy="497019"/>
          </a:xfrm>
          <a:prstGeom prst="rect">
            <a:avLst/>
          </a:prstGeom>
        </p:spPr>
        <p:txBody>
          <a:bodyPr vert="horz" lIns="91440" tIns="45720" rIns="91440" bIns="45720" rtlCol="0" anchor="b"/>
          <a:lstStyle>
            <a:lvl1pPr algn="r">
              <a:defRPr sz="1200"/>
            </a:lvl1pPr>
          </a:lstStyle>
          <a:p>
            <a:fld id="{23D7DFC9-24E8-442D-BDAD-54B920CFC199}" type="slidenum">
              <a:rPr lang="en-GB" smtClean="0"/>
              <a:t>‹#›</a:t>
            </a:fld>
            <a:endParaRPr lang="en-GB"/>
          </a:p>
        </p:txBody>
      </p:sp>
    </p:spTree>
    <p:extLst>
      <p:ext uri="{BB962C8B-B14F-4D97-AF65-F5344CB8AC3E}">
        <p14:creationId xmlns:p14="http://schemas.microsoft.com/office/powerpoint/2010/main" val="480001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en-GB"/>
          </a:p>
        </p:txBody>
      </p:sp>
      <p:sp>
        <p:nvSpPr>
          <p:cNvPr id="3" name="Plassholder for dato 2"/>
          <p:cNvSpPr>
            <a:spLocks noGrp="1"/>
          </p:cNvSpPr>
          <p:nvPr>
            <p:ph type="dt" idx="1"/>
          </p:nvPr>
        </p:nvSpPr>
        <p:spPr>
          <a:xfrm>
            <a:off x="3848645" y="0"/>
            <a:ext cx="2944283" cy="497020"/>
          </a:xfrm>
          <a:prstGeom prst="rect">
            <a:avLst/>
          </a:prstGeom>
        </p:spPr>
        <p:txBody>
          <a:bodyPr vert="horz" lIns="91440" tIns="45720" rIns="91440" bIns="45720" rtlCol="0"/>
          <a:lstStyle>
            <a:lvl1pPr algn="r">
              <a:defRPr sz="1200"/>
            </a:lvl1pPr>
          </a:lstStyle>
          <a:p>
            <a:fld id="{B6A57144-1CBB-4515-B696-16F63A0D6277}" type="datetimeFigureOut">
              <a:rPr lang="en-GB" smtClean="0"/>
              <a:t>17/09/2020</a:t>
            </a:fld>
            <a:endParaRPr lang="en-GB"/>
          </a:p>
        </p:txBody>
      </p:sp>
      <p:sp>
        <p:nvSpPr>
          <p:cNvPr id="4" name="Plassholder for lysbilde 3"/>
          <p:cNvSpPr>
            <a:spLocks noGrp="1" noRot="1" noChangeAspect="1"/>
          </p:cNvSpPr>
          <p:nvPr>
            <p:ph type="sldImg" idx="2"/>
          </p:nvPr>
        </p:nvSpPr>
        <p:spPr>
          <a:xfrm>
            <a:off x="427038" y="1238250"/>
            <a:ext cx="5940425" cy="3343275"/>
          </a:xfrm>
          <a:prstGeom prst="rect">
            <a:avLst/>
          </a:prstGeom>
          <a:noFill/>
          <a:ln w="12700">
            <a:solidFill>
              <a:prstClr val="black"/>
            </a:solidFill>
          </a:ln>
        </p:spPr>
        <p:txBody>
          <a:bodyPr vert="horz" lIns="91440" tIns="45720" rIns="91440" bIns="45720" rtlCol="0" anchor="ctr"/>
          <a:lstStyle/>
          <a:p>
            <a:endParaRPr lang="en-GB"/>
          </a:p>
        </p:txBody>
      </p:sp>
      <p:sp>
        <p:nvSpPr>
          <p:cNvPr id="5" name="Plassholder for notater 4"/>
          <p:cNvSpPr>
            <a:spLocks noGrp="1"/>
          </p:cNvSpPr>
          <p:nvPr>
            <p:ph type="body" sz="quarter" idx="3"/>
          </p:nvPr>
        </p:nvSpPr>
        <p:spPr>
          <a:xfrm>
            <a:off x="679450" y="4767262"/>
            <a:ext cx="5435600" cy="3900488"/>
          </a:xfrm>
          <a:prstGeom prst="rect">
            <a:avLst/>
          </a:prstGeom>
        </p:spPr>
        <p:txBody>
          <a:bodyPr vert="horz" lIns="91440" tIns="45720" rIns="91440" bIns="45720" rtlCol="0"/>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endParaRPr lang="en-GB" dirty="0"/>
          </a:p>
        </p:txBody>
      </p:sp>
      <p:sp>
        <p:nvSpPr>
          <p:cNvPr id="6" name="Plassholder for bunntekst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a:defRPr sz="1200"/>
            </a:lvl1pPr>
          </a:lstStyle>
          <a:p>
            <a:endParaRPr lang="en-GB"/>
          </a:p>
        </p:txBody>
      </p:sp>
      <p:sp>
        <p:nvSpPr>
          <p:cNvPr id="7" name="Plassholder for lysbildenummer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a:defRPr sz="1200"/>
            </a:lvl1pPr>
          </a:lstStyle>
          <a:p>
            <a:fld id="{F9DA259D-87B2-48A8-8896-0559A1CBD787}" type="slidenum">
              <a:rPr lang="en-GB" smtClean="0"/>
              <a:t>‹#›</a:t>
            </a:fld>
            <a:endParaRPr lang="en-GB"/>
          </a:p>
        </p:txBody>
      </p:sp>
    </p:spTree>
    <p:extLst>
      <p:ext uri="{BB962C8B-B14F-4D97-AF65-F5344CB8AC3E}">
        <p14:creationId xmlns:p14="http://schemas.microsoft.com/office/powerpoint/2010/main" val="2322460102"/>
      </p:ext>
    </p:extLst>
  </p:cSld>
  <p:clrMap bg1="lt1" tx1="dk1" bg2="lt2" tx2="dk2" accent1="accent1" accent2="accent2" accent3="accent3" accent4="accent4" accent5="accent5" accent6="accent6" hlink="hlink" folHlink="folHlink"/>
  <p:notesStyle>
    <a:lvl1pPr marL="0" algn="l" defTabSz="1828252" rtl="0" eaLnBrk="1" latinLnBrk="0" hangingPunct="1">
      <a:defRPr sz="2400" kern="1200">
        <a:solidFill>
          <a:schemeClr val="tx1"/>
        </a:solidFill>
        <a:latin typeface="+mn-lt"/>
        <a:ea typeface="+mn-ea"/>
        <a:cs typeface="+mn-cs"/>
      </a:defRPr>
    </a:lvl1pPr>
    <a:lvl2pPr marL="914127" algn="l" defTabSz="1828252" rtl="0" eaLnBrk="1" latinLnBrk="0" hangingPunct="1">
      <a:defRPr sz="2400" kern="1200">
        <a:solidFill>
          <a:schemeClr val="tx1"/>
        </a:solidFill>
        <a:latin typeface="+mn-lt"/>
        <a:ea typeface="+mn-ea"/>
        <a:cs typeface="+mn-cs"/>
      </a:defRPr>
    </a:lvl2pPr>
    <a:lvl3pPr marL="1828252" algn="l" defTabSz="1828252" rtl="0" eaLnBrk="1" latinLnBrk="0" hangingPunct="1">
      <a:defRPr sz="2400" kern="1200">
        <a:solidFill>
          <a:schemeClr val="tx1"/>
        </a:solidFill>
        <a:latin typeface="+mn-lt"/>
        <a:ea typeface="+mn-ea"/>
        <a:cs typeface="+mn-cs"/>
      </a:defRPr>
    </a:lvl3pPr>
    <a:lvl4pPr marL="2742379" algn="l" defTabSz="1828252" rtl="0" eaLnBrk="1" latinLnBrk="0" hangingPunct="1">
      <a:defRPr sz="2400" kern="1200">
        <a:solidFill>
          <a:schemeClr val="tx1"/>
        </a:solidFill>
        <a:latin typeface="+mn-lt"/>
        <a:ea typeface="+mn-ea"/>
        <a:cs typeface="+mn-cs"/>
      </a:defRPr>
    </a:lvl4pPr>
    <a:lvl5pPr marL="3656503" algn="l" defTabSz="1828252" rtl="0" eaLnBrk="1" latinLnBrk="0" hangingPunct="1">
      <a:defRPr sz="2400" kern="1200">
        <a:solidFill>
          <a:schemeClr val="tx1"/>
        </a:solidFill>
        <a:latin typeface="+mn-lt"/>
        <a:ea typeface="+mn-ea"/>
        <a:cs typeface="+mn-cs"/>
      </a:defRPr>
    </a:lvl5pPr>
    <a:lvl6pPr marL="4570628" algn="l" defTabSz="1828252" rtl="0" eaLnBrk="1" latinLnBrk="0" hangingPunct="1">
      <a:defRPr sz="2400" kern="1200">
        <a:solidFill>
          <a:schemeClr val="tx1"/>
        </a:solidFill>
        <a:latin typeface="+mn-lt"/>
        <a:ea typeface="+mn-ea"/>
        <a:cs typeface="+mn-cs"/>
      </a:defRPr>
    </a:lvl6pPr>
    <a:lvl7pPr marL="5484755" algn="l" defTabSz="1828252" rtl="0" eaLnBrk="1" latinLnBrk="0" hangingPunct="1">
      <a:defRPr sz="2400" kern="1200">
        <a:solidFill>
          <a:schemeClr val="tx1"/>
        </a:solidFill>
        <a:latin typeface="+mn-lt"/>
        <a:ea typeface="+mn-ea"/>
        <a:cs typeface="+mn-cs"/>
      </a:defRPr>
    </a:lvl7pPr>
    <a:lvl8pPr marL="6398880" algn="l" defTabSz="1828252" rtl="0" eaLnBrk="1" latinLnBrk="0" hangingPunct="1">
      <a:defRPr sz="2400" kern="1200">
        <a:solidFill>
          <a:schemeClr val="tx1"/>
        </a:solidFill>
        <a:latin typeface="+mn-lt"/>
        <a:ea typeface="+mn-ea"/>
        <a:cs typeface="+mn-cs"/>
      </a:defRPr>
    </a:lvl8pPr>
    <a:lvl9pPr marL="7313007" algn="l" defTabSz="1828252"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dk2"/>
                </a:solidFill>
              </a:defRPr>
            </a:lvl1pPr>
          </a:lstStyle>
          <a:p>
            <a:fld id="{D5906656-A9BE-4917-BFD7-16C60DDEE872}" type="datetime1">
              <a:rPr lang="nb-NO" smtClean="0"/>
              <a:t>17.09.2020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dk2"/>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dk2"/>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dk2"/>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dk2"/>
                </a:solidFill>
              </a:defRPr>
            </a:lvl1pPr>
          </a:lstStyle>
          <a:p>
            <a:pPr lvl="0"/>
            <a:r>
              <a:rPr lang="nb-NO" dirty="0"/>
              <a:t>Company</a:t>
            </a:r>
            <a:endParaRPr lang="en-GB" dirty="0"/>
          </a:p>
        </p:txBody>
      </p:sp>
      <p:pic>
        <p:nvPicPr>
          <p:cNvPr id="11" name="Bild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0157" y="684923"/>
            <a:ext cx="2386994" cy="1673749"/>
          </a:xfrm>
          <a:prstGeom prst="rect">
            <a:avLst/>
          </a:prstGeom>
        </p:spPr>
      </p:pic>
    </p:spTree>
    <p:extLst>
      <p:ext uri="{BB962C8B-B14F-4D97-AF65-F5344CB8AC3E}">
        <p14:creationId xmlns:p14="http://schemas.microsoft.com/office/powerpoint/2010/main" val="1846559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og diagram">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31086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diagram Orange">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922626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tabell">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73658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tabell Orange">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C00000"/>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491945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eloverskrift Orange">
    <p:bg>
      <p:bgPr>
        <a:solidFill>
          <a:srgbClr val="C00000"/>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803204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eloverskrift Grønn">
    <p:bg>
      <p:bgPr>
        <a:solidFill>
          <a:srgbClr val="3EAF79"/>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25927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eloverskrift Blå">
    <p:bg>
      <p:bgPr>
        <a:solidFill>
          <a:srgbClr val="0F3C74"/>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23412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aksi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3543261"/>
            <a:ext cx="18332511" cy="1231106"/>
          </a:xfrm>
        </p:spPr>
        <p:txBody>
          <a:bodyPr wrap="square" lIns="0" tIns="0" rIns="0" bIns="0" anchor="ctr">
            <a:spAutoFit/>
          </a:bodyPr>
          <a:lstStyle>
            <a:lvl1pPr algn="l">
              <a:defRPr sz="8000" b="1">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Plassholder for tekst 6"/>
          <p:cNvSpPr>
            <a:spLocks noGrp="1"/>
          </p:cNvSpPr>
          <p:nvPr>
            <p:ph type="body" sz="quarter" idx="10" hasCustomPrompt="1"/>
          </p:nvPr>
        </p:nvSpPr>
        <p:spPr>
          <a:xfrm>
            <a:off x="1260474" y="5161524"/>
            <a:ext cx="18332193" cy="2154238"/>
          </a:xfrm>
        </p:spPr>
        <p:txBody>
          <a:bodyPr/>
          <a:lstStyle>
            <a:lvl1pPr marL="0" indent="0">
              <a:buNone/>
              <a:defRPr b="1">
                <a:solidFill>
                  <a:schemeClr val="bg1"/>
                </a:solidFill>
              </a:defRPr>
            </a:lvl1pPr>
            <a:lvl2pPr marL="914263" indent="0">
              <a:buNone/>
              <a:defRPr b="1">
                <a:solidFill>
                  <a:schemeClr val="bg1"/>
                </a:solidFill>
              </a:defRPr>
            </a:lvl2pPr>
            <a:lvl3pPr marL="1828526" indent="0">
              <a:buNone/>
              <a:defRPr b="1">
                <a:solidFill>
                  <a:schemeClr val="bg1"/>
                </a:solidFill>
              </a:defRPr>
            </a:lvl3pPr>
            <a:lvl4pPr marL="2742789" indent="0">
              <a:buNone/>
              <a:defRPr b="1">
                <a:solidFill>
                  <a:schemeClr val="bg1"/>
                </a:solidFill>
              </a:defRPr>
            </a:lvl4pPr>
            <a:lvl5pPr marL="3657052" indent="0">
              <a:buNone/>
              <a:defRPr b="1">
                <a:solidFill>
                  <a:schemeClr val="bg1"/>
                </a:solidFill>
              </a:defRPr>
            </a:lvl5pPr>
          </a:lstStyle>
          <a:p>
            <a:pPr lvl="0"/>
            <a:r>
              <a:rPr lang="nb-NO" dirty="0" err="1"/>
              <a:t>Click</a:t>
            </a:r>
            <a:r>
              <a:rPr lang="nb-NO" dirty="0"/>
              <a:t> to </a:t>
            </a:r>
            <a:r>
              <a:rPr lang="nb-NO" dirty="0" err="1"/>
              <a:t>add</a:t>
            </a:r>
            <a:r>
              <a:rPr lang="nb-NO" dirty="0"/>
              <a:t> </a:t>
            </a:r>
            <a:r>
              <a:rPr lang="nb-NO" dirty="0" err="1"/>
              <a:t>text</a:t>
            </a:r>
            <a:endParaRPr lang="nb-NO" dirty="0"/>
          </a:p>
        </p:txBody>
      </p:sp>
      <p:pic>
        <p:nvPicPr>
          <p:cNvPr id="6" name="Bild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0157" y="679210"/>
            <a:ext cx="2386994" cy="1674884"/>
          </a:xfrm>
          <a:prstGeom prst="rect">
            <a:avLst/>
          </a:prstGeom>
        </p:spPr>
      </p:pic>
    </p:spTree>
    <p:extLst>
      <p:ext uri="{BB962C8B-B14F-4D97-AF65-F5344CB8AC3E}">
        <p14:creationId xmlns:p14="http://schemas.microsoft.com/office/powerpoint/2010/main" val="246864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med bakgrunnsbil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bg1"/>
                </a:solidFill>
              </a:defRPr>
            </a:lvl1pPr>
          </a:lstStyle>
          <a:p>
            <a:fld id="{35900153-C3D1-4B62-A437-E57CAB8AEB13}" type="datetime1">
              <a:rPr lang="nb-NO" smtClean="0"/>
              <a:t>17.09.2020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bg1"/>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bg1"/>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bg1"/>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bg1"/>
                </a:solidFill>
              </a:defRPr>
            </a:lvl1pPr>
          </a:lstStyle>
          <a:p>
            <a:pPr lvl="0"/>
            <a:r>
              <a:rPr lang="nb-NO" dirty="0"/>
              <a:t>Company</a:t>
            </a:r>
            <a:endParaRPr lang="en-GB" dirty="0"/>
          </a:p>
        </p:txBody>
      </p:sp>
      <p:pic>
        <p:nvPicPr>
          <p:cNvPr id="5" name="Bild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0157" y="679210"/>
            <a:ext cx="2386994" cy="1674884"/>
          </a:xfrm>
          <a:prstGeom prst="rect">
            <a:avLst/>
          </a:prstGeom>
        </p:spPr>
      </p:pic>
    </p:spTree>
    <p:extLst>
      <p:ext uri="{BB962C8B-B14F-4D97-AF65-F5344CB8AC3E}">
        <p14:creationId xmlns:p14="http://schemas.microsoft.com/office/powerpoint/2010/main" val="225807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63957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og innhold Orange">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53742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87870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tel, innhold og bilde Orang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53274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og bild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60386" y="1167476"/>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22773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og bilde Orang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744334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ort bilde">
    <p:bg>
      <p:bgPr>
        <a:blipFill>
          <a:blip r:embed="rId2"/>
          <a:stretch>
            <a:fillRect/>
          </a:stretch>
        </a:blipFill>
        <a:effectLst/>
      </p:bgPr>
    </p:bg>
    <p:spTree>
      <p:nvGrpSpPr>
        <p:cNvPr id="1" name=""/>
        <p:cNvGrpSpPr/>
        <p:nvPr/>
      </p:nvGrpSpPr>
      <p:grpSpPr>
        <a:xfrm>
          <a:off x="0" y="0"/>
          <a:ext cx="0" cy="0"/>
          <a:chOff x="0" y="0"/>
          <a:chExt cx="0" cy="0"/>
        </a:xfrm>
      </p:grpSpPr>
      <p:sp>
        <p:nvSpPr>
          <p:cNvPr id="41"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2"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3"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8"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14"/>
          <p:cNvSpPr>
            <a:spLocks noChangeShapeType="1"/>
          </p:cNvSpPr>
          <p:nvPr userDrawn="1"/>
        </p:nvSpPr>
        <p:spPr bwMode="auto">
          <a:xfrm>
            <a:off x="2062163" y="13065857"/>
            <a:ext cx="223186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51"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21113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1260386" y="1097394"/>
            <a:ext cx="21861705" cy="1077218"/>
          </a:xfrm>
          <a:prstGeom prst="rect">
            <a:avLst/>
          </a:prstGeom>
        </p:spPr>
        <p:txBody>
          <a:bodyPr vert="horz" wrap="square" lIns="0" tIns="0" rIns="0" bIns="0" rtlCol="0" anchor="ctr">
            <a:spAutoFit/>
          </a:body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tekst 2"/>
          <p:cNvSpPr>
            <a:spLocks noGrp="1"/>
          </p:cNvSpPr>
          <p:nvPr>
            <p:ph type="body" idx="1"/>
          </p:nvPr>
        </p:nvSpPr>
        <p:spPr>
          <a:xfrm>
            <a:off x="1260386" y="2647950"/>
            <a:ext cx="21861705" cy="9631579"/>
          </a:xfrm>
          <a:prstGeom prst="rect">
            <a:avLst/>
          </a:prstGeom>
        </p:spPr>
        <p:txBody>
          <a:bodyPr vert="horz" lIns="0" tIns="0" rIns="0" bIns="0" rtlCol="0">
            <a:normAutofit/>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29" name="Rectangle 5"/>
          <p:cNvSpPr>
            <a:spLocks noChangeArrowheads="1"/>
          </p:cNvSpPr>
          <p:nvPr userDrawn="1"/>
        </p:nvSpPr>
        <p:spPr bwMode="auto">
          <a:xfrm>
            <a:off x="1906588" y="12903932"/>
            <a:ext cx="155575" cy="161925"/>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Rectangle 7"/>
          <p:cNvSpPr>
            <a:spLocks noChangeArrowheads="1"/>
          </p:cNvSpPr>
          <p:nvPr userDrawn="1"/>
        </p:nvSpPr>
        <p:spPr bwMode="auto">
          <a:xfrm>
            <a:off x="1277938" y="12903932"/>
            <a:ext cx="155575" cy="319088"/>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Rectangle 12"/>
          <p:cNvSpPr>
            <a:spLocks noChangeArrowheads="1"/>
          </p:cNvSpPr>
          <p:nvPr userDrawn="1"/>
        </p:nvSpPr>
        <p:spPr bwMode="auto">
          <a:xfrm>
            <a:off x="1747838" y="12589607"/>
            <a:ext cx="158750" cy="476250"/>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14"/>
          <p:cNvSpPr>
            <a:spLocks noChangeShapeType="1"/>
          </p:cNvSpPr>
          <p:nvPr userDrawn="1"/>
        </p:nvSpPr>
        <p:spPr bwMode="auto">
          <a:xfrm>
            <a:off x="2062163" y="13065857"/>
            <a:ext cx="22318662"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39" name="Line 15"/>
          <p:cNvSpPr>
            <a:spLocks noChangeShapeType="1"/>
          </p:cNvSpPr>
          <p:nvPr userDrawn="1"/>
        </p:nvSpPr>
        <p:spPr bwMode="auto">
          <a:xfrm>
            <a:off x="6350" y="13065857"/>
            <a:ext cx="1271588"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8123548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64" r:id="rId4"/>
    <p:sldLayoutId id="2147483657" r:id="rId5"/>
    <p:sldLayoutId id="2147483665" r:id="rId6"/>
    <p:sldLayoutId id="2147483658" r:id="rId7"/>
    <p:sldLayoutId id="2147483666" r:id="rId8"/>
    <p:sldLayoutId id="2147483659" r:id="rId9"/>
    <p:sldLayoutId id="2147483660" r:id="rId10"/>
    <p:sldLayoutId id="2147483667" r:id="rId11"/>
    <p:sldLayoutId id="2147483661" r:id="rId12"/>
    <p:sldLayoutId id="2147483668" r:id="rId13"/>
    <p:sldLayoutId id="2147483651" r:id="rId14"/>
    <p:sldLayoutId id="2147483669" r:id="rId15"/>
    <p:sldLayoutId id="2147483670" r:id="rId16"/>
    <p:sldLayoutId id="2147483663" r:id="rId17"/>
  </p:sldLayoutIdLst>
  <p:hf sldNum="0" hdr="0" ftr="0"/>
  <p:txStyles>
    <p:titleStyle>
      <a:lvl1pPr algn="l" defTabSz="1828526" rtl="0" eaLnBrk="1" latinLnBrk="0" hangingPunct="1">
        <a:lnSpc>
          <a:spcPct val="100000"/>
        </a:lnSpc>
        <a:spcBef>
          <a:spcPct val="0"/>
        </a:spcBef>
        <a:buNone/>
        <a:defRPr sz="7000" b="1" kern="1200">
          <a:solidFill>
            <a:srgbClr val="0F3C74"/>
          </a:solidFill>
          <a:latin typeface="+mj-lt"/>
          <a:ea typeface="+mj-ea"/>
          <a:cs typeface="+mj-cs"/>
        </a:defRPr>
      </a:lvl1pPr>
    </p:titleStyle>
    <p:bodyStyle>
      <a:lvl1pPr marL="457131" indent="-457131" algn="l" defTabSz="1828526" rtl="0" eaLnBrk="1" latinLnBrk="0" hangingPunct="1">
        <a:lnSpc>
          <a:spcPct val="100000"/>
        </a:lnSpc>
        <a:spcBef>
          <a:spcPts val="2000"/>
        </a:spcBef>
        <a:buFont typeface="Arial" panose="020B0604020202020204" pitchFamily="34" charset="0"/>
        <a:buChar char="•"/>
        <a:defRPr sz="3000" kern="1200">
          <a:solidFill>
            <a:schemeClr val="dk2"/>
          </a:solidFill>
          <a:latin typeface="+mn-lt"/>
          <a:ea typeface="+mn-ea"/>
          <a:cs typeface="+mn-cs"/>
        </a:defRPr>
      </a:lvl1pPr>
      <a:lvl2pPr marL="1371394"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2pPr>
      <a:lvl3pPr marL="2285657"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3pPr>
      <a:lvl4pPr marL="3199920"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4pPr>
      <a:lvl5pPr marL="4114183"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5pPr>
      <a:lvl6pPr marL="5028446"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708"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971"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1234"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526" rtl="0" eaLnBrk="1" latinLnBrk="0" hangingPunct="1">
        <a:defRPr sz="3599" kern="1200">
          <a:solidFill>
            <a:schemeClr val="tx1"/>
          </a:solidFill>
          <a:latin typeface="+mn-lt"/>
          <a:ea typeface="+mn-ea"/>
          <a:cs typeface="+mn-cs"/>
        </a:defRPr>
      </a:lvl1pPr>
      <a:lvl2pPr marL="914263" algn="l" defTabSz="1828526" rtl="0" eaLnBrk="1" latinLnBrk="0" hangingPunct="1">
        <a:defRPr sz="3599" kern="1200">
          <a:solidFill>
            <a:schemeClr val="tx1"/>
          </a:solidFill>
          <a:latin typeface="+mn-lt"/>
          <a:ea typeface="+mn-ea"/>
          <a:cs typeface="+mn-cs"/>
        </a:defRPr>
      </a:lvl2pPr>
      <a:lvl3pPr marL="1828526" algn="l" defTabSz="1828526" rtl="0" eaLnBrk="1" latinLnBrk="0" hangingPunct="1">
        <a:defRPr sz="3599" kern="1200">
          <a:solidFill>
            <a:schemeClr val="tx1"/>
          </a:solidFill>
          <a:latin typeface="+mn-lt"/>
          <a:ea typeface="+mn-ea"/>
          <a:cs typeface="+mn-cs"/>
        </a:defRPr>
      </a:lvl3pPr>
      <a:lvl4pPr marL="2742789" algn="l" defTabSz="1828526" rtl="0" eaLnBrk="1" latinLnBrk="0" hangingPunct="1">
        <a:defRPr sz="3599" kern="1200">
          <a:solidFill>
            <a:schemeClr val="tx1"/>
          </a:solidFill>
          <a:latin typeface="+mn-lt"/>
          <a:ea typeface="+mn-ea"/>
          <a:cs typeface="+mn-cs"/>
        </a:defRPr>
      </a:lvl4pPr>
      <a:lvl5pPr marL="3657051" algn="l" defTabSz="1828526" rtl="0" eaLnBrk="1" latinLnBrk="0" hangingPunct="1">
        <a:defRPr sz="3599" kern="1200">
          <a:solidFill>
            <a:schemeClr val="tx1"/>
          </a:solidFill>
          <a:latin typeface="+mn-lt"/>
          <a:ea typeface="+mn-ea"/>
          <a:cs typeface="+mn-cs"/>
        </a:defRPr>
      </a:lvl5pPr>
      <a:lvl6pPr marL="4571314" algn="l" defTabSz="1828526" rtl="0" eaLnBrk="1" latinLnBrk="0" hangingPunct="1">
        <a:defRPr sz="3599" kern="1200">
          <a:solidFill>
            <a:schemeClr val="tx1"/>
          </a:solidFill>
          <a:latin typeface="+mn-lt"/>
          <a:ea typeface="+mn-ea"/>
          <a:cs typeface="+mn-cs"/>
        </a:defRPr>
      </a:lvl6pPr>
      <a:lvl7pPr marL="5485577" algn="l" defTabSz="1828526" rtl="0" eaLnBrk="1" latinLnBrk="0" hangingPunct="1">
        <a:defRPr sz="3599" kern="1200">
          <a:solidFill>
            <a:schemeClr val="tx1"/>
          </a:solidFill>
          <a:latin typeface="+mn-lt"/>
          <a:ea typeface="+mn-ea"/>
          <a:cs typeface="+mn-cs"/>
        </a:defRPr>
      </a:lvl7pPr>
      <a:lvl8pPr marL="6399840" algn="l" defTabSz="1828526" rtl="0" eaLnBrk="1" latinLnBrk="0" hangingPunct="1">
        <a:defRPr sz="3599" kern="1200">
          <a:solidFill>
            <a:schemeClr val="tx1"/>
          </a:solidFill>
          <a:latin typeface="+mn-lt"/>
          <a:ea typeface="+mn-ea"/>
          <a:cs typeface="+mn-cs"/>
        </a:defRPr>
      </a:lvl8pPr>
      <a:lvl9pPr marL="7314103" algn="l" defTabSz="1828526"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cid:image008.jpg@01D63015.4526DE7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260157" y="5151222"/>
            <a:ext cx="18332511" cy="3693319"/>
          </a:xfrm>
        </p:spPr>
        <p:txBody>
          <a:bodyPr/>
          <a:lstStyle/>
          <a:p>
            <a:r>
              <a:rPr lang="nb-NO" dirty="0"/>
              <a:t>Taotluse menetlemise protsess ja nõuded taotlusele ning taotlejale (sh. partnerile)</a:t>
            </a:r>
            <a:endParaRPr lang="en-GB" dirty="0"/>
          </a:p>
        </p:txBody>
      </p:sp>
      <p:sp>
        <p:nvSpPr>
          <p:cNvPr id="5" name="Plassholder for tekst 4"/>
          <p:cNvSpPr>
            <a:spLocks noGrp="1"/>
          </p:cNvSpPr>
          <p:nvPr>
            <p:ph type="body" sz="quarter" idx="13"/>
          </p:nvPr>
        </p:nvSpPr>
        <p:spPr/>
        <p:txBody>
          <a:bodyPr/>
          <a:lstStyle/>
          <a:p>
            <a:r>
              <a:rPr lang="et-EE" dirty="0" smtClean="0"/>
              <a:t>Liina Breicis</a:t>
            </a:r>
            <a:endParaRPr lang="en-GB" dirty="0"/>
          </a:p>
        </p:txBody>
      </p:sp>
      <p:sp>
        <p:nvSpPr>
          <p:cNvPr id="6" name="Plassholder for tekst 5"/>
          <p:cNvSpPr>
            <a:spLocks noGrp="1"/>
          </p:cNvSpPr>
          <p:nvPr>
            <p:ph type="body" sz="quarter" idx="14"/>
          </p:nvPr>
        </p:nvSpPr>
        <p:spPr/>
        <p:txBody>
          <a:bodyPr/>
          <a:lstStyle/>
          <a:p>
            <a:r>
              <a:rPr lang="et-EE" dirty="0" smtClean="0"/>
              <a:t>projektikoordinaator</a:t>
            </a:r>
            <a:endParaRPr lang="en-GB" dirty="0"/>
          </a:p>
        </p:txBody>
      </p:sp>
      <p:sp>
        <p:nvSpPr>
          <p:cNvPr id="7" name="Plassholder for tekst 6"/>
          <p:cNvSpPr>
            <a:spLocks noGrp="1"/>
          </p:cNvSpPr>
          <p:nvPr>
            <p:ph type="body" sz="quarter" idx="15"/>
          </p:nvPr>
        </p:nvSpPr>
        <p:spPr/>
        <p:txBody>
          <a:bodyPr/>
          <a:lstStyle/>
          <a:p>
            <a:r>
              <a:rPr lang="et-EE" dirty="0"/>
              <a:t>	</a:t>
            </a:r>
            <a:endParaRPr lang="en-GB" dirty="0"/>
          </a:p>
        </p:txBody>
      </p:sp>
      <p:sp>
        <p:nvSpPr>
          <p:cNvPr id="8" name="Plassholder for tekst 7"/>
          <p:cNvSpPr>
            <a:spLocks noGrp="1"/>
          </p:cNvSpPr>
          <p:nvPr>
            <p:ph type="body" sz="quarter" idx="16"/>
          </p:nvPr>
        </p:nvSpPr>
        <p:spPr/>
        <p:txBody>
          <a:bodyPr/>
          <a:lstStyle/>
          <a:p>
            <a:r>
              <a:rPr lang="et-EE" dirty="0" smtClean="0"/>
              <a:t>Riigi Tugiteenuste Keskus</a:t>
            </a:r>
            <a:endParaRPr lang="en-GB" dirty="0"/>
          </a:p>
        </p:txBody>
      </p:sp>
      <p:sp>
        <p:nvSpPr>
          <p:cNvPr id="9" name="Plassholder for dato 8"/>
          <p:cNvSpPr>
            <a:spLocks noGrp="1"/>
          </p:cNvSpPr>
          <p:nvPr>
            <p:ph type="dt" sz="half" idx="10"/>
          </p:nvPr>
        </p:nvSpPr>
        <p:spPr/>
        <p:txBody>
          <a:bodyPr/>
          <a:lstStyle/>
          <a:p>
            <a:fld id="{A4AD3E04-3803-4746-93FE-59C9F8586737}" type="datetime1">
              <a:rPr lang="nb-NO" smtClean="0"/>
              <a:t>17.09.2020</a:t>
            </a:fld>
            <a:endParaRPr lang="nb-NO" dirty="0"/>
          </a:p>
        </p:txBody>
      </p:sp>
      <p:pic>
        <p:nvPicPr>
          <p:cNvPr id="10" name="Pilt 5" descr="V:\SM\SM\Välisvahendid\NORRA ja EMP 2014-2021\LOCALDEV opening seminar (Nov 12, 2019)\0_sotsmin_3lovi_es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15700" y="914400"/>
            <a:ext cx="3733800" cy="1581150"/>
          </a:xfrm>
          <a:prstGeom prst="rect">
            <a:avLst/>
          </a:prstGeom>
          <a:noFill/>
          <a:ln>
            <a:noFill/>
          </a:ln>
        </p:spPr>
      </p:pic>
      <p:pic>
        <p:nvPicPr>
          <p:cNvPr id="11" name="Picture 10" descr="cid:image008.jpg@01D63015.4526DE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9867942" y="914400"/>
            <a:ext cx="3906458" cy="1581150"/>
          </a:xfrm>
          <a:prstGeom prst="rect">
            <a:avLst/>
          </a:prstGeom>
          <a:noFill/>
          <a:ln>
            <a:noFill/>
          </a:ln>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482282" y="914400"/>
            <a:ext cx="3952878" cy="1581150"/>
          </a:xfrm>
          <a:prstGeom prst="rect">
            <a:avLst/>
          </a:prstGeom>
        </p:spPr>
      </p:pic>
    </p:spTree>
    <p:extLst>
      <p:ext uri="{BB962C8B-B14F-4D97-AF65-F5344CB8AC3E}">
        <p14:creationId xmlns:p14="http://schemas.microsoft.com/office/powerpoint/2010/main" val="36241599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a:t>Nõuded taotlejale, partnerile ja taotlusele</a:t>
            </a:r>
            <a:endParaRPr lang="en-GB" dirty="0"/>
          </a:p>
        </p:txBody>
      </p:sp>
      <p:sp>
        <p:nvSpPr>
          <p:cNvPr id="3" name="Plassholder for innhold 2"/>
          <p:cNvSpPr>
            <a:spLocks noGrp="1"/>
          </p:cNvSpPr>
          <p:nvPr>
            <p:ph idx="1"/>
          </p:nvPr>
        </p:nvSpPr>
        <p:spPr/>
        <p:txBody>
          <a:bodyPr>
            <a:normAutofit fontScale="92500" lnSpcReduction="20000"/>
          </a:bodyPr>
          <a:lstStyle/>
          <a:p>
            <a:r>
              <a:rPr lang="et-EE" dirty="0" smtClean="0"/>
              <a:t>Taotleja </a:t>
            </a:r>
            <a:r>
              <a:rPr lang="et-EE" dirty="0"/>
              <a:t>võib olla Eestis registreeritud riigi või kohaliku omavalitsuse hallatav kutseõppeasutus, kel on kutseõppe tasemeõppe läbiviimise õigus isikuarengu õppekavarühmas ning Eesti hariduse infosüsteemis registreeritud või registreerimisel kutsevaliku õppekava. </a:t>
            </a:r>
          </a:p>
          <a:p>
            <a:r>
              <a:rPr lang="et-EE" dirty="0" smtClean="0"/>
              <a:t>Projekti </a:t>
            </a:r>
            <a:r>
              <a:rPr lang="et-EE" dirty="0"/>
              <a:t>partneriteks võivad olla projekti rakendamisse aktiivselt kaasatud ja sellesse tõhusalt panustavad juriidilised isikud või valitsusvälised organisatsioonid, mille asukohamaa on kas Eesti, Norra, Island, Liechtenstein, mõni teine abisaajariik (Bulgaaria, Horvaatia, Küpros, Tšehhi, Kreeka, Ungari, Läti, Leedu, Malta, Poola, Portugal, Rumeenia, Slovakkia, Sloveenia) või Venemaa. </a:t>
            </a:r>
          </a:p>
          <a:p>
            <a:r>
              <a:rPr lang="et-EE" dirty="0" smtClean="0"/>
              <a:t>Toetuse </a:t>
            </a:r>
            <a:r>
              <a:rPr lang="et-EE" dirty="0"/>
              <a:t>taotlejal ja partneril ei tohi projektitaotluste esitamise tähtpäeva seisuga olla riiklike maksude võlgnevusi (allikas: Maksu- ja Tolliameti elektrooniline andmebaas), mis ei ole ajatatud. </a:t>
            </a:r>
            <a:endParaRPr lang="et-EE" dirty="0" smtClean="0"/>
          </a:p>
          <a:p>
            <a:r>
              <a:rPr lang="et-EE" dirty="0"/>
              <a:t>Nõuded taotlusele:</a:t>
            </a:r>
          </a:p>
          <a:p>
            <a:pPr lvl="1"/>
            <a:r>
              <a:rPr lang="et-EE" dirty="0"/>
              <a:t>E-keskkonnas</a:t>
            </a:r>
          </a:p>
          <a:p>
            <a:pPr lvl="1"/>
            <a:r>
              <a:rPr lang="et-EE" dirty="0"/>
              <a:t>Allkirjastatud esindusõigusliku isiku poolt</a:t>
            </a:r>
          </a:p>
          <a:p>
            <a:pPr lvl="1"/>
            <a:r>
              <a:rPr lang="et-EE" dirty="0"/>
              <a:t>Partneri andmed ning roll- (kui on) </a:t>
            </a:r>
          </a:p>
          <a:p>
            <a:pPr lvl="1"/>
            <a:r>
              <a:rPr lang="et-EE" dirty="0" smtClean="0"/>
              <a:t>Tegevuste </a:t>
            </a:r>
            <a:r>
              <a:rPr lang="et-EE" dirty="0"/>
              <a:t>elluviimis koht on Eesti või projektipartneri asukohariik</a:t>
            </a:r>
          </a:p>
          <a:p>
            <a:pPr lvl="1"/>
            <a:r>
              <a:rPr lang="et-EE" dirty="0"/>
              <a:t>Toetuse summa ja osakaal abikõlblikest kuludest vastab korrale ja tegevused tehakse abikõlblikkuse </a:t>
            </a:r>
            <a:r>
              <a:rPr lang="et-EE" dirty="0" smtClean="0"/>
              <a:t>perioodil</a:t>
            </a:r>
          </a:p>
          <a:p>
            <a:pPr lvl="1"/>
            <a:r>
              <a:rPr lang="et-EE" dirty="0" smtClean="0"/>
              <a:t>Taotluses </a:t>
            </a:r>
            <a:r>
              <a:rPr lang="et-EE" dirty="0"/>
              <a:t>on kirjeldatud projekti jätkusuutlikkust ja selle tagamisega seotud kulude katmise </a:t>
            </a:r>
            <a:r>
              <a:rPr lang="et-EE" dirty="0" smtClean="0"/>
              <a:t>allikaid</a:t>
            </a:r>
            <a:endParaRPr lang="et-EE" dirty="0"/>
          </a:p>
          <a:p>
            <a:r>
              <a:rPr lang="et-EE" dirty="0"/>
              <a:t>Taotluse juurde lisatavad dokumendid:</a:t>
            </a:r>
          </a:p>
          <a:p>
            <a:pPr lvl="1"/>
            <a:r>
              <a:rPr lang="et-EE" dirty="0" smtClean="0"/>
              <a:t>Projektijuhi CV</a:t>
            </a:r>
            <a:endParaRPr lang="et-EE" dirty="0"/>
          </a:p>
          <a:p>
            <a:pPr lvl="1"/>
            <a:r>
              <a:rPr lang="et-EE" dirty="0" smtClean="0"/>
              <a:t>Volikiri </a:t>
            </a:r>
            <a:r>
              <a:rPr lang="et-EE" dirty="0"/>
              <a:t>(kui on vaja)</a:t>
            </a:r>
          </a:p>
          <a:p>
            <a:pPr lvl="1"/>
            <a:r>
              <a:rPr lang="et-EE" dirty="0"/>
              <a:t>Projekti partneri  kaaskiri (kui on)</a:t>
            </a:r>
          </a:p>
          <a:p>
            <a:pPr marL="0" indent="0">
              <a:buNone/>
            </a:pPr>
            <a:endParaRPr lang="et-EE" dirty="0"/>
          </a:p>
          <a:p>
            <a:endParaRPr lang="en-GB" dirty="0"/>
          </a:p>
        </p:txBody>
      </p:sp>
    </p:spTree>
    <p:extLst>
      <p:ext uri="{BB962C8B-B14F-4D97-AF65-F5344CB8AC3E}">
        <p14:creationId xmlns:p14="http://schemas.microsoft.com/office/powerpoint/2010/main" val="37404823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a:t>Toetuse taotlemine ja menetlemine</a:t>
            </a:r>
            <a:endParaRPr lang="en-GB" dirty="0"/>
          </a:p>
        </p:txBody>
      </p:sp>
      <p:sp>
        <p:nvSpPr>
          <p:cNvPr id="3" name="Plassholder for innhold 2"/>
          <p:cNvSpPr>
            <a:spLocks noGrp="1"/>
          </p:cNvSpPr>
          <p:nvPr>
            <p:ph idx="1"/>
          </p:nvPr>
        </p:nvSpPr>
        <p:spPr/>
        <p:txBody>
          <a:bodyPr/>
          <a:lstStyle/>
          <a:p>
            <a:r>
              <a:rPr lang="et-EE" dirty="0"/>
              <a:t>Kontaktisikud: Kelly Poopuu, Liina Breicis, Pille Penk</a:t>
            </a:r>
          </a:p>
          <a:p>
            <a:r>
              <a:rPr lang="fi-FI" dirty="0" smtClean="0"/>
              <a:t>Projekti</a:t>
            </a:r>
            <a:r>
              <a:rPr lang="et-EE" dirty="0" smtClean="0"/>
              <a:t> </a:t>
            </a:r>
            <a:r>
              <a:rPr lang="fi-FI" dirty="0" err="1" smtClean="0"/>
              <a:t>taotluste</a:t>
            </a:r>
            <a:r>
              <a:rPr lang="fi-FI" dirty="0" smtClean="0"/>
              <a:t> </a:t>
            </a:r>
            <a:r>
              <a:rPr lang="fi-FI" dirty="0" err="1"/>
              <a:t>esitamise</a:t>
            </a:r>
            <a:r>
              <a:rPr lang="fi-FI" dirty="0"/>
              <a:t> </a:t>
            </a:r>
            <a:r>
              <a:rPr lang="fi-FI" dirty="0" err="1"/>
              <a:t>tähtaeg</a:t>
            </a:r>
            <a:r>
              <a:rPr lang="fi-FI" dirty="0"/>
              <a:t> on </a:t>
            </a:r>
            <a:r>
              <a:rPr lang="et-EE" dirty="0" smtClean="0"/>
              <a:t>01</a:t>
            </a:r>
            <a:r>
              <a:rPr lang="fi-FI" dirty="0" smtClean="0"/>
              <a:t>.</a:t>
            </a:r>
            <a:r>
              <a:rPr lang="et-EE" dirty="0" smtClean="0"/>
              <a:t>11</a:t>
            </a:r>
            <a:r>
              <a:rPr lang="fi-FI" dirty="0" smtClean="0"/>
              <a:t>.2020 </a:t>
            </a:r>
            <a:r>
              <a:rPr lang="fi-FI" dirty="0" err="1"/>
              <a:t>kell</a:t>
            </a:r>
            <a:r>
              <a:rPr lang="fi-FI" dirty="0"/>
              <a:t> 17:00 </a:t>
            </a:r>
            <a:r>
              <a:rPr lang="fi-FI" dirty="0" err="1"/>
              <a:t>kohaliku</a:t>
            </a:r>
            <a:r>
              <a:rPr lang="fi-FI" dirty="0"/>
              <a:t> aja </a:t>
            </a:r>
            <a:r>
              <a:rPr lang="fi-FI" dirty="0" err="1"/>
              <a:t>järgi</a:t>
            </a:r>
            <a:endParaRPr lang="et-EE" dirty="0"/>
          </a:p>
          <a:p>
            <a:r>
              <a:rPr lang="et-EE" b="1" u="sng" dirty="0">
                <a:solidFill>
                  <a:srgbClr val="FF0000"/>
                </a:solidFill>
              </a:rPr>
              <a:t>Kogu kirjavahetus käib läbi e-toetuste keskkonna postkasti</a:t>
            </a:r>
          </a:p>
          <a:p>
            <a:r>
              <a:rPr lang="et-EE" dirty="0"/>
              <a:t>Esitada võib vaid ühe taotluse</a:t>
            </a:r>
          </a:p>
          <a:p>
            <a:r>
              <a:rPr lang="et-EE" dirty="0"/>
              <a:t>Peale tähtaja lõppemist suletakse taotlusvoor- </a:t>
            </a:r>
            <a:r>
              <a:rPr lang="et-EE" dirty="0">
                <a:solidFill>
                  <a:srgbClr val="FF0000"/>
                </a:solidFill>
              </a:rPr>
              <a:t>hilinenud taotlusi vastu ei võeta!</a:t>
            </a:r>
          </a:p>
          <a:p>
            <a:r>
              <a:rPr lang="et-EE" dirty="0"/>
              <a:t>Esmane vastavuskontroll 10 tööpäeva jooksul</a:t>
            </a:r>
          </a:p>
          <a:p>
            <a:r>
              <a:rPr lang="et-EE" dirty="0"/>
              <a:t>Menetlemise käigus võidakse nõuda taotlejalt selgitusi ja lisadokumente või taotluse parandamist</a:t>
            </a:r>
          </a:p>
          <a:p>
            <a:r>
              <a:rPr lang="et-EE" dirty="0"/>
              <a:t>Igat taotlust hindab kaks erapooletut, sõltumatut ja usaldusväärset eksperti.</a:t>
            </a:r>
          </a:p>
          <a:p>
            <a:r>
              <a:rPr lang="et-EE" dirty="0"/>
              <a:t>Eksperdid annavad hindeid eraldiseisvalt hiljemalt 10 tööpäeva jooksul taotluse hindamiseks saamisest</a:t>
            </a:r>
          </a:p>
          <a:p>
            <a:r>
              <a:rPr lang="et-EE" dirty="0"/>
              <a:t>Taotlus, mille hindamistulemus on alla 50% maksimumtulemusest, tehakse rahuldamata jätmise otsus</a:t>
            </a:r>
          </a:p>
          <a:p>
            <a:r>
              <a:rPr lang="et-EE" dirty="0"/>
              <a:t>Projektide pingerida edastatakse vähemalt 3 liikmelisele programmioperaatori poolt moodustatud hindamiskomisjonile</a:t>
            </a:r>
          </a:p>
          <a:p>
            <a:r>
              <a:rPr lang="et-EE" dirty="0"/>
              <a:t>Hindamiskomisjon vaatab taotlused läbi 15 tööpäeva jooksul</a:t>
            </a:r>
          </a:p>
          <a:p>
            <a:r>
              <a:rPr lang="et-EE" dirty="0"/>
              <a:t>Otsuse vormistamine ja teavitamine 10-15 tööpäeva jooksul (</a:t>
            </a:r>
            <a:r>
              <a:rPr lang="et-EE" i="1" dirty="0"/>
              <a:t>e-toetuse keskkonna kaudu)</a:t>
            </a:r>
          </a:p>
          <a:p>
            <a:endParaRPr lang="et-EE" dirty="0"/>
          </a:p>
          <a:p>
            <a:endParaRPr lang="en-GB" dirty="0"/>
          </a:p>
        </p:txBody>
      </p:sp>
    </p:spTree>
    <p:extLst>
      <p:ext uri="{BB962C8B-B14F-4D97-AF65-F5344CB8AC3E}">
        <p14:creationId xmlns:p14="http://schemas.microsoft.com/office/powerpoint/2010/main" val="25593215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saaja ja partneri kohustused</a:t>
            </a:r>
          </a:p>
        </p:txBody>
      </p:sp>
      <p:sp>
        <p:nvSpPr>
          <p:cNvPr id="3" name="Content Placeholder 2"/>
          <p:cNvSpPr>
            <a:spLocks noGrp="1"/>
          </p:cNvSpPr>
          <p:nvPr>
            <p:ph idx="1"/>
          </p:nvPr>
        </p:nvSpPr>
        <p:spPr/>
        <p:txBody>
          <a:bodyPr>
            <a:normAutofit lnSpcReduction="10000"/>
          </a:bodyPr>
          <a:lstStyle/>
          <a:p>
            <a:r>
              <a:rPr lang="et-EE" dirty="0"/>
              <a:t>Toetuse saaja (sh partner) järgib hankemenetluse puhul riigihangete korraldamise </a:t>
            </a:r>
            <a:r>
              <a:rPr lang="et-EE" dirty="0" err="1"/>
              <a:t>üldpõhimõtteid</a:t>
            </a:r>
            <a:r>
              <a:rPr lang="et-EE" dirty="0"/>
              <a:t>, kasutades rahalisi vahendeid säästlikult ja otstarbekalt (RHS § 3)</a:t>
            </a:r>
          </a:p>
          <a:p>
            <a:r>
              <a:rPr lang="et-EE" dirty="0"/>
              <a:t>Võtab kirjalikku </a:t>
            </a:r>
            <a:r>
              <a:rPr lang="et-EE" dirty="0" err="1"/>
              <a:t>taasesitamist</a:t>
            </a:r>
            <a:r>
              <a:rPr lang="et-EE" dirty="0"/>
              <a:t> võimaldavas vormis vähemalt kolm hinnapakkumust, kui teenuse, asja või ehitustöö eeldatav maksumus ilma käibemaksuta on 5000 eurot või rohkem</a:t>
            </a:r>
            <a:r>
              <a:rPr lang="et-EE" dirty="0" smtClean="0"/>
              <a:t>;</a:t>
            </a:r>
          </a:p>
          <a:p>
            <a:r>
              <a:rPr lang="et-EE" dirty="0" smtClean="0"/>
              <a:t>Fikseerib kirjalikku </a:t>
            </a:r>
            <a:r>
              <a:rPr lang="et-EE" dirty="0" err="1" smtClean="0"/>
              <a:t>taasesitamist</a:t>
            </a:r>
            <a:r>
              <a:rPr lang="et-EE" dirty="0" smtClean="0"/>
              <a:t> võimaldavas vormis projekti tegevustesse kaasatud isikud (osalejate nimekirjad allkirjadega);</a:t>
            </a:r>
          </a:p>
          <a:p>
            <a:r>
              <a:rPr lang="et-EE" dirty="0" smtClean="0"/>
              <a:t>Peab </a:t>
            </a:r>
            <a:r>
              <a:rPr lang="et-EE" dirty="0"/>
              <a:t>arvestust projekti kestel projekti tegevustega teenitud tulude kohta</a:t>
            </a:r>
          </a:p>
          <a:p>
            <a:r>
              <a:rPr lang="et-EE" dirty="0"/>
              <a:t>Annab jooksvalt infot projekti elluviimise ja tulemuste saavutuste kohta</a:t>
            </a:r>
          </a:p>
          <a:p>
            <a:r>
              <a:rPr lang="et-EE" dirty="0"/>
              <a:t>Võimaldab teostada kohapealse kontrolli/auditi</a:t>
            </a:r>
          </a:p>
          <a:p>
            <a:r>
              <a:rPr lang="et-EE" dirty="0"/>
              <a:t>Dokumentide säilitamise kohustus vähemalt kuni 31.12.2028;</a:t>
            </a:r>
          </a:p>
          <a:p>
            <a:r>
              <a:rPr lang="et-EE" dirty="0"/>
              <a:t>Korraldab vähemalt 2 projekti tegevusi ja tulemusi kajastavat avalikku üritust (</a:t>
            </a:r>
            <a:r>
              <a:rPr lang="et-EE" dirty="0" err="1"/>
              <a:t>ava-ja</a:t>
            </a:r>
            <a:r>
              <a:rPr lang="et-EE" dirty="0"/>
              <a:t> lõpuseminar või pressikonverents)</a:t>
            </a:r>
          </a:p>
          <a:p>
            <a:r>
              <a:rPr lang="et-EE" dirty="0"/>
              <a:t>Loob eestikeelse + ingliskeelse projekti </a:t>
            </a:r>
            <a:r>
              <a:rPr lang="et-EE" dirty="0" smtClean="0"/>
              <a:t>kodulehe (võib olla ka organisatsiooni alamleht), </a:t>
            </a:r>
            <a:r>
              <a:rPr lang="et-EE" dirty="0"/>
              <a:t>kus kajastatakse kõiki olulisemaid projektiga soetud tegevusi, üritusi, tulemusi ja muid andmeid</a:t>
            </a:r>
            <a:r>
              <a:rPr lang="et-EE" dirty="0" smtClean="0"/>
              <a:t>. Kuni 150 000 </a:t>
            </a:r>
            <a:r>
              <a:rPr lang="et-EE" dirty="0" err="1" smtClean="0"/>
              <a:t>eurose</a:t>
            </a:r>
            <a:r>
              <a:rPr lang="et-EE" dirty="0" smtClean="0"/>
              <a:t> toetuse korral piisab vaid eestikeelsest projekti kodulehest.</a:t>
            </a:r>
            <a:endParaRPr lang="et-EE" dirty="0"/>
          </a:p>
          <a:p>
            <a:r>
              <a:rPr lang="et-EE" dirty="0"/>
              <a:t>Logode kasutamine infopäevadel, seminarid, trükised, üritused, meeneid jne (EMP logo)</a:t>
            </a:r>
          </a:p>
          <a:p>
            <a:r>
              <a:rPr lang="et-EE" dirty="0" smtClean="0"/>
              <a:t>Toetuse näol ei ole tegemist riigiabiga.</a:t>
            </a:r>
            <a:endParaRPr lang="et-EE" dirty="0"/>
          </a:p>
        </p:txBody>
      </p:sp>
    </p:spTree>
    <p:extLst>
      <p:ext uri="{BB962C8B-B14F-4D97-AF65-F5344CB8AC3E}">
        <p14:creationId xmlns:p14="http://schemas.microsoft.com/office/powerpoint/2010/main" val="894483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smtClean="0"/>
              <a:t>Tänan kuulamast!</a:t>
            </a:r>
            <a:endParaRPr lang="en-GB" dirty="0"/>
          </a:p>
        </p:txBody>
      </p:sp>
    </p:spTree>
    <p:extLst>
      <p:ext uri="{BB962C8B-B14F-4D97-AF65-F5344CB8AC3E}">
        <p14:creationId xmlns:p14="http://schemas.microsoft.com/office/powerpoint/2010/main" val="5087633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E1E1C"/>
      </a:dk2>
      <a:lt2>
        <a:srgbClr val="0573BA"/>
      </a:lt2>
      <a:accent1>
        <a:srgbClr val="0573BA"/>
      </a:accent1>
      <a:accent2>
        <a:srgbClr val="E94E2E"/>
      </a:accent2>
      <a:accent3>
        <a:srgbClr val="02AB84"/>
      </a:accent3>
      <a:accent4>
        <a:srgbClr val="FFC000"/>
      </a:accent4>
      <a:accent5>
        <a:srgbClr val="4472C4"/>
      </a:accent5>
      <a:accent6>
        <a:srgbClr val="70AD47"/>
      </a:accent6>
      <a:hlink>
        <a:srgbClr val="0563C1"/>
      </a:hlink>
      <a:folHlink>
        <a:srgbClr val="954F72"/>
      </a:folHlink>
    </a:clrScheme>
    <a:fontScheme name="Egendefinert 1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mal_EØSMidlene.potx" id="{2877A2A8-6D65-4BE8-A3B9-A911333E1F70}" vid="{D3D72181-B44E-471C-A438-738F633005D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PPT-mal_EØSMidlene</Template>
  <TotalTime>450</TotalTime>
  <Words>529</Words>
  <Application>Microsoft Office PowerPoint</Application>
  <PresentationFormat>Custom</PresentationFormat>
  <Paragraphs>48</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Office-tema</vt:lpstr>
      <vt:lpstr>Taotluse menetlemise protsess ja nõuded taotlusele ning taotlejale (sh. partnerile)</vt:lpstr>
      <vt:lpstr>Nõuded taotlejale, partnerile ja taotlusele</vt:lpstr>
      <vt:lpstr>Toetuse taotlemine ja menetlemine</vt:lpstr>
      <vt:lpstr>Toetuse saaja ja partneri kohustused</vt:lpstr>
      <vt:lpstr>Tänan kuulamast!</vt:lpstr>
    </vt:vector>
  </TitlesOfParts>
  <Company>EFTA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WEGGERSEN Lillann</dc:creator>
  <cp:lastModifiedBy>Liina Breicis</cp:lastModifiedBy>
  <cp:revision>18</cp:revision>
  <cp:lastPrinted>2020-09-17T06:38:20Z</cp:lastPrinted>
  <dcterms:created xsi:type="dcterms:W3CDTF">2017-06-12T12:11:38Z</dcterms:created>
  <dcterms:modified xsi:type="dcterms:W3CDTF">2020-09-17T08:20:46Z</dcterms:modified>
</cp:coreProperties>
</file>