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56" r:id="rId2"/>
    <p:sldId id="258" r:id="rId3"/>
    <p:sldId id="272" r:id="rId4"/>
    <p:sldId id="273" r:id="rId5"/>
    <p:sldId id="274" r:id="rId6"/>
    <p:sldId id="275" r:id="rId7"/>
    <p:sldId id="276" r:id="rId8"/>
    <p:sldId id="277" r:id="rId9"/>
    <p:sldId id="278" r:id="rId10"/>
    <p:sldId id="279" r:id="rId11"/>
    <p:sldId id="271" r:id="rId12"/>
  </p:sldIdLst>
  <p:sldSz cx="24380825" cy="13714413"/>
  <p:notesSz cx="6858000" cy="9144000"/>
  <p:defaultTextStyle>
    <a:defPPr>
      <a:defRPr lang="en-US"/>
    </a:defPPr>
    <a:lvl1pPr marL="0" algn="l" defTabSz="1828252" rtl="0" eaLnBrk="1" latinLnBrk="0" hangingPunct="1">
      <a:defRPr sz="3599" kern="1200">
        <a:solidFill>
          <a:schemeClr val="tx1"/>
        </a:solidFill>
        <a:latin typeface="+mn-lt"/>
        <a:ea typeface="+mn-ea"/>
        <a:cs typeface="+mn-cs"/>
      </a:defRPr>
    </a:lvl1pPr>
    <a:lvl2pPr marL="914127" algn="l" defTabSz="1828252" rtl="0" eaLnBrk="1" latinLnBrk="0" hangingPunct="1">
      <a:defRPr sz="3599" kern="1200">
        <a:solidFill>
          <a:schemeClr val="tx1"/>
        </a:solidFill>
        <a:latin typeface="+mn-lt"/>
        <a:ea typeface="+mn-ea"/>
        <a:cs typeface="+mn-cs"/>
      </a:defRPr>
    </a:lvl2pPr>
    <a:lvl3pPr marL="1828252" algn="l" defTabSz="1828252" rtl="0" eaLnBrk="1" latinLnBrk="0" hangingPunct="1">
      <a:defRPr sz="3599" kern="1200">
        <a:solidFill>
          <a:schemeClr val="tx1"/>
        </a:solidFill>
        <a:latin typeface="+mn-lt"/>
        <a:ea typeface="+mn-ea"/>
        <a:cs typeface="+mn-cs"/>
      </a:defRPr>
    </a:lvl3pPr>
    <a:lvl4pPr marL="2742379" algn="l" defTabSz="1828252" rtl="0" eaLnBrk="1" latinLnBrk="0" hangingPunct="1">
      <a:defRPr sz="3599" kern="1200">
        <a:solidFill>
          <a:schemeClr val="tx1"/>
        </a:solidFill>
        <a:latin typeface="+mn-lt"/>
        <a:ea typeface="+mn-ea"/>
        <a:cs typeface="+mn-cs"/>
      </a:defRPr>
    </a:lvl4pPr>
    <a:lvl5pPr marL="3656503" algn="l" defTabSz="1828252" rtl="0" eaLnBrk="1" latinLnBrk="0" hangingPunct="1">
      <a:defRPr sz="3599" kern="1200">
        <a:solidFill>
          <a:schemeClr val="tx1"/>
        </a:solidFill>
        <a:latin typeface="+mn-lt"/>
        <a:ea typeface="+mn-ea"/>
        <a:cs typeface="+mn-cs"/>
      </a:defRPr>
    </a:lvl5pPr>
    <a:lvl6pPr marL="4570628" algn="l" defTabSz="1828252" rtl="0" eaLnBrk="1" latinLnBrk="0" hangingPunct="1">
      <a:defRPr sz="3599" kern="1200">
        <a:solidFill>
          <a:schemeClr val="tx1"/>
        </a:solidFill>
        <a:latin typeface="+mn-lt"/>
        <a:ea typeface="+mn-ea"/>
        <a:cs typeface="+mn-cs"/>
      </a:defRPr>
    </a:lvl6pPr>
    <a:lvl7pPr marL="5484755" algn="l" defTabSz="1828252" rtl="0" eaLnBrk="1" latinLnBrk="0" hangingPunct="1">
      <a:defRPr sz="3599" kern="1200">
        <a:solidFill>
          <a:schemeClr val="tx1"/>
        </a:solidFill>
        <a:latin typeface="+mn-lt"/>
        <a:ea typeface="+mn-ea"/>
        <a:cs typeface="+mn-cs"/>
      </a:defRPr>
    </a:lvl7pPr>
    <a:lvl8pPr marL="6398880" algn="l" defTabSz="1828252" rtl="0" eaLnBrk="1" latinLnBrk="0" hangingPunct="1">
      <a:defRPr sz="3599" kern="1200">
        <a:solidFill>
          <a:schemeClr val="tx1"/>
        </a:solidFill>
        <a:latin typeface="+mn-lt"/>
        <a:ea typeface="+mn-ea"/>
        <a:cs typeface="+mn-cs"/>
      </a:defRPr>
    </a:lvl8pPr>
    <a:lvl9pPr marL="7313007" algn="l" defTabSz="1828252" rtl="0" eaLnBrk="1" latinLnBrk="0" hangingPunct="1">
      <a:defRPr sz="359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3C74"/>
    <a:srgbClr val="3EAF79"/>
    <a:srgbClr val="D8222C"/>
    <a:srgbClr val="FF0016"/>
    <a:srgbClr val="003096"/>
    <a:srgbClr val="20D1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6" autoAdjust="0"/>
    <p:restoredTop sz="94661" autoAdjust="0"/>
  </p:normalViewPr>
  <p:slideViewPr>
    <p:cSldViewPr snapToGrid="0">
      <p:cViewPr varScale="1">
        <p:scale>
          <a:sx n="56" d="100"/>
          <a:sy n="56" d="100"/>
        </p:scale>
        <p:origin x="306" y="84"/>
      </p:cViewPr>
      <p:guideLst/>
    </p:cSldViewPr>
  </p:slideViewPr>
  <p:notesTextViewPr>
    <p:cViewPr>
      <p:scale>
        <a:sx n="1" d="1"/>
        <a:sy n="1" d="1"/>
      </p:scale>
      <p:origin x="0" y="0"/>
    </p:cViewPr>
  </p:notesTextViewPr>
  <p:notesViewPr>
    <p:cSldViewPr snapToGrid="0" showGuides="1">
      <p:cViewPr varScale="1">
        <p:scale>
          <a:sx n="101" d="100"/>
          <a:sy n="101" d="100"/>
        </p:scale>
        <p:origin x="26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1D2BC0F-7084-4C9F-B157-046C3CBDF955}" type="datetimeFigureOut">
              <a:rPr lang="en-GB" smtClean="0"/>
              <a:t>17/09/2020</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3D7DFC9-24E8-442D-BDAD-54B920CFC199}" type="slidenum">
              <a:rPr lang="en-GB" smtClean="0"/>
              <a:t>‹#›</a:t>
            </a:fld>
            <a:endParaRPr lang="en-GB"/>
          </a:p>
        </p:txBody>
      </p:sp>
    </p:spTree>
    <p:extLst>
      <p:ext uri="{BB962C8B-B14F-4D97-AF65-F5344CB8AC3E}">
        <p14:creationId xmlns:p14="http://schemas.microsoft.com/office/powerpoint/2010/main" val="480001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A57144-1CBB-4515-B696-16F63A0D6277}" type="datetimeFigureOut">
              <a:rPr lang="en-GB" smtClean="0"/>
              <a:t>17/09/2020</a:t>
            </a:fld>
            <a:endParaRPr lang="en-GB"/>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endParaRPr lang="en-GB" dirty="0"/>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DA259D-87B2-48A8-8896-0559A1CBD787}" type="slidenum">
              <a:rPr lang="en-GB" smtClean="0"/>
              <a:t>‹#›</a:t>
            </a:fld>
            <a:endParaRPr lang="en-GB"/>
          </a:p>
        </p:txBody>
      </p:sp>
    </p:spTree>
    <p:extLst>
      <p:ext uri="{BB962C8B-B14F-4D97-AF65-F5344CB8AC3E}">
        <p14:creationId xmlns:p14="http://schemas.microsoft.com/office/powerpoint/2010/main" val="2322460102"/>
      </p:ext>
    </p:extLst>
  </p:cSld>
  <p:clrMap bg1="lt1" tx1="dk1" bg2="lt2" tx2="dk2" accent1="accent1" accent2="accent2" accent3="accent3" accent4="accent4" accent5="accent5" accent6="accent6" hlink="hlink" folHlink="folHlink"/>
  <p:notesStyle>
    <a:lvl1pPr marL="0" algn="l" defTabSz="1828252" rtl="0" eaLnBrk="1" latinLnBrk="0" hangingPunct="1">
      <a:defRPr sz="2400" kern="1200">
        <a:solidFill>
          <a:schemeClr val="tx1"/>
        </a:solidFill>
        <a:latin typeface="+mn-lt"/>
        <a:ea typeface="+mn-ea"/>
        <a:cs typeface="+mn-cs"/>
      </a:defRPr>
    </a:lvl1pPr>
    <a:lvl2pPr marL="914127" algn="l" defTabSz="1828252" rtl="0" eaLnBrk="1" latinLnBrk="0" hangingPunct="1">
      <a:defRPr sz="2400" kern="1200">
        <a:solidFill>
          <a:schemeClr val="tx1"/>
        </a:solidFill>
        <a:latin typeface="+mn-lt"/>
        <a:ea typeface="+mn-ea"/>
        <a:cs typeface="+mn-cs"/>
      </a:defRPr>
    </a:lvl2pPr>
    <a:lvl3pPr marL="1828252" algn="l" defTabSz="1828252" rtl="0" eaLnBrk="1" latinLnBrk="0" hangingPunct="1">
      <a:defRPr sz="2400" kern="1200">
        <a:solidFill>
          <a:schemeClr val="tx1"/>
        </a:solidFill>
        <a:latin typeface="+mn-lt"/>
        <a:ea typeface="+mn-ea"/>
        <a:cs typeface="+mn-cs"/>
      </a:defRPr>
    </a:lvl3pPr>
    <a:lvl4pPr marL="2742379" algn="l" defTabSz="1828252" rtl="0" eaLnBrk="1" latinLnBrk="0" hangingPunct="1">
      <a:defRPr sz="2400" kern="1200">
        <a:solidFill>
          <a:schemeClr val="tx1"/>
        </a:solidFill>
        <a:latin typeface="+mn-lt"/>
        <a:ea typeface="+mn-ea"/>
        <a:cs typeface="+mn-cs"/>
      </a:defRPr>
    </a:lvl4pPr>
    <a:lvl5pPr marL="3656503" algn="l" defTabSz="1828252" rtl="0" eaLnBrk="1" latinLnBrk="0" hangingPunct="1">
      <a:defRPr sz="2400" kern="1200">
        <a:solidFill>
          <a:schemeClr val="tx1"/>
        </a:solidFill>
        <a:latin typeface="+mn-lt"/>
        <a:ea typeface="+mn-ea"/>
        <a:cs typeface="+mn-cs"/>
      </a:defRPr>
    </a:lvl5pPr>
    <a:lvl6pPr marL="4570628" algn="l" defTabSz="1828252" rtl="0" eaLnBrk="1" latinLnBrk="0" hangingPunct="1">
      <a:defRPr sz="2400" kern="1200">
        <a:solidFill>
          <a:schemeClr val="tx1"/>
        </a:solidFill>
        <a:latin typeface="+mn-lt"/>
        <a:ea typeface="+mn-ea"/>
        <a:cs typeface="+mn-cs"/>
      </a:defRPr>
    </a:lvl6pPr>
    <a:lvl7pPr marL="5484755" algn="l" defTabSz="1828252" rtl="0" eaLnBrk="1" latinLnBrk="0" hangingPunct="1">
      <a:defRPr sz="2400" kern="1200">
        <a:solidFill>
          <a:schemeClr val="tx1"/>
        </a:solidFill>
        <a:latin typeface="+mn-lt"/>
        <a:ea typeface="+mn-ea"/>
        <a:cs typeface="+mn-cs"/>
      </a:defRPr>
    </a:lvl7pPr>
    <a:lvl8pPr marL="6398880" algn="l" defTabSz="1828252" rtl="0" eaLnBrk="1" latinLnBrk="0" hangingPunct="1">
      <a:defRPr sz="2400" kern="1200">
        <a:solidFill>
          <a:schemeClr val="tx1"/>
        </a:solidFill>
        <a:latin typeface="+mn-lt"/>
        <a:ea typeface="+mn-ea"/>
        <a:cs typeface="+mn-cs"/>
      </a:defRPr>
    </a:lvl8pPr>
    <a:lvl9pPr marL="7313007" algn="l" defTabSz="1828252"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dk2"/>
                </a:solidFill>
              </a:defRPr>
            </a:lvl1pPr>
          </a:lstStyle>
          <a:p>
            <a:fld id="{D5906656-A9BE-4917-BFD7-16C60DDEE872}" type="datetime1">
              <a:rPr lang="nb-NO" smtClean="0"/>
              <a:t>17.09.2020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dk2"/>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dk2"/>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dk2"/>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dk2"/>
                </a:solidFill>
              </a:defRPr>
            </a:lvl1pPr>
          </a:lstStyle>
          <a:p>
            <a:pPr lvl="0"/>
            <a:r>
              <a:rPr lang="nb-NO" dirty="0"/>
              <a:t>Company</a:t>
            </a:r>
            <a:endParaRPr lang="en-GB" dirty="0"/>
          </a:p>
        </p:txBody>
      </p:sp>
      <p:pic>
        <p:nvPicPr>
          <p:cNvPr id="11" name="Bild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0157" y="684923"/>
            <a:ext cx="2386994" cy="1673749"/>
          </a:xfrm>
          <a:prstGeom prst="rect">
            <a:avLst/>
          </a:prstGeom>
        </p:spPr>
      </p:pic>
    </p:spTree>
    <p:extLst>
      <p:ext uri="{BB962C8B-B14F-4D97-AF65-F5344CB8AC3E}">
        <p14:creationId xmlns:p14="http://schemas.microsoft.com/office/powerpoint/2010/main" val="1846559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og diagram">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31086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diagram Orange">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922626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tabell">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73658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tabell Orange">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C00000"/>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491945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eloverskrift Orange">
    <p:bg>
      <p:bgPr>
        <a:solidFill>
          <a:srgbClr val="C00000"/>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803204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eloverskrift Grønn">
    <p:bg>
      <p:bgPr>
        <a:solidFill>
          <a:srgbClr val="3EAF79"/>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25927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eloverskrift Blå">
    <p:bg>
      <p:bgPr>
        <a:solidFill>
          <a:srgbClr val="0F3C74"/>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23412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aksi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3543261"/>
            <a:ext cx="18332511" cy="1231106"/>
          </a:xfrm>
        </p:spPr>
        <p:txBody>
          <a:bodyPr wrap="square" lIns="0" tIns="0" rIns="0" bIns="0" anchor="ctr">
            <a:spAutoFit/>
          </a:bodyPr>
          <a:lstStyle>
            <a:lvl1pPr algn="l">
              <a:defRPr sz="8000" b="1">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Plassholder for tekst 6"/>
          <p:cNvSpPr>
            <a:spLocks noGrp="1"/>
          </p:cNvSpPr>
          <p:nvPr>
            <p:ph type="body" sz="quarter" idx="10" hasCustomPrompt="1"/>
          </p:nvPr>
        </p:nvSpPr>
        <p:spPr>
          <a:xfrm>
            <a:off x="1260474" y="5161524"/>
            <a:ext cx="18332193" cy="2154238"/>
          </a:xfrm>
        </p:spPr>
        <p:txBody>
          <a:bodyPr/>
          <a:lstStyle>
            <a:lvl1pPr marL="0" indent="0">
              <a:buNone/>
              <a:defRPr b="1">
                <a:solidFill>
                  <a:schemeClr val="bg1"/>
                </a:solidFill>
              </a:defRPr>
            </a:lvl1pPr>
            <a:lvl2pPr marL="914263" indent="0">
              <a:buNone/>
              <a:defRPr b="1">
                <a:solidFill>
                  <a:schemeClr val="bg1"/>
                </a:solidFill>
              </a:defRPr>
            </a:lvl2pPr>
            <a:lvl3pPr marL="1828526" indent="0">
              <a:buNone/>
              <a:defRPr b="1">
                <a:solidFill>
                  <a:schemeClr val="bg1"/>
                </a:solidFill>
              </a:defRPr>
            </a:lvl3pPr>
            <a:lvl4pPr marL="2742789" indent="0">
              <a:buNone/>
              <a:defRPr b="1">
                <a:solidFill>
                  <a:schemeClr val="bg1"/>
                </a:solidFill>
              </a:defRPr>
            </a:lvl4pPr>
            <a:lvl5pPr marL="3657052" indent="0">
              <a:buNone/>
              <a:defRPr b="1">
                <a:solidFill>
                  <a:schemeClr val="bg1"/>
                </a:solidFill>
              </a:defRPr>
            </a:lvl5pPr>
          </a:lstStyle>
          <a:p>
            <a:pPr lvl="0"/>
            <a:r>
              <a:rPr lang="nb-NO" dirty="0" err="1"/>
              <a:t>Click</a:t>
            </a:r>
            <a:r>
              <a:rPr lang="nb-NO" dirty="0"/>
              <a:t> to </a:t>
            </a:r>
            <a:r>
              <a:rPr lang="nb-NO" dirty="0" err="1"/>
              <a:t>add</a:t>
            </a:r>
            <a:r>
              <a:rPr lang="nb-NO" dirty="0"/>
              <a:t> </a:t>
            </a:r>
            <a:r>
              <a:rPr lang="nb-NO" dirty="0" err="1"/>
              <a:t>text</a:t>
            </a:r>
            <a:endParaRPr lang="nb-NO" dirty="0"/>
          </a:p>
        </p:txBody>
      </p:sp>
      <p:pic>
        <p:nvPicPr>
          <p:cNvPr id="6" name="Bild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0157" y="679210"/>
            <a:ext cx="2386994" cy="1674884"/>
          </a:xfrm>
          <a:prstGeom prst="rect">
            <a:avLst/>
          </a:prstGeom>
        </p:spPr>
      </p:pic>
    </p:spTree>
    <p:extLst>
      <p:ext uri="{BB962C8B-B14F-4D97-AF65-F5344CB8AC3E}">
        <p14:creationId xmlns:p14="http://schemas.microsoft.com/office/powerpoint/2010/main" val="246864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med bakgrunnsbil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bg1"/>
                </a:solidFill>
              </a:defRPr>
            </a:lvl1pPr>
          </a:lstStyle>
          <a:p>
            <a:fld id="{35900153-C3D1-4B62-A437-E57CAB8AEB13}" type="datetime1">
              <a:rPr lang="nb-NO" smtClean="0"/>
              <a:t>17.09.2020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bg1"/>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bg1"/>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bg1"/>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bg1"/>
                </a:solidFill>
              </a:defRPr>
            </a:lvl1pPr>
          </a:lstStyle>
          <a:p>
            <a:pPr lvl="0"/>
            <a:r>
              <a:rPr lang="nb-NO" dirty="0"/>
              <a:t>Company</a:t>
            </a:r>
            <a:endParaRPr lang="en-GB" dirty="0"/>
          </a:p>
        </p:txBody>
      </p:sp>
      <p:pic>
        <p:nvPicPr>
          <p:cNvPr id="5" name="Bild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0157" y="679210"/>
            <a:ext cx="2386994" cy="1674884"/>
          </a:xfrm>
          <a:prstGeom prst="rect">
            <a:avLst/>
          </a:prstGeom>
        </p:spPr>
      </p:pic>
    </p:spTree>
    <p:extLst>
      <p:ext uri="{BB962C8B-B14F-4D97-AF65-F5344CB8AC3E}">
        <p14:creationId xmlns:p14="http://schemas.microsoft.com/office/powerpoint/2010/main" val="225807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63957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og innhold Orange">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53742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87870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tel, innhold og bilde Orang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53274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og bild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60386" y="1167476"/>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22773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og bilde Orang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744334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ort bilde">
    <p:bg>
      <p:bgPr>
        <a:blipFill>
          <a:blip r:embed="rId2"/>
          <a:stretch>
            <a:fillRect/>
          </a:stretch>
        </a:blipFill>
        <a:effectLst/>
      </p:bgPr>
    </p:bg>
    <p:spTree>
      <p:nvGrpSpPr>
        <p:cNvPr id="1" name=""/>
        <p:cNvGrpSpPr/>
        <p:nvPr/>
      </p:nvGrpSpPr>
      <p:grpSpPr>
        <a:xfrm>
          <a:off x="0" y="0"/>
          <a:ext cx="0" cy="0"/>
          <a:chOff x="0" y="0"/>
          <a:chExt cx="0" cy="0"/>
        </a:xfrm>
      </p:grpSpPr>
      <p:sp>
        <p:nvSpPr>
          <p:cNvPr id="41"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2"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3"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8"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14"/>
          <p:cNvSpPr>
            <a:spLocks noChangeShapeType="1"/>
          </p:cNvSpPr>
          <p:nvPr userDrawn="1"/>
        </p:nvSpPr>
        <p:spPr bwMode="auto">
          <a:xfrm>
            <a:off x="2062163" y="13065857"/>
            <a:ext cx="223186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51"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21113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1260386" y="1097394"/>
            <a:ext cx="21861705" cy="1077218"/>
          </a:xfrm>
          <a:prstGeom prst="rect">
            <a:avLst/>
          </a:prstGeom>
        </p:spPr>
        <p:txBody>
          <a:bodyPr vert="horz" wrap="square" lIns="0" tIns="0" rIns="0" bIns="0" rtlCol="0" anchor="ctr">
            <a:spAutoFit/>
          </a:body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tekst 2"/>
          <p:cNvSpPr>
            <a:spLocks noGrp="1"/>
          </p:cNvSpPr>
          <p:nvPr>
            <p:ph type="body" idx="1"/>
          </p:nvPr>
        </p:nvSpPr>
        <p:spPr>
          <a:xfrm>
            <a:off x="1260386" y="2647950"/>
            <a:ext cx="21861705" cy="9631579"/>
          </a:xfrm>
          <a:prstGeom prst="rect">
            <a:avLst/>
          </a:prstGeom>
        </p:spPr>
        <p:txBody>
          <a:bodyPr vert="horz" lIns="0" tIns="0" rIns="0" bIns="0" rtlCol="0">
            <a:normAutofit/>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29" name="Rectangle 5"/>
          <p:cNvSpPr>
            <a:spLocks noChangeArrowheads="1"/>
          </p:cNvSpPr>
          <p:nvPr userDrawn="1"/>
        </p:nvSpPr>
        <p:spPr bwMode="auto">
          <a:xfrm>
            <a:off x="1906588" y="12903932"/>
            <a:ext cx="155575" cy="161925"/>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Rectangle 7"/>
          <p:cNvSpPr>
            <a:spLocks noChangeArrowheads="1"/>
          </p:cNvSpPr>
          <p:nvPr userDrawn="1"/>
        </p:nvSpPr>
        <p:spPr bwMode="auto">
          <a:xfrm>
            <a:off x="1277938" y="12903932"/>
            <a:ext cx="155575" cy="319088"/>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Rectangle 12"/>
          <p:cNvSpPr>
            <a:spLocks noChangeArrowheads="1"/>
          </p:cNvSpPr>
          <p:nvPr userDrawn="1"/>
        </p:nvSpPr>
        <p:spPr bwMode="auto">
          <a:xfrm>
            <a:off x="1747838" y="12589607"/>
            <a:ext cx="158750" cy="476250"/>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14"/>
          <p:cNvSpPr>
            <a:spLocks noChangeShapeType="1"/>
          </p:cNvSpPr>
          <p:nvPr userDrawn="1"/>
        </p:nvSpPr>
        <p:spPr bwMode="auto">
          <a:xfrm>
            <a:off x="2062163" y="13065857"/>
            <a:ext cx="22318662"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39" name="Line 15"/>
          <p:cNvSpPr>
            <a:spLocks noChangeShapeType="1"/>
          </p:cNvSpPr>
          <p:nvPr userDrawn="1"/>
        </p:nvSpPr>
        <p:spPr bwMode="auto">
          <a:xfrm>
            <a:off x="6350" y="13065857"/>
            <a:ext cx="1271588"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8123548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64" r:id="rId4"/>
    <p:sldLayoutId id="2147483657" r:id="rId5"/>
    <p:sldLayoutId id="2147483665" r:id="rId6"/>
    <p:sldLayoutId id="2147483658" r:id="rId7"/>
    <p:sldLayoutId id="2147483666" r:id="rId8"/>
    <p:sldLayoutId id="2147483659" r:id="rId9"/>
    <p:sldLayoutId id="2147483660" r:id="rId10"/>
    <p:sldLayoutId id="2147483667" r:id="rId11"/>
    <p:sldLayoutId id="2147483661" r:id="rId12"/>
    <p:sldLayoutId id="2147483668" r:id="rId13"/>
    <p:sldLayoutId id="2147483651" r:id="rId14"/>
    <p:sldLayoutId id="2147483669" r:id="rId15"/>
    <p:sldLayoutId id="2147483670" r:id="rId16"/>
    <p:sldLayoutId id="2147483663" r:id="rId17"/>
  </p:sldLayoutIdLst>
  <p:hf sldNum="0" hdr="0" ftr="0"/>
  <p:txStyles>
    <p:titleStyle>
      <a:lvl1pPr algn="l" defTabSz="1828526" rtl="0" eaLnBrk="1" latinLnBrk="0" hangingPunct="1">
        <a:lnSpc>
          <a:spcPct val="100000"/>
        </a:lnSpc>
        <a:spcBef>
          <a:spcPct val="0"/>
        </a:spcBef>
        <a:buNone/>
        <a:defRPr sz="7000" b="1" kern="1200">
          <a:solidFill>
            <a:srgbClr val="0F3C74"/>
          </a:solidFill>
          <a:latin typeface="+mj-lt"/>
          <a:ea typeface="+mj-ea"/>
          <a:cs typeface="+mj-cs"/>
        </a:defRPr>
      </a:lvl1pPr>
    </p:titleStyle>
    <p:bodyStyle>
      <a:lvl1pPr marL="457131" indent="-457131" algn="l" defTabSz="1828526" rtl="0" eaLnBrk="1" latinLnBrk="0" hangingPunct="1">
        <a:lnSpc>
          <a:spcPct val="100000"/>
        </a:lnSpc>
        <a:spcBef>
          <a:spcPts val="2000"/>
        </a:spcBef>
        <a:buFont typeface="Arial" panose="020B0604020202020204" pitchFamily="34" charset="0"/>
        <a:buChar char="•"/>
        <a:defRPr sz="3000" kern="1200">
          <a:solidFill>
            <a:schemeClr val="dk2"/>
          </a:solidFill>
          <a:latin typeface="+mn-lt"/>
          <a:ea typeface="+mn-ea"/>
          <a:cs typeface="+mn-cs"/>
        </a:defRPr>
      </a:lvl1pPr>
      <a:lvl2pPr marL="1371394"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2pPr>
      <a:lvl3pPr marL="2285657"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3pPr>
      <a:lvl4pPr marL="3199920"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4pPr>
      <a:lvl5pPr marL="4114183"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5pPr>
      <a:lvl6pPr marL="5028446"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708"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971"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1234"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526" rtl="0" eaLnBrk="1" latinLnBrk="0" hangingPunct="1">
        <a:defRPr sz="3599" kern="1200">
          <a:solidFill>
            <a:schemeClr val="tx1"/>
          </a:solidFill>
          <a:latin typeface="+mn-lt"/>
          <a:ea typeface="+mn-ea"/>
          <a:cs typeface="+mn-cs"/>
        </a:defRPr>
      </a:lvl1pPr>
      <a:lvl2pPr marL="914263" algn="l" defTabSz="1828526" rtl="0" eaLnBrk="1" latinLnBrk="0" hangingPunct="1">
        <a:defRPr sz="3599" kern="1200">
          <a:solidFill>
            <a:schemeClr val="tx1"/>
          </a:solidFill>
          <a:latin typeface="+mn-lt"/>
          <a:ea typeface="+mn-ea"/>
          <a:cs typeface="+mn-cs"/>
        </a:defRPr>
      </a:lvl2pPr>
      <a:lvl3pPr marL="1828526" algn="l" defTabSz="1828526" rtl="0" eaLnBrk="1" latinLnBrk="0" hangingPunct="1">
        <a:defRPr sz="3599" kern="1200">
          <a:solidFill>
            <a:schemeClr val="tx1"/>
          </a:solidFill>
          <a:latin typeface="+mn-lt"/>
          <a:ea typeface="+mn-ea"/>
          <a:cs typeface="+mn-cs"/>
        </a:defRPr>
      </a:lvl3pPr>
      <a:lvl4pPr marL="2742789" algn="l" defTabSz="1828526" rtl="0" eaLnBrk="1" latinLnBrk="0" hangingPunct="1">
        <a:defRPr sz="3599" kern="1200">
          <a:solidFill>
            <a:schemeClr val="tx1"/>
          </a:solidFill>
          <a:latin typeface="+mn-lt"/>
          <a:ea typeface="+mn-ea"/>
          <a:cs typeface="+mn-cs"/>
        </a:defRPr>
      </a:lvl4pPr>
      <a:lvl5pPr marL="3657051" algn="l" defTabSz="1828526" rtl="0" eaLnBrk="1" latinLnBrk="0" hangingPunct="1">
        <a:defRPr sz="3599" kern="1200">
          <a:solidFill>
            <a:schemeClr val="tx1"/>
          </a:solidFill>
          <a:latin typeface="+mn-lt"/>
          <a:ea typeface="+mn-ea"/>
          <a:cs typeface="+mn-cs"/>
        </a:defRPr>
      </a:lvl5pPr>
      <a:lvl6pPr marL="4571314" algn="l" defTabSz="1828526" rtl="0" eaLnBrk="1" latinLnBrk="0" hangingPunct="1">
        <a:defRPr sz="3599" kern="1200">
          <a:solidFill>
            <a:schemeClr val="tx1"/>
          </a:solidFill>
          <a:latin typeface="+mn-lt"/>
          <a:ea typeface="+mn-ea"/>
          <a:cs typeface="+mn-cs"/>
        </a:defRPr>
      </a:lvl6pPr>
      <a:lvl7pPr marL="5485577" algn="l" defTabSz="1828526" rtl="0" eaLnBrk="1" latinLnBrk="0" hangingPunct="1">
        <a:defRPr sz="3599" kern="1200">
          <a:solidFill>
            <a:schemeClr val="tx1"/>
          </a:solidFill>
          <a:latin typeface="+mn-lt"/>
          <a:ea typeface="+mn-ea"/>
          <a:cs typeface="+mn-cs"/>
        </a:defRPr>
      </a:lvl7pPr>
      <a:lvl8pPr marL="6399840" algn="l" defTabSz="1828526" rtl="0" eaLnBrk="1" latinLnBrk="0" hangingPunct="1">
        <a:defRPr sz="3599" kern="1200">
          <a:solidFill>
            <a:schemeClr val="tx1"/>
          </a:solidFill>
          <a:latin typeface="+mn-lt"/>
          <a:ea typeface="+mn-ea"/>
          <a:cs typeface="+mn-cs"/>
        </a:defRPr>
      </a:lvl8pPr>
      <a:lvl9pPr marL="7314103" algn="l" defTabSz="1828526"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cid:image008.jpg@01D63015.4526DE70"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mailto:Pille.Penk@rtk.ee" TargetMode="Externa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260157" y="4905001"/>
            <a:ext cx="18332511" cy="4185761"/>
          </a:xfrm>
        </p:spPr>
        <p:txBody>
          <a:bodyPr/>
          <a:lstStyle/>
          <a:p>
            <a:r>
              <a:rPr lang="en-GB" dirty="0"/>
              <a:t>Kulude ja tegevuste abikõlblikkus, projekti aruandlus ning toetuse maksmise </a:t>
            </a:r>
            <a:r>
              <a:rPr lang="en-GB" dirty="0" smtClean="0"/>
              <a:t>tingimused</a:t>
            </a:r>
            <a:r>
              <a:rPr lang="et-EE" dirty="0"/>
              <a:t/>
            </a:r>
            <a:br>
              <a:rPr lang="et-EE" dirty="0"/>
            </a:br>
            <a:r>
              <a:rPr lang="et-EE" sz="3200" dirty="0"/>
              <a:t>Väikeprojektide avatud </a:t>
            </a:r>
            <a:r>
              <a:rPr lang="et-EE" sz="3200" dirty="0" smtClean="0"/>
              <a:t>taotlusvoor </a:t>
            </a:r>
            <a:r>
              <a:rPr lang="et-EE" sz="3200" dirty="0"/>
              <a:t>„Kutsevaliku õppe rakendamine kutseõppeasutustes“</a:t>
            </a:r>
            <a:endParaRPr lang="en-GB" sz="3200" dirty="0"/>
          </a:p>
        </p:txBody>
      </p:sp>
      <p:sp>
        <p:nvSpPr>
          <p:cNvPr id="5" name="Plassholder for tekst 4"/>
          <p:cNvSpPr>
            <a:spLocks noGrp="1"/>
          </p:cNvSpPr>
          <p:nvPr>
            <p:ph type="body" sz="quarter" idx="13"/>
          </p:nvPr>
        </p:nvSpPr>
        <p:spPr/>
        <p:txBody>
          <a:bodyPr/>
          <a:lstStyle/>
          <a:p>
            <a:r>
              <a:rPr lang="et-EE" dirty="0" smtClean="0"/>
              <a:t>Pille Penk</a:t>
            </a:r>
            <a:endParaRPr lang="en-GB" dirty="0"/>
          </a:p>
        </p:txBody>
      </p:sp>
      <p:sp>
        <p:nvSpPr>
          <p:cNvPr id="6" name="Plassholder for tekst 5"/>
          <p:cNvSpPr>
            <a:spLocks noGrp="1"/>
          </p:cNvSpPr>
          <p:nvPr>
            <p:ph type="body" sz="quarter" idx="14"/>
          </p:nvPr>
        </p:nvSpPr>
        <p:spPr>
          <a:xfrm>
            <a:off x="1260157" y="12707725"/>
            <a:ext cx="10730560" cy="461665"/>
          </a:xfrm>
        </p:spPr>
        <p:txBody>
          <a:bodyPr/>
          <a:lstStyle/>
          <a:p>
            <a:r>
              <a:rPr lang="en-GB" dirty="0"/>
              <a:t>Riigi Tugiteenuste Keskus, projektikoordinaator</a:t>
            </a:r>
          </a:p>
        </p:txBody>
      </p:sp>
      <p:sp>
        <p:nvSpPr>
          <p:cNvPr id="9" name="Plassholder for dato 8"/>
          <p:cNvSpPr>
            <a:spLocks noGrp="1"/>
          </p:cNvSpPr>
          <p:nvPr>
            <p:ph type="dt" sz="half" idx="10"/>
          </p:nvPr>
        </p:nvSpPr>
        <p:spPr>
          <a:xfrm>
            <a:off x="19136392" y="12613656"/>
            <a:ext cx="3985698" cy="553998"/>
          </a:xfrm>
        </p:spPr>
        <p:txBody>
          <a:bodyPr/>
          <a:lstStyle/>
          <a:p>
            <a:r>
              <a:rPr lang="et-EE" dirty="0" smtClean="0"/>
              <a:t>17.09.2020</a:t>
            </a:r>
            <a:endParaRPr lang="nb-NO" dirty="0"/>
          </a:p>
        </p:txBody>
      </p:sp>
      <p:pic>
        <p:nvPicPr>
          <p:cNvPr id="10" name="Pilt 5" descr="V:\SM\SM\Välisvahendid\NORRA ja EMP 2014-2021\LOCALDEV opening seminar (Nov 12, 2019)\0_sotsmin_3lovi_es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15700" y="914400"/>
            <a:ext cx="3733800" cy="1581150"/>
          </a:xfrm>
          <a:prstGeom prst="rect">
            <a:avLst/>
          </a:prstGeom>
          <a:noFill/>
          <a:ln>
            <a:noFill/>
          </a:ln>
        </p:spPr>
      </p:pic>
      <p:pic>
        <p:nvPicPr>
          <p:cNvPr id="11" name="Picture 10" descr="cid:image008.jpg@01D63015.4526DE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9867942" y="914400"/>
            <a:ext cx="3906458" cy="1581150"/>
          </a:xfrm>
          <a:prstGeom prst="rect">
            <a:avLst/>
          </a:prstGeom>
          <a:noFill/>
          <a:ln>
            <a:noFill/>
          </a:ln>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482282" y="914400"/>
            <a:ext cx="3952878" cy="1581150"/>
          </a:xfrm>
          <a:prstGeom prst="rect">
            <a:avLst/>
          </a:prstGeom>
        </p:spPr>
      </p:pic>
    </p:spTree>
    <p:extLst>
      <p:ext uri="{BB962C8B-B14F-4D97-AF65-F5344CB8AC3E}">
        <p14:creationId xmlns:p14="http://schemas.microsoft.com/office/powerpoint/2010/main" val="36241599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maksmise tingimused</a:t>
            </a:r>
          </a:p>
        </p:txBody>
      </p:sp>
      <p:sp>
        <p:nvSpPr>
          <p:cNvPr id="3" name="Content Placeholder 2"/>
          <p:cNvSpPr>
            <a:spLocks noGrp="1"/>
          </p:cNvSpPr>
          <p:nvPr>
            <p:ph idx="1"/>
          </p:nvPr>
        </p:nvSpPr>
        <p:spPr>
          <a:xfrm>
            <a:off x="1260386" y="2967487"/>
            <a:ext cx="21861705" cy="9312042"/>
          </a:xfrm>
        </p:spPr>
        <p:txBody>
          <a:bodyPr/>
          <a:lstStyle/>
          <a:p>
            <a:pPr marL="0" indent="0">
              <a:buNone/>
            </a:pPr>
            <a:r>
              <a:rPr lang="et-EE" dirty="0"/>
              <a:t>Rakendusüksus teeb väljamakse taotluses esitatud kulude abikõlblikkuse kontrolli. Esimese väljamakse taotluse kulude valim on 100% ehk kõik esitatud kulud. Alates teisest maksetaotlusest rakendatakse osalist kontrolli ehk valimipõhist kontrolli. Toetuse saaja on kohustatud edastama rakendusüksusele valimisse lisatud kulude kohta kulu tekkimist ja </a:t>
            </a:r>
            <a:r>
              <a:rPr lang="et-EE" dirty="0" smtClean="0"/>
              <a:t>abikõlblikkust tõendavate </a:t>
            </a:r>
            <a:r>
              <a:rPr lang="et-EE" dirty="0"/>
              <a:t>dokumentide koopiad, samuti kulu aluseks olevad raamatupidamisnõuetele vastavad alusdokumentide </a:t>
            </a:r>
            <a:r>
              <a:rPr lang="et-EE" dirty="0" smtClean="0"/>
              <a:t>koopiad.</a:t>
            </a:r>
          </a:p>
          <a:p>
            <a:pPr marL="0" indent="0">
              <a:buNone/>
            </a:pPr>
            <a:endParaRPr lang="et-EE" dirty="0"/>
          </a:p>
          <a:p>
            <a:pPr marL="0" indent="0">
              <a:buNone/>
            </a:pPr>
            <a:r>
              <a:rPr lang="et-EE" dirty="0"/>
              <a:t>Väljamakse taotlus kontrollitakse hiljemalt 20 tööpäeva jooksul alates laekumisest rakendusüksusele. Juhul, kui väljamakse taotluses esineb puudusi võib rakendusüksus väljamakse taotluse menetlemise osaliselt või täielikult peatada, sellisel juhul peatub ka menetlemise periood. Toetuse saajal on õigus mõistliku aja jooksul puudused kõrvaldada.</a:t>
            </a:r>
          </a:p>
          <a:p>
            <a:pPr marL="0" indent="0">
              <a:buNone/>
            </a:pPr>
            <a:endParaRPr lang="et-EE" dirty="0"/>
          </a:p>
          <a:p>
            <a:pPr marL="0" indent="0">
              <a:buNone/>
            </a:pPr>
            <a:r>
              <a:rPr lang="et-EE" dirty="0"/>
              <a:t>Lõppmakse tehakse toetuse saajale ühe kuu jooksul pärast projekti kulude abikõlblikkuse, tegevuste elluviimise ja kulude tasumise tõendamist ning lõpparuande kinnitamist. Lõppmakse suurus on minimaalselt 15% projekti abikõlbliku toetuse summast.</a:t>
            </a:r>
          </a:p>
          <a:p>
            <a:pPr marL="0" indent="0">
              <a:buNone/>
            </a:pPr>
            <a:endParaRPr lang="et-EE" dirty="0"/>
          </a:p>
        </p:txBody>
      </p:sp>
    </p:spTree>
    <p:extLst>
      <p:ext uri="{BB962C8B-B14F-4D97-AF65-F5344CB8AC3E}">
        <p14:creationId xmlns:p14="http://schemas.microsoft.com/office/powerpoint/2010/main" val="19146360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157" y="5017988"/>
            <a:ext cx="21028462" cy="2616101"/>
          </a:xfrm>
        </p:spPr>
        <p:txBody>
          <a:bodyPr/>
          <a:lstStyle/>
          <a:p>
            <a:r>
              <a:rPr lang="et-EE" dirty="0" smtClean="0"/>
              <a:t>Tänan kuulamast!</a:t>
            </a:r>
            <a:br>
              <a:rPr lang="et-EE" dirty="0" smtClean="0"/>
            </a:br>
            <a:r>
              <a:rPr lang="et-EE" sz="4000" dirty="0" smtClean="0">
                <a:hlinkClick r:id="rId2"/>
              </a:rPr>
              <a:t>Pille.Penk@rtk.ee</a:t>
            </a:r>
            <a:r>
              <a:rPr lang="et-EE" sz="4000" dirty="0" smtClean="0"/>
              <a:t/>
            </a:r>
            <a:br>
              <a:rPr lang="et-EE" sz="4000" dirty="0" smtClean="0"/>
            </a:br>
            <a:r>
              <a:rPr lang="et-EE" sz="4000" dirty="0"/>
              <a:t>Tel 663 1856</a:t>
            </a:r>
            <a:endParaRPr lang="en-GB" sz="4000" dirty="0"/>
          </a:p>
        </p:txBody>
      </p:sp>
    </p:spTree>
    <p:extLst>
      <p:ext uri="{BB962C8B-B14F-4D97-AF65-F5344CB8AC3E}">
        <p14:creationId xmlns:p14="http://schemas.microsoft.com/office/powerpoint/2010/main" val="5087633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a:t>Abikõlblikkuse periood</a:t>
            </a:r>
          </a:p>
        </p:txBody>
      </p:sp>
      <p:sp>
        <p:nvSpPr>
          <p:cNvPr id="3" name="Plassholder for innhold 2"/>
          <p:cNvSpPr>
            <a:spLocks noGrp="1"/>
          </p:cNvSpPr>
          <p:nvPr>
            <p:ph idx="1"/>
          </p:nvPr>
        </p:nvSpPr>
        <p:spPr>
          <a:xfrm>
            <a:off x="1260386" y="2846717"/>
            <a:ext cx="21861705" cy="9432812"/>
          </a:xfrm>
        </p:spPr>
        <p:txBody>
          <a:bodyPr>
            <a:normAutofit lnSpcReduction="10000"/>
          </a:bodyPr>
          <a:lstStyle/>
          <a:p>
            <a:pPr marL="0" indent="0">
              <a:buNone/>
            </a:pPr>
            <a:r>
              <a:rPr lang="en-GB" sz="4000" dirty="0"/>
              <a:t>Rahastatud projekti tegevused ja kulud muutuvad abikõlblikuks alates projekti toetuse rahuldamise otsuse </a:t>
            </a:r>
            <a:r>
              <a:rPr lang="et-EE" sz="4000" dirty="0" smtClean="0"/>
              <a:t>tegemisest</a:t>
            </a:r>
            <a:r>
              <a:rPr lang="en-GB" sz="4000" dirty="0" smtClean="0"/>
              <a:t>.</a:t>
            </a:r>
            <a:r>
              <a:rPr lang="et-EE" sz="4000" dirty="0" smtClean="0"/>
              <a:t> Abikõlblikkuse periood on toetuse rahuldamise otsuses sätestatud ajavahemik, millal algab ja lõppeb projekti tegevus ning tekib projekti abikõlblik kulu.</a:t>
            </a:r>
            <a:endParaRPr lang="en-GB" sz="4000" dirty="0"/>
          </a:p>
          <a:p>
            <a:pPr marL="0" indent="0">
              <a:buNone/>
            </a:pPr>
            <a:endParaRPr lang="en-GB" sz="4000" dirty="0"/>
          </a:p>
          <a:p>
            <a:pPr marL="0" indent="0">
              <a:buNone/>
            </a:pPr>
            <a:r>
              <a:rPr lang="en-GB" sz="4000" dirty="0"/>
              <a:t>Rahastatud projekti kestus võib olla maksimaalselt </a:t>
            </a:r>
            <a:r>
              <a:rPr lang="et-EE" sz="4000" dirty="0" smtClean="0"/>
              <a:t>30</a:t>
            </a:r>
            <a:r>
              <a:rPr lang="en-GB" sz="4000" dirty="0" smtClean="0"/>
              <a:t> kuud</a:t>
            </a:r>
            <a:r>
              <a:rPr lang="et-EE" sz="4000" dirty="0" smtClean="0"/>
              <a:t>, alates taotluse rahuldamise otsusest, seejuures </a:t>
            </a:r>
            <a:r>
              <a:rPr lang="et-EE" sz="4000" b="1" dirty="0" smtClean="0"/>
              <a:t>tuleb kutsevaliku õppekava programmi toetusest läbi viia vähemalt kaks järjestikkust õppeaastat</a:t>
            </a:r>
            <a:r>
              <a:rPr lang="en-GB" sz="4000" b="1" dirty="0" smtClean="0"/>
              <a:t>.</a:t>
            </a:r>
            <a:endParaRPr lang="en-GB" sz="4000" b="1" dirty="0"/>
          </a:p>
          <a:p>
            <a:pPr marL="0" indent="0">
              <a:buNone/>
            </a:pPr>
            <a:endParaRPr lang="en-GB" sz="4000" dirty="0"/>
          </a:p>
          <a:p>
            <a:pPr marL="0" indent="0">
              <a:buNone/>
            </a:pPr>
            <a:r>
              <a:rPr lang="en-GB" sz="4000" dirty="0"/>
              <a:t>Võttes arvesse projektitaotluse hindamisprotsessi pikkust võiks kõige esimesel juhul planeerida projekti rakendamise alguskuupäevaks </a:t>
            </a:r>
            <a:r>
              <a:rPr lang="en-GB" sz="4000" dirty="0" smtClean="0"/>
              <a:t>1.0</a:t>
            </a:r>
            <a:r>
              <a:rPr lang="et-EE" sz="4000" dirty="0" smtClean="0"/>
              <a:t>2</a:t>
            </a:r>
            <a:r>
              <a:rPr lang="en-GB" sz="4000" dirty="0" smtClean="0"/>
              <a:t>.2021</a:t>
            </a:r>
            <a:r>
              <a:rPr lang="en-GB" sz="4000" dirty="0"/>
              <a:t>.</a:t>
            </a:r>
          </a:p>
          <a:p>
            <a:pPr marL="0" indent="0">
              <a:buNone/>
            </a:pPr>
            <a:endParaRPr lang="en-GB" sz="4000" dirty="0"/>
          </a:p>
          <a:p>
            <a:pPr marL="0" indent="0">
              <a:buNone/>
            </a:pPr>
            <a:r>
              <a:rPr lang="en-GB" sz="4000" dirty="0"/>
              <a:t>Kõik projekti tegevused peavad olema </a:t>
            </a:r>
            <a:r>
              <a:rPr lang="en-GB" sz="4000" dirty="0" smtClean="0"/>
              <a:t>lõpetatud projektitoetuse </a:t>
            </a:r>
            <a:r>
              <a:rPr lang="en-GB" sz="4000" dirty="0"/>
              <a:t>rahuldamise otsuses näidatud ajaks, kuid mitte hiljem kui 30.04.2024. </a:t>
            </a:r>
          </a:p>
          <a:p>
            <a:pPr marL="0" indent="0">
              <a:buNone/>
            </a:pPr>
            <a:endParaRPr lang="en-GB" dirty="0"/>
          </a:p>
        </p:txBody>
      </p:sp>
    </p:spTree>
    <p:extLst>
      <p:ext uri="{BB962C8B-B14F-4D97-AF65-F5344CB8AC3E}">
        <p14:creationId xmlns:p14="http://schemas.microsoft.com/office/powerpoint/2010/main" val="37404823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osakaal ja piirsumma</a:t>
            </a:r>
          </a:p>
        </p:txBody>
      </p:sp>
      <p:sp>
        <p:nvSpPr>
          <p:cNvPr id="3" name="Content Placeholder 2"/>
          <p:cNvSpPr>
            <a:spLocks noGrp="1"/>
          </p:cNvSpPr>
          <p:nvPr>
            <p:ph idx="1"/>
          </p:nvPr>
        </p:nvSpPr>
        <p:spPr/>
        <p:txBody>
          <a:bodyPr/>
          <a:lstStyle/>
          <a:p>
            <a:pPr marL="0" indent="0">
              <a:buNone/>
            </a:pPr>
            <a:r>
              <a:rPr lang="fi-FI" sz="4800" dirty="0"/>
              <a:t>Taotlusvooru maht kokku on </a:t>
            </a:r>
            <a:r>
              <a:rPr lang="fi-FI" sz="4800" dirty="0" smtClean="0"/>
              <a:t>1</a:t>
            </a:r>
            <a:r>
              <a:rPr lang="et-EE" sz="4800" dirty="0"/>
              <a:t> </a:t>
            </a:r>
            <a:r>
              <a:rPr lang="et-EE" sz="4800" dirty="0" smtClean="0"/>
              <a:t>742 87</a:t>
            </a:r>
            <a:r>
              <a:rPr lang="fi-FI" sz="4800" dirty="0" smtClean="0"/>
              <a:t>0 </a:t>
            </a:r>
            <a:r>
              <a:rPr lang="fi-FI" sz="4800" dirty="0"/>
              <a:t>eurot. Toetuse vähim summa ühe projekti kohta on </a:t>
            </a:r>
            <a:r>
              <a:rPr lang="et-EE" sz="4800" dirty="0" smtClean="0"/>
              <a:t>10</a:t>
            </a:r>
            <a:r>
              <a:rPr lang="fi-FI" sz="4800" dirty="0" smtClean="0"/>
              <a:t>0 </a:t>
            </a:r>
            <a:r>
              <a:rPr lang="fi-FI" sz="4800" dirty="0"/>
              <a:t>000 eurot ja suurim summa </a:t>
            </a:r>
            <a:r>
              <a:rPr lang="et-EE" sz="4800" dirty="0" smtClean="0"/>
              <a:t>20</a:t>
            </a:r>
            <a:r>
              <a:rPr lang="fi-FI" sz="4800" dirty="0" smtClean="0"/>
              <a:t>0 </a:t>
            </a:r>
            <a:r>
              <a:rPr lang="fi-FI" sz="4800" dirty="0"/>
              <a:t>000 eurot.</a:t>
            </a:r>
          </a:p>
          <a:p>
            <a:pPr marL="0" indent="0">
              <a:buNone/>
            </a:pPr>
            <a:endParaRPr lang="et-EE" sz="4800" dirty="0" smtClean="0"/>
          </a:p>
          <a:p>
            <a:pPr marL="0" indent="0">
              <a:buNone/>
            </a:pPr>
            <a:r>
              <a:rPr lang="fi-FI" sz="4800" dirty="0" smtClean="0"/>
              <a:t>Toetuse </a:t>
            </a:r>
            <a:r>
              <a:rPr lang="fi-FI" sz="4800" dirty="0"/>
              <a:t>maksimaalne määr on 100% abikõlblikest kuludest</a:t>
            </a:r>
            <a:r>
              <a:rPr lang="fi-FI" sz="4800" dirty="0" smtClean="0"/>
              <a:t>.</a:t>
            </a:r>
            <a:endParaRPr lang="et-EE" sz="4800" dirty="0" smtClean="0"/>
          </a:p>
          <a:p>
            <a:pPr marL="0" indent="0">
              <a:buNone/>
            </a:pPr>
            <a:endParaRPr lang="et-EE" dirty="0"/>
          </a:p>
        </p:txBody>
      </p:sp>
    </p:spTree>
    <p:extLst>
      <p:ext uri="{BB962C8B-B14F-4D97-AF65-F5344CB8AC3E}">
        <p14:creationId xmlns:p14="http://schemas.microsoft.com/office/powerpoint/2010/main" val="26596075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Kulude abikõlblikkuse üldpõhimõtted</a:t>
            </a:r>
          </a:p>
        </p:txBody>
      </p:sp>
      <p:sp>
        <p:nvSpPr>
          <p:cNvPr id="3" name="Content Placeholder 2"/>
          <p:cNvSpPr>
            <a:spLocks noGrp="1"/>
          </p:cNvSpPr>
          <p:nvPr>
            <p:ph idx="1"/>
          </p:nvPr>
        </p:nvSpPr>
        <p:spPr/>
        <p:txBody>
          <a:bodyPr/>
          <a:lstStyle/>
          <a:p>
            <a:pPr marL="0" indent="0">
              <a:buNone/>
            </a:pPr>
            <a:r>
              <a:rPr lang="et-EE" dirty="0"/>
              <a:t>Toetuse saaja raamatupidamise sise-eeskirjad ja auditeerimise kord peavad võimaldama projekti kuluaruannetes esitatud kulude ja tulude otsest võrdlust vastavate raamatupidamisaruannete ja tõendavate dokumentidega.</a:t>
            </a:r>
          </a:p>
          <a:p>
            <a:pPr marL="0" indent="0">
              <a:buNone/>
            </a:pPr>
            <a:r>
              <a:rPr lang="et-EE" dirty="0"/>
              <a:t>Projekti välisriigi partneri kulud hüvitatakse sarnaselt toetuse saajaga. Piisab kvalifitseeritud audiitori poolt läbi viidud projektikulude auditi aruandest.</a:t>
            </a:r>
          </a:p>
          <a:p>
            <a:pPr marL="0" indent="0">
              <a:buNone/>
            </a:pPr>
            <a:r>
              <a:rPr lang="et-EE" dirty="0" smtClean="0"/>
              <a:t>Abikõlblikud </a:t>
            </a:r>
            <a:r>
              <a:rPr lang="et-EE" dirty="0"/>
              <a:t>kulud on:</a:t>
            </a:r>
          </a:p>
          <a:p>
            <a:r>
              <a:rPr lang="et-EE" dirty="0"/>
              <a:t>tehtud toetuse rahuldamise otsuses sätestatud abikõlblikkuse perioodil;</a:t>
            </a:r>
          </a:p>
          <a:p>
            <a:r>
              <a:rPr lang="et-EE" dirty="0"/>
              <a:t>seotud projekti eelarvega;</a:t>
            </a:r>
          </a:p>
          <a:p>
            <a:r>
              <a:rPr lang="et-EE" dirty="0"/>
              <a:t>tegelikult raamatupidamises kantud – kaup on üle antud või teenus osutatud, selle kohta on koostatud kuludokument;</a:t>
            </a:r>
          </a:p>
          <a:p>
            <a:r>
              <a:rPr lang="et-EE" dirty="0"/>
              <a:t>makstud hiljemalt 30 päeva jooksul alates projekti abikõlblikkuse perioodi lõppkuupäevast;</a:t>
            </a:r>
          </a:p>
          <a:p>
            <a:r>
              <a:rPr lang="et-EE" dirty="0"/>
              <a:t>kontrollitavad ja organisatsiooni üldisest raamatupidamisest eristatavad;</a:t>
            </a:r>
          </a:p>
          <a:p>
            <a:r>
              <a:rPr lang="et-EE" dirty="0"/>
              <a:t>proportsionaalsed ja säästlikud ning tehtud üksnes projekti eesmärgi ja oodatud tulemuste saavutamiseks;</a:t>
            </a:r>
          </a:p>
          <a:p>
            <a:r>
              <a:rPr lang="et-EE" dirty="0"/>
              <a:t>kooskõlas Euroopa Liidu ja Eesti õigusaktidega ja vastama heale raamatupidamistavale.</a:t>
            </a:r>
          </a:p>
          <a:p>
            <a:pPr marL="0" indent="0">
              <a:buNone/>
            </a:pPr>
            <a:endParaRPr lang="et-EE" dirty="0"/>
          </a:p>
        </p:txBody>
      </p:sp>
    </p:spTree>
    <p:extLst>
      <p:ext uri="{BB962C8B-B14F-4D97-AF65-F5344CB8AC3E}">
        <p14:creationId xmlns:p14="http://schemas.microsoft.com/office/powerpoint/2010/main" val="6697113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Abikõlblikud kulud</a:t>
            </a:r>
            <a:endParaRPr lang="et-EE" dirty="0"/>
          </a:p>
        </p:txBody>
      </p:sp>
      <p:sp>
        <p:nvSpPr>
          <p:cNvPr id="3" name="Content Placeholder 2"/>
          <p:cNvSpPr>
            <a:spLocks noGrp="1"/>
          </p:cNvSpPr>
          <p:nvPr>
            <p:ph idx="1"/>
          </p:nvPr>
        </p:nvSpPr>
        <p:spPr>
          <a:xfrm>
            <a:off x="1260386" y="2760453"/>
            <a:ext cx="21861705" cy="9519076"/>
          </a:xfrm>
        </p:spPr>
        <p:txBody>
          <a:bodyPr>
            <a:normAutofit/>
          </a:bodyPr>
          <a:lstStyle/>
          <a:p>
            <a:pPr marL="0" indent="0">
              <a:buNone/>
            </a:pPr>
            <a:r>
              <a:rPr lang="et-EE" sz="4400" dirty="0" smtClean="0"/>
              <a:t>Projekte rahastatakse kutsevaliku õppekava rakendamise ühikuhinna alusel.</a:t>
            </a:r>
          </a:p>
          <a:p>
            <a:pPr marL="0" indent="0">
              <a:buNone/>
            </a:pPr>
            <a:endParaRPr lang="et-EE" sz="4400" dirty="0" smtClean="0"/>
          </a:p>
          <a:p>
            <a:pPr marL="0" indent="0">
              <a:buNone/>
            </a:pPr>
            <a:r>
              <a:rPr lang="fi-FI" sz="4400" dirty="0" smtClean="0"/>
              <a:t>Projektis </a:t>
            </a:r>
            <a:r>
              <a:rPr lang="fi-FI" sz="4400" dirty="0"/>
              <a:t>ei rakendata kaudsete kulude </a:t>
            </a:r>
            <a:r>
              <a:rPr lang="fi-FI" sz="4400" dirty="0" smtClean="0"/>
              <a:t>arvestust</a:t>
            </a:r>
            <a:r>
              <a:rPr lang="et-EE" sz="4400" dirty="0" smtClean="0"/>
              <a:t> ehk projektitaotluses märgite sisu sakil -&gt; </a:t>
            </a:r>
            <a:r>
              <a:rPr lang="fi-FI" sz="4400" dirty="0"/>
              <a:t>Kulud on hüvitatavad ühtse määra </a:t>
            </a:r>
            <a:r>
              <a:rPr lang="fi-FI" sz="4400" dirty="0" smtClean="0"/>
              <a:t>alus</a:t>
            </a:r>
            <a:r>
              <a:rPr lang="et-EE" sz="4400" dirty="0" smtClean="0"/>
              <a:t>l</a:t>
            </a:r>
            <a:r>
              <a:rPr lang="et-EE" sz="4400" dirty="0"/>
              <a:t> </a:t>
            </a:r>
            <a:r>
              <a:rPr lang="et-EE" sz="4400" dirty="0" smtClean="0"/>
              <a:t>-&gt; „</a:t>
            </a:r>
            <a:r>
              <a:rPr lang="et-EE" sz="4400" b="1" dirty="0" smtClean="0"/>
              <a:t>ei kohaldu</a:t>
            </a:r>
            <a:r>
              <a:rPr lang="et-EE" sz="4400" dirty="0" smtClean="0"/>
              <a:t>“</a:t>
            </a:r>
            <a:r>
              <a:rPr lang="fi-FI" sz="4400" dirty="0" smtClean="0"/>
              <a:t>.</a:t>
            </a:r>
            <a:endParaRPr lang="et-EE" sz="4400" dirty="0" smtClean="0"/>
          </a:p>
          <a:p>
            <a:pPr marL="0" indent="0">
              <a:buNone/>
            </a:pPr>
            <a:endParaRPr lang="et-EE" sz="4400" dirty="0"/>
          </a:p>
          <a:p>
            <a:pPr marL="0" indent="0">
              <a:buNone/>
            </a:pPr>
            <a:r>
              <a:rPr lang="et-EE" sz="4400" dirty="0"/>
              <a:t>Ühikuhind ühe õppija kohta ühel õppeaastal on 4 630 eurot ja see sisaldab </a:t>
            </a:r>
            <a:r>
              <a:rPr lang="et-EE" sz="4400" dirty="0" smtClean="0"/>
              <a:t>järgnevaid </a:t>
            </a:r>
            <a:r>
              <a:rPr lang="et-EE" sz="4400" dirty="0"/>
              <a:t>baasrahastusse kuuluvaid arvestuslikke kulusid:</a:t>
            </a:r>
          </a:p>
          <a:p>
            <a:r>
              <a:rPr lang="et-EE" sz="4400" dirty="0" smtClean="0"/>
              <a:t>õpetajate </a:t>
            </a:r>
            <a:r>
              <a:rPr lang="et-EE" sz="4400" dirty="0"/>
              <a:t>tööjõukulu (</a:t>
            </a:r>
            <a:r>
              <a:rPr lang="et-EE" sz="4400" dirty="0" smtClean="0"/>
              <a:t>2 </a:t>
            </a:r>
            <a:r>
              <a:rPr lang="et-EE" sz="4400" dirty="0"/>
              <a:t>226,30 </a:t>
            </a:r>
            <a:r>
              <a:rPr lang="et-EE" sz="4400" dirty="0" smtClean="0"/>
              <a:t>eurot);</a:t>
            </a:r>
            <a:endParaRPr lang="et-EE" sz="4400" dirty="0"/>
          </a:p>
          <a:p>
            <a:r>
              <a:rPr lang="et-EE" sz="4400" dirty="0" smtClean="0"/>
              <a:t>õpetaja </a:t>
            </a:r>
            <a:r>
              <a:rPr lang="et-EE" sz="4400" dirty="0"/>
              <a:t>ametikohtadega kaasnevate </a:t>
            </a:r>
            <a:r>
              <a:rPr lang="et-EE" sz="4400" dirty="0" smtClean="0"/>
              <a:t>majandamiskulud (23,70 eurot);</a:t>
            </a:r>
            <a:endParaRPr lang="et-EE" sz="4400" dirty="0"/>
          </a:p>
          <a:p>
            <a:r>
              <a:rPr lang="et-EE" sz="4400" dirty="0" smtClean="0"/>
              <a:t>kutsevaliku </a:t>
            </a:r>
            <a:r>
              <a:rPr lang="et-EE" sz="4400" dirty="0"/>
              <a:t>õppekaval õppe korraldamise kulud </a:t>
            </a:r>
            <a:r>
              <a:rPr lang="et-EE" sz="4400" dirty="0" smtClean="0"/>
              <a:t>(2 </a:t>
            </a:r>
            <a:r>
              <a:rPr lang="et-EE" sz="4400" dirty="0"/>
              <a:t>380,00 </a:t>
            </a:r>
            <a:r>
              <a:rPr lang="et-EE" sz="4400" dirty="0" smtClean="0"/>
              <a:t>eurot).</a:t>
            </a:r>
            <a:endParaRPr lang="et-EE" sz="4400" dirty="0"/>
          </a:p>
        </p:txBody>
      </p:sp>
    </p:spTree>
    <p:extLst>
      <p:ext uri="{BB962C8B-B14F-4D97-AF65-F5344CB8AC3E}">
        <p14:creationId xmlns:p14="http://schemas.microsoft.com/office/powerpoint/2010/main" val="15777887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Toetuse arvestuse metoodika</a:t>
            </a:r>
            <a:endParaRPr lang="et-EE" dirty="0"/>
          </a:p>
        </p:txBody>
      </p:sp>
      <p:sp>
        <p:nvSpPr>
          <p:cNvPr id="3" name="Content Placeholder 2"/>
          <p:cNvSpPr>
            <a:spLocks noGrp="1"/>
          </p:cNvSpPr>
          <p:nvPr>
            <p:ph idx="1"/>
          </p:nvPr>
        </p:nvSpPr>
        <p:spPr>
          <a:xfrm>
            <a:off x="1260385" y="2570672"/>
            <a:ext cx="21861705" cy="9588087"/>
          </a:xfrm>
        </p:spPr>
        <p:txBody>
          <a:bodyPr>
            <a:normAutofit lnSpcReduction="10000"/>
          </a:bodyPr>
          <a:lstStyle/>
          <a:p>
            <a:pPr marL="0" indent="0">
              <a:buNone/>
            </a:pPr>
            <a:r>
              <a:rPr lang="et-EE" sz="4000" dirty="0"/>
              <a:t>Ü</a:t>
            </a:r>
            <a:r>
              <a:rPr lang="et-EE" sz="4000" dirty="0" smtClean="0"/>
              <a:t>hikuhinna alusel rahastatakse õpilasi, kes õpivad kutsevaliku õppekaval minimaalselt ühe kuu.</a:t>
            </a:r>
          </a:p>
          <a:p>
            <a:pPr marL="0" indent="0">
              <a:buNone/>
            </a:pPr>
            <a:endParaRPr lang="et-EE" sz="4000" dirty="0" smtClean="0"/>
          </a:p>
          <a:p>
            <a:pPr marL="0" indent="0">
              <a:buNone/>
            </a:pPr>
            <a:r>
              <a:rPr lang="et-EE" sz="4000" dirty="0" smtClean="0"/>
              <a:t>Toetuse </a:t>
            </a:r>
            <a:r>
              <a:rPr lang="et-EE" sz="4000" dirty="0"/>
              <a:t>suuruse arvutamise aluseks on tegelik õpilaste arv, mis kajastub Eesti hariduse infosüsteemis (edaspidi EHIS) toetust taotlenud kutseõppeasutuse registreeritud õppekaval „Kutsevaliku õppekava“ ja rahastamisallikas on märgitud „EMP toetus</a:t>
            </a:r>
            <a:r>
              <a:rPr lang="et-EE" sz="4000" dirty="0" smtClean="0"/>
              <a:t>“.</a:t>
            </a:r>
            <a:endParaRPr lang="et-EE" sz="4000" dirty="0"/>
          </a:p>
          <a:p>
            <a:pPr marL="0" indent="0">
              <a:buNone/>
            </a:pPr>
            <a:endParaRPr lang="et-EE" sz="4000" dirty="0" smtClean="0"/>
          </a:p>
          <a:p>
            <a:pPr marL="0" indent="0">
              <a:buNone/>
            </a:pPr>
            <a:r>
              <a:rPr lang="et-EE" sz="4000" dirty="0" smtClean="0"/>
              <a:t>Õpilaste </a:t>
            </a:r>
            <a:r>
              <a:rPr lang="et-EE" sz="4000" dirty="0"/>
              <a:t>arv kutsevaliku õppekava koolituskohtadel fikseeritakse kuupõhiselt, 15. kuupäeva seisuga </a:t>
            </a:r>
            <a:r>
              <a:rPr lang="et-EE" sz="4000" dirty="0" err="1" smtClean="0"/>
              <a:t>EHISes</a:t>
            </a:r>
            <a:r>
              <a:rPr lang="et-EE" sz="4000" dirty="0" smtClean="0"/>
              <a:t>.</a:t>
            </a:r>
          </a:p>
          <a:p>
            <a:pPr marL="0" indent="0">
              <a:buNone/>
            </a:pPr>
            <a:endParaRPr lang="et-EE" sz="4000" dirty="0" smtClean="0"/>
          </a:p>
          <a:p>
            <a:pPr marL="0" indent="0">
              <a:buNone/>
            </a:pPr>
            <a:r>
              <a:rPr lang="et-EE" sz="4000" dirty="0" smtClean="0"/>
              <a:t>Igakuine </a:t>
            </a:r>
            <a:r>
              <a:rPr lang="et-EE" sz="4000" dirty="0"/>
              <a:t>toetuse suurus arvutatakse korrutades tegeliku õpilaste arvu koolituskohtadel </a:t>
            </a:r>
            <a:r>
              <a:rPr lang="et-EE" sz="4000" dirty="0" smtClean="0"/>
              <a:t>ühikuhinnaga </a:t>
            </a:r>
            <a:r>
              <a:rPr lang="et-EE" sz="4000" dirty="0"/>
              <a:t>ja jagades kümne </a:t>
            </a:r>
            <a:r>
              <a:rPr lang="et-EE" sz="4000" dirty="0" smtClean="0"/>
              <a:t>kuuga </a:t>
            </a:r>
            <a:r>
              <a:rPr lang="et-EE" sz="4000" dirty="0"/>
              <a:t>(1/10), täpsusastmega kaks komakohta;</a:t>
            </a:r>
          </a:p>
          <a:p>
            <a:pPr marL="0" indent="0">
              <a:buNone/>
            </a:pPr>
            <a:r>
              <a:rPr lang="et-EE" sz="4000" dirty="0"/>
              <a:t>Ü</a:t>
            </a:r>
            <a:r>
              <a:rPr lang="et-EE" sz="4000" dirty="0" smtClean="0"/>
              <a:t>he </a:t>
            </a:r>
            <a:r>
              <a:rPr lang="et-EE" sz="4000" dirty="0"/>
              <a:t>kalendriaasta jooksul ei </a:t>
            </a:r>
            <a:r>
              <a:rPr lang="et-EE" sz="4000" dirty="0" smtClean="0"/>
              <a:t>hüvitata rohkem koolituskohti</a:t>
            </a:r>
            <a:r>
              <a:rPr lang="et-EE" sz="4000" dirty="0"/>
              <a:t>, kui on toetuse taotluses nimetatud loodavate koolituskohtade arv.</a:t>
            </a:r>
          </a:p>
        </p:txBody>
      </p:sp>
    </p:spTree>
    <p:extLst>
      <p:ext uri="{BB962C8B-B14F-4D97-AF65-F5344CB8AC3E}">
        <p14:creationId xmlns:p14="http://schemas.microsoft.com/office/powerpoint/2010/main" val="32540706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Kulude abikõlblikkust tõendavad dokumendid</a:t>
            </a:r>
            <a:endParaRPr lang="et-EE" dirty="0"/>
          </a:p>
        </p:txBody>
      </p:sp>
      <p:sp>
        <p:nvSpPr>
          <p:cNvPr id="3" name="Content Placeholder 2"/>
          <p:cNvSpPr>
            <a:spLocks noGrp="1"/>
          </p:cNvSpPr>
          <p:nvPr>
            <p:ph idx="1"/>
          </p:nvPr>
        </p:nvSpPr>
        <p:spPr>
          <a:xfrm>
            <a:off x="1260386" y="2829464"/>
            <a:ext cx="21861705" cy="9450065"/>
          </a:xfrm>
        </p:spPr>
        <p:txBody>
          <a:bodyPr>
            <a:normAutofit/>
          </a:bodyPr>
          <a:lstStyle/>
          <a:p>
            <a:pPr marL="0" indent="0">
              <a:buNone/>
            </a:pPr>
            <a:r>
              <a:rPr lang="et-EE" sz="4000" dirty="0" err="1" smtClean="0"/>
              <a:t>EHISe</a:t>
            </a:r>
            <a:r>
              <a:rPr lang="et-EE" sz="4000" dirty="0" smtClean="0"/>
              <a:t> </a:t>
            </a:r>
            <a:r>
              <a:rPr lang="et-EE" sz="4000" dirty="0"/>
              <a:t>väljavõte iga kuu 15. kuupäeva seisuga (rahastamisallikas: EMP toetus; õppekava: kutsevaliku õppekava</a:t>
            </a:r>
            <a:r>
              <a:rPr lang="et-EE" sz="4000" dirty="0" smtClean="0"/>
              <a:t>).</a:t>
            </a:r>
          </a:p>
          <a:p>
            <a:pPr marL="0" indent="0">
              <a:buNone/>
            </a:pPr>
            <a:endParaRPr lang="et-EE" sz="4000" dirty="0"/>
          </a:p>
          <a:p>
            <a:pPr marL="0" indent="0">
              <a:buNone/>
            </a:pPr>
            <a:r>
              <a:rPr lang="et-EE" sz="4000" dirty="0"/>
              <a:t>D</a:t>
            </a:r>
            <a:r>
              <a:rPr lang="et-EE" sz="4000" dirty="0" smtClean="0"/>
              <a:t>irektori </a:t>
            </a:r>
            <a:r>
              <a:rPr lang="et-EE" sz="4000" dirty="0"/>
              <a:t>käskkiri sisseastuja kutsevaliku õppekaval õpilaste nimekirja </a:t>
            </a:r>
            <a:r>
              <a:rPr lang="et-EE" sz="4000" dirty="0" smtClean="0"/>
              <a:t>kandmiseks.</a:t>
            </a:r>
          </a:p>
          <a:p>
            <a:pPr marL="0" indent="0">
              <a:buNone/>
            </a:pPr>
            <a:endParaRPr lang="et-EE" sz="4000" dirty="0"/>
          </a:p>
          <a:p>
            <a:pPr marL="0" indent="0">
              <a:buNone/>
            </a:pPr>
            <a:r>
              <a:rPr lang="et-EE" sz="4000" dirty="0"/>
              <a:t>K</a:t>
            </a:r>
            <a:r>
              <a:rPr lang="et-EE" sz="4000" dirty="0" smtClean="0"/>
              <a:t>atkestamisel </a:t>
            </a:r>
            <a:r>
              <a:rPr lang="et-EE" sz="4000" dirty="0"/>
              <a:t>direktori käskkiri õpilaste kutsevaliku õppekavalt </a:t>
            </a:r>
            <a:r>
              <a:rPr lang="et-EE" sz="4000" dirty="0" smtClean="0"/>
              <a:t>väljaarvamiseks.</a:t>
            </a:r>
          </a:p>
          <a:p>
            <a:pPr marL="0" indent="0">
              <a:buNone/>
            </a:pPr>
            <a:endParaRPr lang="et-EE" sz="4000" dirty="0"/>
          </a:p>
          <a:p>
            <a:pPr marL="0" indent="0">
              <a:buNone/>
            </a:pPr>
            <a:r>
              <a:rPr lang="et-EE" sz="4000" dirty="0"/>
              <a:t>Õ</a:t>
            </a:r>
            <a:r>
              <a:rPr lang="et-EE" sz="4000" dirty="0" smtClean="0"/>
              <a:t>ppe </a:t>
            </a:r>
            <a:r>
              <a:rPr lang="et-EE" sz="4000" dirty="0"/>
              <a:t>lõpetamisel direktori käskkiri õppija kutsevaliku õppekava õpilaste nimekirjast väljaarvamiseks.</a:t>
            </a:r>
          </a:p>
        </p:txBody>
      </p:sp>
    </p:spTree>
    <p:extLst>
      <p:ext uri="{BB962C8B-B14F-4D97-AF65-F5344CB8AC3E}">
        <p14:creationId xmlns:p14="http://schemas.microsoft.com/office/powerpoint/2010/main" val="24568861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Toetuse kasutamisega seotud aruannete esitamine</a:t>
            </a:r>
            <a:endParaRPr lang="et-EE" dirty="0"/>
          </a:p>
        </p:txBody>
      </p:sp>
      <p:sp>
        <p:nvSpPr>
          <p:cNvPr id="3" name="Content Placeholder 2"/>
          <p:cNvSpPr>
            <a:spLocks noGrp="1"/>
          </p:cNvSpPr>
          <p:nvPr>
            <p:ph idx="1"/>
          </p:nvPr>
        </p:nvSpPr>
        <p:spPr>
          <a:xfrm>
            <a:off x="1260386" y="2674189"/>
            <a:ext cx="21861705" cy="9605340"/>
          </a:xfrm>
        </p:spPr>
        <p:txBody>
          <a:bodyPr/>
          <a:lstStyle/>
          <a:p>
            <a:pPr marL="0" indent="0">
              <a:buNone/>
            </a:pPr>
            <a:r>
              <a:rPr lang="et-EE" dirty="0"/>
              <a:t>Vahearuanded projekti elluviimise kohta esitatakse rakendusüksusele vähemalt üks kord aastas vastavalt toetuse rahuldamise otsuses sätestatud tähtaegadele.</a:t>
            </a:r>
          </a:p>
          <a:p>
            <a:pPr marL="0" indent="0">
              <a:buNone/>
            </a:pPr>
            <a:endParaRPr lang="et-EE" dirty="0"/>
          </a:p>
          <a:p>
            <a:pPr marL="0" indent="0">
              <a:buNone/>
            </a:pPr>
            <a:r>
              <a:rPr lang="et-EE" dirty="0"/>
              <a:t>Kui projekti abikõlblikkuse periood on kuni 18 kuud, esitab toetuse saaja rakendusüksusele ainult lõpparuande. Projekti lõpparuanne tuleb esitada 45 päeva jooksul alates projekti abikõlblikkuse perioodi lõppkuupäevast.</a:t>
            </a:r>
          </a:p>
          <a:p>
            <a:pPr marL="0" indent="0">
              <a:buNone/>
            </a:pPr>
            <a:endParaRPr lang="et-EE" dirty="0"/>
          </a:p>
          <a:p>
            <a:pPr marL="0" indent="0">
              <a:buNone/>
            </a:pPr>
            <a:r>
              <a:rPr lang="et-EE" dirty="0"/>
              <a:t>Lõpparuanne esitatakse e-toetuste keskkonna https://etoetus.struktuurifondid.ee kaudu.</a:t>
            </a:r>
          </a:p>
          <a:p>
            <a:pPr marL="0" indent="0">
              <a:buNone/>
            </a:pPr>
            <a:endParaRPr lang="et-EE" dirty="0"/>
          </a:p>
          <a:p>
            <a:pPr marL="0" indent="0">
              <a:buNone/>
            </a:pPr>
            <a:r>
              <a:rPr lang="et-EE" dirty="0"/>
              <a:t>Rakendusüksus kontrollib lõpparuannet 15 tööpäeva jooksul alates laekumisest. Rakendusüksus võib aruande menetlemise käigus nõuda aruande täiendamist või muutmist, kui ta leiab, et see ei ole piisavalt selge või selles esinevad puudused. Rakendusüksus kinnitab nõuetekohase projekti aruande 5 tööpäeva jooksul.</a:t>
            </a:r>
          </a:p>
          <a:p>
            <a:pPr marL="0" indent="0">
              <a:buNone/>
            </a:pPr>
            <a:endParaRPr lang="et-EE" dirty="0"/>
          </a:p>
        </p:txBody>
      </p:sp>
    </p:spTree>
    <p:extLst>
      <p:ext uri="{BB962C8B-B14F-4D97-AF65-F5344CB8AC3E}">
        <p14:creationId xmlns:p14="http://schemas.microsoft.com/office/powerpoint/2010/main" val="1451316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maksmise tingimused</a:t>
            </a:r>
          </a:p>
        </p:txBody>
      </p:sp>
      <p:sp>
        <p:nvSpPr>
          <p:cNvPr id="3" name="Content Placeholder 2"/>
          <p:cNvSpPr>
            <a:spLocks noGrp="1"/>
          </p:cNvSpPr>
          <p:nvPr>
            <p:ph idx="1"/>
          </p:nvPr>
        </p:nvSpPr>
        <p:spPr>
          <a:xfrm>
            <a:off x="1260386" y="2898475"/>
            <a:ext cx="21861705" cy="9381054"/>
          </a:xfrm>
        </p:spPr>
        <p:txBody>
          <a:bodyPr>
            <a:normAutofit lnSpcReduction="10000"/>
          </a:bodyPr>
          <a:lstStyle/>
          <a:p>
            <a:pPr marL="0" indent="0">
              <a:buNone/>
            </a:pPr>
            <a:r>
              <a:rPr lang="et-EE" dirty="0"/>
              <a:t>Toetuse maksmise eelduseks on toetuse rahuldamise otsus, toetuse saaja ja projekti partnerite vahel sõlmitud partnerluslepingud ja kulude abikõlblikkus, sealhulgas kulude aluseks olevate tegevuste abikõlblikkus.</a:t>
            </a:r>
          </a:p>
          <a:p>
            <a:pPr marL="0" indent="0">
              <a:buNone/>
            </a:pPr>
            <a:r>
              <a:rPr lang="et-EE" dirty="0"/>
              <a:t>Toetuse saajal, kellel puudub riikliku sildfinantseerimise taotlemise võimalus, on võimalik taotleda toetuse ettemakset. Projekti esimene toetuse ettemakse võib moodustada kuni 20% projektile eraldatud toetusest. Järgmist toetuse ettemakset on toetuse saajal võimalik taotleda siis, kui 70% eelmisest ettemaksest on projekti väljamaksetaotlustega rakendusüksuse poolt heaks kiidetud. </a:t>
            </a:r>
          </a:p>
          <a:p>
            <a:pPr marL="0" indent="0">
              <a:buNone/>
            </a:pPr>
            <a:r>
              <a:rPr lang="et-EE" dirty="0"/>
              <a:t>Ettemakse taotlused või väljamakse taotlused e-toetuste keskkonna kaudu.</a:t>
            </a:r>
          </a:p>
          <a:p>
            <a:pPr marL="0" indent="0">
              <a:buNone/>
            </a:pPr>
            <a:r>
              <a:rPr lang="et-EE" dirty="0"/>
              <a:t>Väljamakse taotlus esitatakse, kui abikõlblik kulu on reaalselt tekkinud ja makstud regulaarsusega vähemalt üks kord kvartalis, kuid mitte sagedamini kui üks kord kuus.</a:t>
            </a:r>
          </a:p>
          <a:p>
            <a:pPr marL="0" indent="0">
              <a:buNone/>
            </a:pPr>
            <a:r>
              <a:rPr lang="et-EE" dirty="0"/>
              <a:t>Toetuse saaja peab koos esimese väljamakse taotlusega esitama rakendusüksusele:</a:t>
            </a:r>
          </a:p>
          <a:p>
            <a:r>
              <a:rPr lang="et-EE" dirty="0"/>
              <a:t>väljavõtte oma raamatupidamise </a:t>
            </a:r>
            <a:r>
              <a:rPr lang="et-EE" dirty="0" err="1"/>
              <a:t>sise</a:t>
            </a:r>
            <a:r>
              <a:rPr lang="et-EE" dirty="0"/>
              <a:t>-eeskirjast, milles on kirjeldatud, kuidas projekti kulusid ja tasumist eristatakse raamatupidamises muudest taotleja kuludest;</a:t>
            </a:r>
          </a:p>
          <a:p>
            <a:r>
              <a:rPr lang="et-EE" dirty="0"/>
              <a:t>koopia riigihangete tegemise korrast asutuses;</a:t>
            </a:r>
          </a:p>
          <a:p>
            <a:r>
              <a:rPr lang="et-EE" dirty="0"/>
              <a:t>lühikirjelduse projekti rakendamisega seotud dokumentide algatamise, viseerimise ja kinnitamise kohta ning esindusõigusliku isiku poolt edasivolitatud õiguste korral vastavad volikirjade koopiad;</a:t>
            </a:r>
          </a:p>
          <a:p>
            <a:r>
              <a:rPr lang="et-EE" dirty="0"/>
              <a:t>selgituse, kuidas on toetuse saaja oma asutuses ette näinud toetusega seotud dokumentatsiooni säilitamise nõutud ajani (31.12.2028).</a:t>
            </a:r>
          </a:p>
          <a:p>
            <a:pPr marL="0" indent="0">
              <a:buNone/>
            </a:pPr>
            <a:endParaRPr lang="et-EE" dirty="0"/>
          </a:p>
        </p:txBody>
      </p:sp>
    </p:spTree>
    <p:extLst>
      <p:ext uri="{BB962C8B-B14F-4D97-AF65-F5344CB8AC3E}">
        <p14:creationId xmlns:p14="http://schemas.microsoft.com/office/powerpoint/2010/main" val="17057019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E1E1C"/>
      </a:dk2>
      <a:lt2>
        <a:srgbClr val="0573BA"/>
      </a:lt2>
      <a:accent1>
        <a:srgbClr val="0573BA"/>
      </a:accent1>
      <a:accent2>
        <a:srgbClr val="E94E2E"/>
      </a:accent2>
      <a:accent3>
        <a:srgbClr val="02AB84"/>
      </a:accent3>
      <a:accent4>
        <a:srgbClr val="FFC000"/>
      </a:accent4>
      <a:accent5>
        <a:srgbClr val="4472C4"/>
      </a:accent5>
      <a:accent6>
        <a:srgbClr val="70AD47"/>
      </a:accent6>
      <a:hlink>
        <a:srgbClr val="0563C1"/>
      </a:hlink>
      <a:folHlink>
        <a:srgbClr val="954F72"/>
      </a:folHlink>
    </a:clrScheme>
    <a:fontScheme name="Egendefinert 1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mal_EØSMidlene.potx" id="{2877A2A8-6D65-4BE8-A3B9-A911333E1F70}" vid="{D3D72181-B44E-471C-A438-738F633005D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PPT-mal_EØSMidlene</Template>
  <TotalTime>606</TotalTime>
  <Words>955</Words>
  <Application>Microsoft Office PowerPoint</Application>
  <PresentationFormat>Custom</PresentationFormat>
  <Paragraphs>78</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Office-tema</vt:lpstr>
      <vt:lpstr>Kulude ja tegevuste abikõlblikkus, projekti aruandlus ning toetuse maksmise tingimused Väikeprojektide avatud taotlusvoor „Kutsevaliku õppe rakendamine kutseõppeasutustes“</vt:lpstr>
      <vt:lpstr>Abikõlblikkuse periood</vt:lpstr>
      <vt:lpstr>Toetuse osakaal ja piirsumma</vt:lpstr>
      <vt:lpstr>Kulude abikõlblikkuse üldpõhimõtted</vt:lpstr>
      <vt:lpstr>Abikõlblikud kulud</vt:lpstr>
      <vt:lpstr>Toetuse arvestuse metoodika</vt:lpstr>
      <vt:lpstr>Kulude abikõlblikkust tõendavad dokumendid</vt:lpstr>
      <vt:lpstr>Toetuse kasutamisega seotud aruannete esitamine</vt:lpstr>
      <vt:lpstr>Toetuse maksmise tingimused</vt:lpstr>
      <vt:lpstr>Toetuse maksmise tingimused</vt:lpstr>
      <vt:lpstr>Tänan kuulamast! Pille.Penk@rtk.ee Tel 663 1856</vt:lpstr>
    </vt:vector>
  </TitlesOfParts>
  <Company>EFTA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WEGGERSEN Lillann</dc:creator>
  <cp:lastModifiedBy>Pille Penk</cp:lastModifiedBy>
  <cp:revision>34</cp:revision>
  <dcterms:created xsi:type="dcterms:W3CDTF">2017-06-12T12:11:38Z</dcterms:created>
  <dcterms:modified xsi:type="dcterms:W3CDTF">2020-09-17T08:05:08Z</dcterms:modified>
</cp:coreProperties>
</file>