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73" r:id="rId5"/>
    <p:sldId id="272" r:id="rId6"/>
  </p:sldIdLst>
  <p:sldSz cx="24380825" cy="13714413"/>
  <p:notesSz cx="6794500" cy="9906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96"/>
    <a:srgbClr val="FF0016"/>
    <a:srgbClr val="0F3C74"/>
    <a:srgbClr val="3EAF79"/>
    <a:srgbClr val="D8222C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38250"/>
            <a:ext cx="594042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8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28.09.2020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28.09.2020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8.jpg@01D63015.4526DE70" TargetMode="Externa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Taastava õiguse arendamine Eestis</a:t>
            </a:r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smtClean="0"/>
              <a:t>Liina Breicis	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 smtClean="0"/>
              <a:t>projektikoordinaator</a:t>
            </a:r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t-EE" dirty="0" smtClean="0"/>
              <a:t>Riigi Tugiteenuste Keskus</a:t>
            </a:r>
            <a:endParaRPr lang="en-GB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28.09.2020</a:t>
            </a:fld>
            <a:endParaRPr lang="nb-NO" dirty="0"/>
          </a:p>
        </p:txBody>
      </p:sp>
      <p:pic>
        <p:nvPicPr>
          <p:cNvPr id="10" name="Picture 9" descr="https://www.valitsus.ee/sites/default/files/logo-files/bw/web/rgb/sotsmin_3lovi_es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0350" y="769445"/>
            <a:ext cx="2193863" cy="112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s://www.valitsus.ee/sites/default/files/logo-files/bw/web/rgb/justiitsmin_3lovi_es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061" y="791653"/>
            <a:ext cx="2213772" cy="1118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id:image008.jpg@01D63015.4526DE7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7681" y="791653"/>
            <a:ext cx="2297479" cy="1125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Nõuded taotlejale, partnerile ja taotlusele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Taotleja</a:t>
            </a:r>
            <a:r>
              <a:rPr lang="en-GB" dirty="0" smtClean="0"/>
              <a:t> </a:t>
            </a:r>
            <a:r>
              <a:rPr lang="en-GB" dirty="0" err="1"/>
              <a:t>võib</a:t>
            </a:r>
            <a:r>
              <a:rPr lang="en-GB" dirty="0"/>
              <a:t> olla</a:t>
            </a:r>
            <a:r>
              <a:rPr lang="en-GB" dirty="0" smtClean="0"/>
              <a:t>: </a:t>
            </a:r>
            <a:r>
              <a:rPr lang="en-GB" dirty="0" err="1"/>
              <a:t>Eestis</a:t>
            </a:r>
            <a:r>
              <a:rPr lang="en-GB" dirty="0"/>
              <a:t> </a:t>
            </a:r>
            <a:r>
              <a:rPr lang="en-GB" dirty="0" err="1"/>
              <a:t>registreeritud</a:t>
            </a:r>
            <a:r>
              <a:rPr lang="en-GB" dirty="0"/>
              <a:t> </a:t>
            </a:r>
            <a:r>
              <a:rPr lang="en-GB" dirty="0" err="1"/>
              <a:t>avalik-õiguslik</a:t>
            </a:r>
            <a:r>
              <a:rPr lang="en-GB" dirty="0"/>
              <a:t> </a:t>
            </a:r>
            <a:r>
              <a:rPr lang="en-GB" dirty="0" err="1"/>
              <a:t>juriidiline</a:t>
            </a:r>
            <a:r>
              <a:rPr lang="en-GB" dirty="0"/>
              <a:t> </a:t>
            </a:r>
            <a:r>
              <a:rPr lang="en-GB" dirty="0" err="1"/>
              <a:t>isik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äriline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mitteäriline</a:t>
            </a:r>
            <a:r>
              <a:rPr lang="en-GB" dirty="0"/>
              <a:t> </a:t>
            </a:r>
            <a:r>
              <a:rPr lang="en-GB" dirty="0" err="1"/>
              <a:t>eraõiguslik</a:t>
            </a:r>
            <a:r>
              <a:rPr lang="en-GB" dirty="0"/>
              <a:t> </a:t>
            </a:r>
            <a:r>
              <a:rPr lang="en-GB" dirty="0" err="1"/>
              <a:t>juriidiline</a:t>
            </a:r>
            <a:r>
              <a:rPr lang="en-GB" dirty="0"/>
              <a:t> </a:t>
            </a:r>
            <a:r>
              <a:rPr lang="en-GB" dirty="0" err="1"/>
              <a:t>isik</a:t>
            </a:r>
            <a:r>
              <a:rPr lang="en-GB" dirty="0"/>
              <a:t>, </a:t>
            </a:r>
            <a:r>
              <a:rPr lang="en-GB" dirty="0" err="1"/>
              <a:t>sh</a:t>
            </a:r>
            <a:r>
              <a:rPr lang="en-GB" dirty="0"/>
              <a:t> </a:t>
            </a:r>
            <a:r>
              <a:rPr lang="en-GB" dirty="0" err="1"/>
              <a:t>valitsusväline</a:t>
            </a:r>
            <a:r>
              <a:rPr lang="en-GB" dirty="0"/>
              <a:t> </a:t>
            </a:r>
            <a:r>
              <a:rPr lang="en-GB" dirty="0" err="1" smtClean="0"/>
              <a:t>organisatsioon</a:t>
            </a:r>
            <a:r>
              <a:rPr lang="et-EE" dirty="0" smtClean="0"/>
              <a:t> või </a:t>
            </a:r>
            <a:r>
              <a:rPr lang="en-GB" dirty="0" err="1" smtClean="0"/>
              <a:t>Eestis</a:t>
            </a:r>
            <a:r>
              <a:rPr lang="en-GB" dirty="0" smtClean="0"/>
              <a:t> </a:t>
            </a:r>
            <a:r>
              <a:rPr lang="en-GB" dirty="0" err="1"/>
              <a:t>tegutsev</a:t>
            </a:r>
            <a:r>
              <a:rPr lang="en-GB" dirty="0"/>
              <a:t> </a:t>
            </a:r>
            <a:r>
              <a:rPr lang="en-GB" dirty="0" err="1"/>
              <a:t>valitsuste</a:t>
            </a:r>
            <a:r>
              <a:rPr lang="en-GB" dirty="0"/>
              <a:t> </a:t>
            </a:r>
            <a:r>
              <a:rPr lang="en-GB" dirty="0" err="1"/>
              <a:t>vaheline</a:t>
            </a:r>
            <a:r>
              <a:rPr lang="en-GB" dirty="0"/>
              <a:t> </a:t>
            </a:r>
            <a:r>
              <a:rPr lang="en-GB" dirty="0" err="1" smtClean="0"/>
              <a:t>organisatsioon</a:t>
            </a:r>
            <a:r>
              <a:rPr lang="en-GB" dirty="0" smtClean="0"/>
              <a:t>.</a:t>
            </a:r>
            <a:endParaRPr lang="et-EE" dirty="0"/>
          </a:p>
          <a:p>
            <a:r>
              <a:rPr lang="et-EE" dirty="0"/>
              <a:t>P</a:t>
            </a:r>
            <a:r>
              <a:rPr lang="en-GB" dirty="0" err="1" smtClean="0"/>
              <a:t>rojekti</a:t>
            </a:r>
            <a:r>
              <a:rPr lang="en-GB" dirty="0" smtClean="0"/>
              <a:t> </a:t>
            </a:r>
            <a:r>
              <a:rPr lang="en-GB" dirty="0" err="1"/>
              <a:t>eesmärkide</a:t>
            </a:r>
            <a:r>
              <a:rPr lang="en-GB" dirty="0"/>
              <a:t> </a:t>
            </a:r>
            <a:r>
              <a:rPr lang="en-GB" dirty="0" err="1" smtClean="0"/>
              <a:t>saavutamiseks</a:t>
            </a:r>
            <a:r>
              <a:rPr lang="et-EE" dirty="0" smtClean="0"/>
              <a:t> peab</a:t>
            </a:r>
            <a:r>
              <a:rPr lang="en-GB" dirty="0" smtClean="0"/>
              <a:t> </a:t>
            </a:r>
            <a:r>
              <a:rPr lang="en-GB" dirty="0" err="1"/>
              <a:t>olema</a:t>
            </a:r>
            <a:r>
              <a:rPr lang="en-GB" dirty="0"/>
              <a:t> </a:t>
            </a:r>
            <a:r>
              <a:rPr lang="en-GB" dirty="0" err="1"/>
              <a:t>nimetatud</a:t>
            </a:r>
            <a:r>
              <a:rPr lang="en-GB" dirty="0"/>
              <a:t> </a:t>
            </a:r>
            <a:r>
              <a:rPr lang="en-GB" dirty="0" err="1"/>
              <a:t>projektijuht</a:t>
            </a:r>
            <a:r>
              <a:rPr lang="en-GB" dirty="0"/>
              <a:t>, </a:t>
            </a:r>
            <a:r>
              <a:rPr lang="en-GB" dirty="0" err="1"/>
              <a:t>taastava</a:t>
            </a:r>
            <a:r>
              <a:rPr lang="en-GB" dirty="0"/>
              <a:t> </a:t>
            </a:r>
            <a:r>
              <a:rPr lang="en-GB" dirty="0" err="1"/>
              <a:t>õiguse</a:t>
            </a:r>
            <a:r>
              <a:rPr lang="en-GB" dirty="0"/>
              <a:t> </a:t>
            </a:r>
            <a:r>
              <a:rPr lang="en-GB" dirty="0" err="1"/>
              <a:t>koolitaja</a:t>
            </a:r>
            <a:r>
              <a:rPr lang="en-GB" dirty="0"/>
              <a:t> ja/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taastava</a:t>
            </a:r>
            <a:r>
              <a:rPr lang="en-GB" dirty="0"/>
              <a:t> </a:t>
            </a:r>
            <a:r>
              <a:rPr lang="en-GB" dirty="0" err="1"/>
              <a:t>õiguse</a:t>
            </a:r>
            <a:r>
              <a:rPr lang="en-GB" dirty="0"/>
              <a:t> </a:t>
            </a:r>
            <a:r>
              <a:rPr lang="en-GB" dirty="0" err="1"/>
              <a:t>meetodi</a:t>
            </a:r>
            <a:r>
              <a:rPr lang="en-GB" dirty="0"/>
              <a:t> </a:t>
            </a:r>
            <a:r>
              <a:rPr lang="en-GB" dirty="0" err="1"/>
              <a:t>looja</a:t>
            </a:r>
            <a:r>
              <a:rPr lang="en-GB" dirty="0"/>
              <a:t>/</a:t>
            </a:r>
            <a:r>
              <a:rPr lang="en-GB" dirty="0" err="1"/>
              <a:t>rakendaja</a:t>
            </a:r>
            <a:r>
              <a:rPr lang="en-GB" dirty="0" smtClean="0"/>
              <a:t>.</a:t>
            </a:r>
            <a:endParaRPr lang="et-EE" dirty="0" smtClean="0"/>
          </a:p>
          <a:p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partneriks</a:t>
            </a:r>
            <a:r>
              <a:rPr lang="en-GB" dirty="0"/>
              <a:t> </a:t>
            </a:r>
            <a:r>
              <a:rPr lang="en-GB" dirty="0" err="1"/>
              <a:t>võivad</a:t>
            </a:r>
            <a:r>
              <a:rPr lang="en-GB" dirty="0"/>
              <a:t> olla </a:t>
            </a:r>
            <a:r>
              <a:rPr lang="et-EE" dirty="0" smtClean="0"/>
              <a:t>projekti rakendamisse aktiivselt kaasatud ja sellesse tõhusalt panustavad juriidilised isikud või valitsusvälised organisatsioonid, mille asukohamaa on kas Eesti, Norra, mõni teine abisaajariik (Bulgaaria, Horvaatia, Küpros, Tšehhi, Ungari, Läti, Leedu</a:t>
            </a:r>
            <a:r>
              <a:rPr lang="en-GB" dirty="0" smtClean="0"/>
              <a:t>, Malta</a:t>
            </a:r>
            <a:r>
              <a:rPr lang="en-GB" dirty="0"/>
              <a:t>, </a:t>
            </a:r>
            <a:r>
              <a:rPr lang="en-GB" dirty="0" err="1"/>
              <a:t>Poola</a:t>
            </a:r>
            <a:r>
              <a:rPr lang="en-GB" dirty="0"/>
              <a:t>, </a:t>
            </a:r>
            <a:r>
              <a:rPr lang="en-GB" dirty="0" err="1"/>
              <a:t>Rumeenia</a:t>
            </a:r>
            <a:r>
              <a:rPr lang="en-GB" dirty="0"/>
              <a:t>, </a:t>
            </a:r>
            <a:r>
              <a:rPr lang="en-GB" dirty="0" err="1"/>
              <a:t>Slovakkia</a:t>
            </a:r>
            <a:r>
              <a:rPr lang="en-GB" dirty="0"/>
              <a:t>, </a:t>
            </a:r>
            <a:r>
              <a:rPr lang="en-GB" dirty="0" err="1"/>
              <a:t>Sloveenia</a:t>
            </a:r>
            <a:r>
              <a:rPr lang="en-GB" dirty="0"/>
              <a:t>)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 smtClean="0"/>
              <a:t>Venemaa</a:t>
            </a:r>
            <a:endParaRPr lang="et-EE" dirty="0" smtClean="0"/>
          </a:p>
          <a:p>
            <a:r>
              <a:rPr lang="et-EE" dirty="0"/>
              <a:t>P</a:t>
            </a:r>
            <a:r>
              <a:rPr lang="en-GB" dirty="0" err="1" smtClean="0"/>
              <a:t>rojektitaotluste</a:t>
            </a:r>
            <a:r>
              <a:rPr lang="en-GB" dirty="0" smtClean="0"/>
              <a:t> </a:t>
            </a:r>
            <a:r>
              <a:rPr lang="en-GB" dirty="0" err="1"/>
              <a:t>esitamise</a:t>
            </a:r>
            <a:r>
              <a:rPr lang="en-GB" dirty="0"/>
              <a:t> </a:t>
            </a:r>
            <a:r>
              <a:rPr lang="en-GB" dirty="0" err="1"/>
              <a:t>tähtpäeva</a:t>
            </a:r>
            <a:r>
              <a:rPr lang="en-GB" dirty="0"/>
              <a:t> </a:t>
            </a:r>
            <a:r>
              <a:rPr lang="en-GB" dirty="0" err="1"/>
              <a:t>seisuga</a:t>
            </a:r>
            <a:r>
              <a:rPr lang="en-GB" dirty="0"/>
              <a:t> </a:t>
            </a:r>
            <a:r>
              <a:rPr lang="et-EE" dirty="0" smtClean="0"/>
              <a:t>ei tohi taotlejal </a:t>
            </a:r>
            <a:r>
              <a:rPr lang="en-GB" dirty="0" smtClean="0"/>
              <a:t>olla </a:t>
            </a:r>
            <a:r>
              <a:rPr lang="en-GB" dirty="0" err="1"/>
              <a:t>riiklike</a:t>
            </a:r>
            <a:r>
              <a:rPr lang="en-GB" dirty="0"/>
              <a:t> </a:t>
            </a:r>
            <a:r>
              <a:rPr lang="en-GB" dirty="0" err="1"/>
              <a:t>maksude</a:t>
            </a:r>
            <a:r>
              <a:rPr lang="en-GB" dirty="0"/>
              <a:t> </a:t>
            </a:r>
            <a:r>
              <a:rPr lang="en-GB" dirty="0" err="1" smtClean="0"/>
              <a:t>võlgnevusi</a:t>
            </a:r>
            <a:r>
              <a:rPr lang="et-EE" dirty="0" smtClean="0"/>
              <a:t>,</a:t>
            </a: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/>
              <a:t>ei</a:t>
            </a:r>
            <a:r>
              <a:rPr lang="en-GB" dirty="0"/>
              <a:t> ole </a:t>
            </a:r>
            <a:r>
              <a:rPr lang="en-GB" dirty="0" err="1"/>
              <a:t>ajatatud</a:t>
            </a:r>
            <a:r>
              <a:rPr lang="en-GB" dirty="0" smtClean="0"/>
              <a:t>.</a:t>
            </a:r>
            <a:endParaRPr lang="et-EE" dirty="0" smtClean="0"/>
          </a:p>
          <a:p>
            <a:r>
              <a:rPr lang="en-GB" b="1" u="sng" dirty="0" err="1" smtClean="0"/>
              <a:t>Nõuded</a:t>
            </a:r>
            <a:r>
              <a:rPr lang="en-GB" b="1" u="sng" dirty="0" smtClean="0"/>
              <a:t> </a:t>
            </a:r>
            <a:r>
              <a:rPr lang="en-GB" b="1" u="sng" dirty="0" err="1"/>
              <a:t>taotlusele</a:t>
            </a:r>
            <a:r>
              <a:rPr lang="en-GB" b="1" u="sng" dirty="0"/>
              <a:t>:</a:t>
            </a:r>
          </a:p>
          <a:p>
            <a:pPr lvl="1"/>
            <a:r>
              <a:rPr lang="en-GB" dirty="0"/>
              <a:t>E-</a:t>
            </a:r>
            <a:r>
              <a:rPr lang="en-GB" dirty="0" err="1"/>
              <a:t>keskkonnas</a:t>
            </a:r>
            <a:endParaRPr lang="en-GB" dirty="0"/>
          </a:p>
          <a:p>
            <a:pPr lvl="1"/>
            <a:r>
              <a:rPr lang="en-GB" dirty="0" err="1"/>
              <a:t>Allkirjastatud</a:t>
            </a:r>
            <a:r>
              <a:rPr lang="en-GB" dirty="0"/>
              <a:t> </a:t>
            </a:r>
            <a:r>
              <a:rPr lang="et-EE" dirty="0" smtClean="0"/>
              <a:t>esindusõigusliku</a:t>
            </a:r>
            <a:r>
              <a:rPr lang="en-GB" dirty="0" smtClean="0"/>
              <a:t> </a:t>
            </a:r>
            <a:r>
              <a:rPr lang="en-GB" dirty="0" err="1"/>
              <a:t>isiku</a:t>
            </a:r>
            <a:r>
              <a:rPr lang="en-GB" dirty="0"/>
              <a:t> </a:t>
            </a:r>
            <a:r>
              <a:rPr lang="en-GB" dirty="0" err="1"/>
              <a:t>poolt</a:t>
            </a:r>
            <a:endParaRPr lang="en-GB" dirty="0"/>
          </a:p>
          <a:p>
            <a:pPr lvl="1"/>
            <a:r>
              <a:rPr lang="en-GB" dirty="0" err="1"/>
              <a:t>Partneri</a:t>
            </a:r>
            <a:r>
              <a:rPr lang="en-GB" dirty="0"/>
              <a:t> </a:t>
            </a:r>
            <a:r>
              <a:rPr lang="en-GB" dirty="0" err="1"/>
              <a:t>andmed</a:t>
            </a:r>
            <a:r>
              <a:rPr lang="en-GB" dirty="0"/>
              <a:t> </a:t>
            </a:r>
            <a:r>
              <a:rPr lang="en-GB" dirty="0" err="1"/>
              <a:t>ning</a:t>
            </a:r>
            <a:r>
              <a:rPr lang="en-GB" dirty="0"/>
              <a:t> roll- (</a:t>
            </a:r>
            <a:r>
              <a:rPr lang="en-GB" dirty="0" err="1"/>
              <a:t>kui</a:t>
            </a:r>
            <a:r>
              <a:rPr lang="en-GB" dirty="0"/>
              <a:t> on) </a:t>
            </a:r>
          </a:p>
          <a:p>
            <a:pPr lvl="1"/>
            <a:r>
              <a:rPr lang="en-GB" dirty="0" err="1" smtClean="0"/>
              <a:t>Toetuse</a:t>
            </a:r>
            <a:r>
              <a:rPr lang="en-GB" dirty="0" smtClean="0"/>
              <a:t> </a:t>
            </a:r>
            <a:r>
              <a:rPr lang="en-GB" dirty="0"/>
              <a:t>summa ja </a:t>
            </a:r>
            <a:r>
              <a:rPr lang="en-GB" dirty="0" err="1"/>
              <a:t>osakaal</a:t>
            </a:r>
            <a:r>
              <a:rPr lang="en-GB" dirty="0"/>
              <a:t> </a:t>
            </a:r>
            <a:r>
              <a:rPr lang="en-GB" dirty="0" err="1"/>
              <a:t>abikõlblikest</a:t>
            </a:r>
            <a:r>
              <a:rPr lang="en-GB" dirty="0"/>
              <a:t> </a:t>
            </a:r>
            <a:r>
              <a:rPr lang="en-GB" dirty="0" err="1"/>
              <a:t>kuludest</a:t>
            </a:r>
            <a:r>
              <a:rPr lang="en-GB" dirty="0"/>
              <a:t> </a:t>
            </a:r>
            <a:r>
              <a:rPr lang="en-GB" dirty="0" err="1"/>
              <a:t>vastab</a:t>
            </a:r>
            <a:r>
              <a:rPr lang="en-GB" dirty="0"/>
              <a:t> </a:t>
            </a:r>
            <a:r>
              <a:rPr lang="en-GB" dirty="0" err="1"/>
              <a:t>korrale</a:t>
            </a:r>
            <a:r>
              <a:rPr lang="en-GB" dirty="0"/>
              <a:t> ja </a:t>
            </a:r>
            <a:r>
              <a:rPr lang="en-GB" dirty="0" err="1"/>
              <a:t>tegevused</a:t>
            </a:r>
            <a:r>
              <a:rPr lang="en-GB" dirty="0"/>
              <a:t> </a:t>
            </a:r>
            <a:r>
              <a:rPr lang="en-GB" dirty="0" err="1"/>
              <a:t>tehakse</a:t>
            </a:r>
            <a:r>
              <a:rPr lang="en-GB" dirty="0"/>
              <a:t> </a:t>
            </a:r>
            <a:r>
              <a:rPr lang="en-GB" dirty="0" err="1"/>
              <a:t>abikõlblikkuse</a:t>
            </a:r>
            <a:r>
              <a:rPr lang="en-GB" dirty="0"/>
              <a:t> </a:t>
            </a:r>
            <a:r>
              <a:rPr lang="en-GB" dirty="0" err="1"/>
              <a:t>perioodil</a:t>
            </a:r>
            <a:endParaRPr lang="en-GB" dirty="0"/>
          </a:p>
          <a:p>
            <a:pPr lvl="1"/>
            <a:r>
              <a:rPr lang="en-GB" dirty="0" err="1"/>
              <a:t>Taotluses</a:t>
            </a:r>
            <a:r>
              <a:rPr lang="en-GB" dirty="0"/>
              <a:t> on </a:t>
            </a:r>
            <a:r>
              <a:rPr lang="et-EE" dirty="0" smtClean="0"/>
              <a:t>kirjeldatud projekti jätkusuutlikkust ja selle tagamisega seotud kulude katmise allikaid</a:t>
            </a:r>
          </a:p>
          <a:p>
            <a:endParaRPr lang="et-EE" b="1" u="sng" dirty="0" smtClean="0"/>
          </a:p>
          <a:p>
            <a:r>
              <a:rPr lang="en-GB" b="1" u="sng" dirty="0" err="1" smtClean="0"/>
              <a:t>Taotluse</a:t>
            </a:r>
            <a:r>
              <a:rPr lang="en-GB" b="1" u="sng" dirty="0" smtClean="0"/>
              <a:t> </a:t>
            </a:r>
            <a:r>
              <a:rPr lang="en-GB" b="1" u="sng" dirty="0" err="1"/>
              <a:t>juurde</a:t>
            </a:r>
            <a:r>
              <a:rPr lang="en-GB" b="1" u="sng" dirty="0"/>
              <a:t> </a:t>
            </a:r>
            <a:r>
              <a:rPr lang="en-GB" b="1" u="sng" dirty="0" err="1"/>
              <a:t>lisatavad</a:t>
            </a:r>
            <a:r>
              <a:rPr lang="en-GB" b="1" u="sng" dirty="0"/>
              <a:t> </a:t>
            </a:r>
            <a:r>
              <a:rPr lang="en-GB" b="1" u="sng" dirty="0" err="1"/>
              <a:t>dokumendid</a:t>
            </a:r>
            <a:r>
              <a:rPr lang="en-GB" b="1" u="sng" dirty="0"/>
              <a:t>:</a:t>
            </a:r>
          </a:p>
          <a:p>
            <a:pPr lvl="1"/>
            <a:r>
              <a:rPr lang="en-GB" dirty="0" err="1"/>
              <a:t>Projektijuhi</a:t>
            </a:r>
            <a:r>
              <a:rPr lang="en-GB" dirty="0"/>
              <a:t> </a:t>
            </a:r>
            <a:r>
              <a:rPr lang="en-GB" dirty="0" smtClean="0"/>
              <a:t>CV</a:t>
            </a:r>
            <a:endParaRPr lang="et-EE" dirty="0" smtClean="0"/>
          </a:p>
          <a:p>
            <a:pPr lvl="1"/>
            <a:r>
              <a:rPr lang="fi-FI" dirty="0" err="1"/>
              <a:t>taastava</a:t>
            </a:r>
            <a:r>
              <a:rPr lang="fi-FI" dirty="0"/>
              <a:t> </a:t>
            </a:r>
            <a:r>
              <a:rPr lang="fi-FI" dirty="0" err="1"/>
              <a:t>õiguse</a:t>
            </a:r>
            <a:r>
              <a:rPr lang="fi-FI" dirty="0"/>
              <a:t> </a:t>
            </a:r>
            <a:r>
              <a:rPr lang="fi-FI" dirty="0" err="1"/>
              <a:t>koolitaja</a:t>
            </a:r>
            <a:r>
              <a:rPr lang="fi-FI" dirty="0"/>
              <a:t> CV ja/</a:t>
            </a:r>
            <a:r>
              <a:rPr lang="fi-FI" dirty="0" err="1"/>
              <a:t>või</a:t>
            </a:r>
            <a:r>
              <a:rPr lang="fi-FI" dirty="0"/>
              <a:t> </a:t>
            </a:r>
            <a:r>
              <a:rPr lang="fi-FI" dirty="0" err="1"/>
              <a:t>taastaval</a:t>
            </a:r>
            <a:r>
              <a:rPr lang="fi-FI" dirty="0"/>
              <a:t> </a:t>
            </a:r>
            <a:r>
              <a:rPr lang="fi-FI" dirty="0" err="1"/>
              <a:t>õigusel</a:t>
            </a:r>
            <a:r>
              <a:rPr lang="fi-FI" dirty="0"/>
              <a:t> </a:t>
            </a:r>
            <a:r>
              <a:rPr lang="fi-FI" dirty="0" err="1"/>
              <a:t>põhineva</a:t>
            </a:r>
            <a:r>
              <a:rPr lang="fi-FI" dirty="0"/>
              <a:t> </a:t>
            </a:r>
            <a:r>
              <a:rPr lang="fi-FI" dirty="0" err="1"/>
              <a:t>lähenemise</a:t>
            </a:r>
            <a:r>
              <a:rPr lang="fi-FI" dirty="0"/>
              <a:t> </a:t>
            </a:r>
            <a:r>
              <a:rPr lang="fi-FI" dirty="0" err="1"/>
              <a:t>meetodi</a:t>
            </a:r>
            <a:r>
              <a:rPr lang="fi-FI" dirty="0"/>
              <a:t> </a:t>
            </a:r>
            <a:r>
              <a:rPr lang="fi-FI" dirty="0" err="1"/>
              <a:t>looja</a:t>
            </a:r>
            <a:r>
              <a:rPr lang="fi-FI" dirty="0"/>
              <a:t>/</a:t>
            </a:r>
            <a:r>
              <a:rPr lang="fi-FI" dirty="0" err="1"/>
              <a:t>rakendaja</a:t>
            </a:r>
            <a:r>
              <a:rPr lang="fi-FI" dirty="0"/>
              <a:t> CV</a:t>
            </a:r>
            <a:r>
              <a:rPr lang="fi-FI" dirty="0" smtClean="0"/>
              <a:t>;</a:t>
            </a:r>
            <a:endParaRPr lang="et-EE" dirty="0" smtClean="0"/>
          </a:p>
          <a:p>
            <a:pPr lvl="1"/>
            <a:r>
              <a:rPr lang="et-EE" dirty="0" smtClean="0"/>
              <a:t>Detailne eelarve lisa 1</a:t>
            </a:r>
            <a:endParaRPr lang="en-GB" dirty="0"/>
          </a:p>
          <a:p>
            <a:pPr lvl="1"/>
            <a:r>
              <a:rPr lang="en-GB" dirty="0" err="1"/>
              <a:t>Volikiri</a:t>
            </a:r>
            <a:r>
              <a:rPr lang="en-GB" dirty="0"/>
              <a:t> (</a:t>
            </a:r>
            <a:r>
              <a:rPr lang="en-GB" dirty="0" err="1"/>
              <a:t>kui</a:t>
            </a:r>
            <a:r>
              <a:rPr lang="en-GB" dirty="0"/>
              <a:t> on </a:t>
            </a:r>
            <a:r>
              <a:rPr lang="en-GB" dirty="0" err="1"/>
              <a:t>vaja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partneri</a:t>
            </a:r>
            <a:r>
              <a:rPr lang="en-GB" dirty="0"/>
              <a:t>  </a:t>
            </a:r>
            <a:r>
              <a:rPr lang="en-GB" dirty="0" err="1"/>
              <a:t>kaaskiri</a:t>
            </a:r>
            <a:r>
              <a:rPr lang="en-GB" dirty="0"/>
              <a:t> (</a:t>
            </a:r>
            <a:r>
              <a:rPr lang="en-GB" dirty="0" err="1"/>
              <a:t>kui</a:t>
            </a:r>
            <a:r>
              <a:rPr lang="en-GB" dirty="0"/>
              <a:t> on</a:t>
            </a:r>
            <a:r>
              <a:rPr lang="en-GB" dirty="0" smtClean="0"/>
              <a:t>)</a:t>
            </a:r>
            <a:r>
              <a:rPr lang="et-EE" dirty="0" smtClean="0"/>
              <a:t> lisa 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Toetuse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taotlemine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 ja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</a:rPr>
              <a:t>menetlemine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Kontaktisikud</a:t>
            </a:r>
            <a:r>
              <a:rPr lang="en-GB" dirty="0"/>
              <a:t>: Kelly Poopuu, Liina Breicis, Pille Penk</a:t>
            </a:r>
          </a:p>
          <a:p>
            <a:r>
              <a:rPr lang="en-GB" dirty="0" err="1"/>
              <a:t>Projekti</a:t>
            </a:r>
            <a:r>
              <a:rPr lang="en-GB" dirty="0"/>
              <a:t> </a:t>
            </a:r>
            <a:r>
              <a:rPr lang="en-GB" dirty="0" err="1"/>
              <a:t>taotluste</a:t>
            </a:r>
            <a:r>
              <a:rPr lang="en-GB" dirty="0"/>
              <a:t> </a:t>
            </a:r>
            <a:r>
              <a:rPr lang="en-GB" dirty="0" err="1"/>
              <a:t>esitamise</a:t>
            </a:r>
            <a:r>
              <a:rPr lang="en-GB" dirty="0"/>
              <a:t> </a:t>
            </a:r>
            <a:r>
              <a:rPr lang="en-GB" dirty="0" err="1"/>
              <a:t>tähtaeg</a:t>
            </a:r>
            <a:r>
              <a:rPr lang="en-GB" dirty="0"/>
              <a:t> on </a:t>
            </a:r>
            <a:r>
              <a:rPr lang="et-EE" dirty="0" smtClean="0"/>
              <a:t>16</a:t>
            </a:r>
            <a:r>
              <a:rPr lang="en-GB" dirty="0" smtClean="0"/>
              <a:t>.11.2020 </a:t>
            </a:r>
            <a:r>
              <a:rPr lang="en-GB" dirty="0" err="1"/>
              <a:t>kell</a:t>
            </a:r>
            <a:r>
              <a:rPr lang="en-GB" dirty="0"/>
              <a:t> 17:00 </a:t>
            </a:r>
            <a:r>
              <a:rPr lang="en-GB" dirty="0" err="1"/>
              <a:t>kohaliku</a:t>
            </a:r>
            <a:r>
              <a:rPr lang="en-GB" dirty="0"/>
              <a:t> </a:t>
            </a:r>
            <a:r>
              <a:rPr lang="en-GB" dirty="0" err="1"/>
              <a:t>aja</a:t>
            </a:r>
            <a:r>
              <a:rPr lang="en-GB" dirty="0"/>
              <a:t> </a:t>
            </a:r>
            <a:r>
              <a:rPr lang="en-GB" dirty="0" err="1"/>
              <a:t>järgi</a:t>
            </a:r>
            <a:endParaRPr lang="en-GB" dirty="0"/>
          </a:p>
          <a:p>
            <a:r>
              <a:rPr lang="en-GB" dirty="0" err="1"/>
              <a:t>Kogu</a:t>
            </a:r>
            <a:r>
              <a:rPr lang="en-GB" dirty="0"/>
              <a:t> </a:t>
            </a:r>
            <a:r>
              <a:rPr lang="en-GB" dirty="0" err="1"/>
              <a:t>kirjavahetus</a:t>
            </a:r>
            <a:r>
              <a:rPr lang="en-GB" dirty="0"/>
              <a:t> </a:t>
            </a:r>
            <a:r>
              <a:rPr lang="en-GB" dirty="0" err="1"/>
              <a:t>käib</a:t>
            </a:r>
            <a:r>
              <a:rPr lang="en-GB" dirty="0"/>
              <a:t> </a:t>
            </a:r>
            <a:r>
              <a:rPr lang="en-GB" dirty="0" err="1"/>
              <a:t>läbi</a:t>
            </a:r>
            <a:r>
              <a:rPr lang="en-GB" dirty="0"/>
              <a:t> e-</a:t>
            </a:r>
            <a:r>
              <a:rPr lang="en-GB" dirty="0" err="1"/>
              <a:t>toetuste</a:t>
            </a:r>
            <a:r>
              <a:rPr lang="en-GB" dirty="0"/>
              <a:t> </a:t>
            </a:r>
            <a:r>
              <a:rPr lang="en-GB" dirty="0" err="1"/>
              <a:t>keskkonna</a:t>
            </a:r>
            <a:r>
              <a:rPr lang="en-GB" dirty="0"/>
              <a:t> </a:t>
            </a:r>
            <a:r>
              <a:rPr lang="en-GB" dirty="0" err="1" smtClean="0"/>
              <a:t>postkasti</a:t>
            </a:r>
            <a:r>
              <a:rPr lang="et-EE" dirty="0" smtClean="0"/>
              <a:t>.</a:t>
            </a:r>
            <a:endParaRPr lang="en-GB" dirty="0"/>
          </a:p>
          <a:p>
            <a:r>
              <a:rPr lang="en-GB" dirty="0" err="1"/>
              <a:t>Esitada</a:t>
            </a:r>
            <a:r>
              <a:rPr lang="en-GB" dirty="0"/>
              <a:t> </a:t>
            </a:r>
            <a:r>
              <a:rPr lang="en-GB" dirty="0" err="1"/>
              <a:t>võib</a:t>
            </a:r>
            <a:r>
              <a:rPr lang="en-GB" dirty="0"/>
              <a:t> </a:t>
            </a:r>
            <a:r>
              <a:rPr lang="en-GB" dirty="0" err="1"/>
              <a:t>vaid</a:t>
            </a:r>
            <a:r>
              <a:rPr lang="en-GB" dirty="0"/>
              <a:t> </a:t>
            </a:r>
            <a:r>
              <a:rPr lang="et-EE" dirty="0" smtClean="0"/>
              <a:t>ühe taotluse</a:t>
            </a:r>
          </a:p>
          <a:p>
            <a:r>
              <a:rPr lang="et-EE" dirty="0" smtClean="0"/>
              <a:t>Peale tähtaja lõppemist suletakse taotlusvoor- </a:t>
            </a:r>
            <a:r>
              <a:rPr lang="et-EE" b="1" u="sng" dirty="0" smtClean="0">
                <a:solidFill>
                  <a:srgbClr val="FF0016"/>
                </a:solidFill>
              </a:rPr>
              <a:t>hilinenud taotlusi vastu ei võeta!</a:t>
            </a:r>
          </a:p>
          <a:p>
            <a:r>
              <a:rPr lang="et-EE" dirty="0" smtClean="0"/>
              <a:t>Esmane vastavuskontroll 10 tööpäeva jooksul</a:t>
            </a:r>
          </a:p>
          <a:p>
            <a:r>
              <a:rPr lang="et-EE" dirty="0" smtClean="0"/>
              <a:t>Menetlemise käigus võidakse nõuda taotlejalt selgitusi ja lisadokumente või taotluse parandamist</a:t>
            </a:r>
          </a:p>
          <a:p>
            <a:r>
              <a:rPr lang="et-EE" dirty="0" smtClean="0"/>
              <a:t>Igat taotlust hindab kaks erapooletut, sõltumatut ja usaldusväärset eksperti.</a:t>
            </a:r>
          </a:p>
          <a:p>
            <a:r>
              <a:rPr lang="et-EE" dirty="0" smtClean="0"/>
              <a:t>Eksperdid annavad hindeid eraldiseisvalt hiljemalt 5 tööpäeva jooksul taotluse hindamiseks saamisest</a:t>
            </a:r>
          </a:p>
          <a:p>
            <a:r>
              <a:rPr lang="et-EE" dirty="0" smtClean="0"/>
              <a:t>Taotlus</a:t>
            </a:r>
            <a:r>
              <a:rPr lang="en-GB" dirty="0" smtClean="0"/>
              <a:t>, </a:t>
            </a:r>
            <a:r>
              <a:rPr lang="et-EE" dirty="0" smtClean="0"/>
              <a:t>mille hindamistulemus on alla 50% maksimumtulemusest, tehakse rahuldamata jätmise otsus</a:t>
            </a:r>
          </a:p>
          <a:p>
            <a:r>
              <a:rPr lang="en-GB" dirty="0" err="1" smtClean="0"/>
              <a:t>Projekti</a:t>
            </a:r>
            <a:r>
              <a:rPr lang="et-EE" dirty="0" smtClean="0"/>
              <a:t>de pingerida edastatakse vähemalt 3 liikmelisele programmioperaatori poolt moodustatud hindamiskomisjonile</a:t>
            </a:r>
          </a:p>
          <a:p>
            <a:r>
              <a:rPr lang="et-EE" dirty="0" smtClean="0"/>
              <a:t>Hindamiskomisjon vaatab taotlused läbi 15 tööpäeva jooksul</a:t>
            </a:r>
          </a:p>
          <a:p>
            <a:r>
              <a:rPr lang="et-EE" dirty="0" smtClean="0"/>
              <a:t>Otsuse vormistamine ja teavitamine 10-15 tööpäeva jooksul (e-toetuse keskkonna kaudu)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003096"/>
                </a:solidFill>
              </a:rPr>
              <a:t>Toetuse</a:t>
            </a:r>
            <a:r>
              <a:rPr lang="fi-FI" dirty="0">
                <a:solidFill>
                  <a:srgbClr val="003096"/>
                </a:solidFill>
              </a:rPr>
              <a:t> saaja ja partneri </a:t>
            </a:r>
            <a:r>
              <a:rPr lang="fi-FI" dirty="0" err="1">
                <a:solidFill>
                  <a:srgbClr val="003096"/>
                </a:solidFill>
              </a:rPr>
              <a:t>kohustused</a:t>
            </a:r>
            <a:endParaRPr lang="et-EE" dirty="0">
              <a:solidFill>
                <a:srgbClr val="0030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Toetuse saaja (sh partner) järgib hankemenetluse puhul riigihangete korraldamise </a:t>
            </a:r>
            <a:r>
              <a:rPr lang="et-EE" dirty="0" err="1"/>
              <a:t>üldpõhimõtteid</a:t>
            </a:r>
            <a:r>
              <a:rPr lang="et-EE" dirty="0"/>
              <a:t>, kasutades rahalisi vahendeid säästlikult ja otstarbekalt (RHS § 3)</a:t>
            </a:r>
          </a:p>
          <a:p>
            <a:r>
              <a:rPr lang="et-EE" dirty="0"/>
              <a:t>Võtab kirjalikku </a:t>
            </a:r>
            <a:r>
              <a:rPr lang="et-EE" dirty="0" err="1"/>
              <a:t>taasesitamist</a:t>
            </a:r>
            <a:r>
              <a:rPr lang="et-EE" dirty="0"/>
              <a:t> võimaldavas vormis vähemalt kolm hinnapakkumust, kui teenuse, asja või ehitustöö eeldatav maksumus ilma käibemaksuta on 5000 eurot või rohkem;</a:t>
            </a:r>
          </a:p>
          <a:p>
            <a:r>
              <a:rPr lang="et-EE" dirty="0"/>
              <a:t>Fikseerib kirjalikku </a:t>
            </a:r>
            <a:r>
              <a:rPr lang="et-EE" dirty="0" err="1"/>
              <a:t>taasesitamist</a:t>
            </a:r>
            <a:r>
              <a:rPr lang="et-EE" dirty="0"/>
              <a:t> võimaldavas vormis projekti tegevustesse kaasatud isikud (osalejate nimekirjad allkirjadega);</a:t>
            </a:r>
          </a:p>
          <a:p>
            <a:r>
              <a:rPr lang="et-EE" dirty="0"/>
              <a:t>Peab arvestust projekti kestel projekti tegevustega teenitud tulude kohta</a:t>
            </a:r>
          </a:p>
          <a:p>
            <a:r>
              <a:rPr lang="et-EE" dirty="0"/>
              <a:t>Annab jooksvalt infot projekti elluviimise ja tulemuste saavutuste kohta</a:t>
            </a:r>
          </a:p>
          <a:p>
            <a:r>
              <a:rPr lang="et-EE" dirty="0" smtClean="0"/>
              <a:t>Dokumentide </a:t>
            </a:r>
            <a:r>
              <a:rPr lang="et-EE" dirty="0"/>
              <a:t>säilitamise kohustus vähemalt kuni 31.12.2028;</a:t>
            </a:r>
          </a:p>
          <a:p>
            <a:r>
              <a:rPr lang="et-EE" dirty="0"/>
              <a:t>Korraldab vähemalt 2 projekti tegevusi ja tulemusi kajastavat avalikku üritust (</a:t>
            </a:r>
            <a:r>
              <a:rPr lang="et-EE" dirty="0" err="1"/>
              <a:t>ava-ja</a:t>
            </a:r>
            <a:r>
              <a:rPr lang="et-EE" dirty="0"/>
              <a:t> lõpuseminar või pressikonverents)</a:t>
            </a:r>
          </a:p>
          <a:p>
            <a:r>
              <a:rPr lang="et-EE" dirty="0"/>
              <a:t>Loob </a:t>
            </a:r>
            <a:r>
              <a:rPr lang="et-EE" dirty="0" smtClean="0"/>
              <a:t>projekti </a:t>
            </a:r>
            <a:r>
              <a:rPr lang="et-EE" dirty="0"/>
              <a:t>kodulehe (võib olla ka organisatsiooni alamleht), kus kajastatakse kõiki olulisemaid projektiga soetud tegevusi, üritusi, tulemusi ja muid andmeid. </a:t>
            </a:r>
            <a:r>
              <a:rPr lang="et-EE" dirty="0" smtClean="0"/>
              <a:t>Kui toetust saadakse rohkem kui </a:t>
            </a:r>
            <a:r>
              <a:rPr lang="et-EE" dirty="0"/>
              <a:t>150 000 </a:t>
            </a:r>
            <a:r>
              <a:rPr lang="et-EE" dirty="0" smtClean="0"/>
              <a:t>peab olema nii eesti kui ka inglise keelne koduleht.</a:t>
            </a:r>
            <a:endParaRPr lang="et-EE" dirty="0"/>
          </a:p>
          <a:p>
            <a:r>
              <a:rPr lang="et-EE" dirty="0" smtClean="0"/>
              <a:t>Logode </a:t>
            </a:r>
            <a:r>
              <a:rPr lang="et-EE" dirty="0"/>
              <a:t>kasutamine infopäevadel, seminarid, trükised, üritused, meeneid </a:t>
            </a:r>
            <a:r>
              <a:rPr lang="et-EE" dirty="0" smtClean="0"/>
              <a:t>jne.</a:t>
            </a:r>
            <a:endParaRPr lang="et-EE" dirty="0"/>
          </a:p>
          <a:p>
            <a:r>
              <a:rPr lang="et-EE" dirty="0" smtClean="0"/>
              <a:t>Vähese tähtsa riigiabi korral: jooksva majandusaasta ja kahe eelneva majandusaasta jooksul antud vähese tähtsusega abi koos käesoleva korra alusel taotletava toetusega ei tohi ületada 200 000 eurot.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728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8554" y="6640504"/>
            <a:ext cx="18332511" cy="1231106"/>
          </a:xfrm>
        </p:spPr>
        <p:txBody>
          <a:bodyPr/>
          <a:lstStyle/>
          <a:p>
            <a:r>
              <a:rPr lang="et-EE" dirty="0" smtClean="0"/>
              <a:t>Tänan kuulamast!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4304</TotalTime>
  <Words>545</Words>
  <Application>Microsoft Office PowerPoint</Application>
  <PresentationFormat>Custom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Taastava õiguse arendamine Eestis</vt:lpstr>
      <vt:lpstr>Nõuded taotlejale, partnerile ja taotlusele</vt:lpstr>
      <vt:lpstr>Toetuse taotlemine ja menetlemine</vt:lpstr>
      <vt:lpstr>Toetuse saaja ja partneri kohustused</vt:lpstr>
      <vt:lpstr>Tänan kuulamast!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Liina Breicis</cp:lastModifiedBy>
  <cp:revision>17</cp:revision>
  <cp:lastPrinted>2020-09-28T06:40:53Z</cp:lastPrinted>
  <dcterms:created xsi:type="dcterms:W3CDTF">2017-06-12T12:11:38Z</dcterms:created>
  <dcterms:modified xsi:type="dcterms:W3CDTF">2020-09-28T08:45:40Z</dcterms:modified>
</cp:coreProperties>
</file>