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8" r:id="rId3"/>
    <p:sldId id="259" r:id="rId4"/>
    <p:sldId id="273" r:id="rId5"/>
    <p:sldId id="272" r:id="rId6"/>
  </p:sldIdLst>
  <p:sldSz cx="24380825" cy="13714413"/>
  <p:notesSz cx="6794500" cy="9906000"/>
  <p:defaultTextStyle>
    <a:defPPr>
      <a:defRPr lang="en-US"/>
    </a:defPPr>
    <a:lvl1pPr marL="0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1pPr>
    <a:lvl2pPr marL="914127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2pPr>
    <a:lvl3pPr marL="1828252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3pPr>
    <a:lvl4pPr marL="2742379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4pPr>
    <a:lvl5pPr marL="3656503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5pPr>
    <a:lvl6pPr marL="4570628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6pPr>
    <a:lvl7pPr marL="5484755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7pPr>
    <a:lvl8pPr marL="6398880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8pPr>
    <a:lvl9pPr marL="7313007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096"/>
    <a:srgbClr val="FF0016"/>
    <a:srgbClr val="0F3C74"/>
    <a:srgbClr val="3EAF79"/>
    <a:srgbClr val="D8222C"/>
    <a:srgbClr val="20D1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6" autoAdjust="0"/>
    <p:restoredTop sz="94661" autoAdjust="0"/>
  </p:normalViewPr>
  <p:slideViewPr>
    <p:cSldViewPr snapToGrid="0">
      <p:cViewPr varScale="1">
        <p:scale>
          <a:sx n="56" d="100"/>
          <a:sy n="56" d="100"/>
        </p:scale>
        <p:origin x="3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01" d="100"/>
          <a:sy n="101" d="100"/>
        </p:scale>
        <p:origin x="26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D2BC0F-7084-4C9F-B157-046C3CBDF955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D7DFC9-24E8-442D-BDAD-54B920CFC1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0018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57144-1CBB-4515-B696-16F63A0D6277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7038" y="1238250"/>
            <a:ext cx="5940425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450" y="4767262"/>
            <a:ext cx="5435600" cy="3900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  <a:endParaRPr lang="en-GB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A259D-87B2-48A8-8896-0559A1CBD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460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127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252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2379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6503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0628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4755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8880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007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581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6382328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19136392" y="12705989"/>
            <a:ext cx="3985698" cy="461665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000">
                <a:solidFill>
                  <a:schemeClr val="dk2"/>
                </a:solidFill>
              </a:defRPr>
            </a:lvl1pPr>
          </a:lstStyle>
          <a:p>
            <a:fld id="{D5906656-A9BE-4917-BFD7-16C60DDEE872}" type="datetime1">
              <a:rPr lang="nb-NO" smtClean="0"/>
              <a:t>28.09.2020</a:t>
            </a:fld>
            <a:endParaRPr lang="nb-NO" dirty="0"/>
          </a:p>
        </p:txBody>
      </p:sp>
      <p:sp>
        <p:nvSpPr>
          <p:cNvPr id="13" name="Plassholder for teks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260157" y="12153389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 err="1"/>
              <a:t>Name</a:t>
            </a:r>
            <a:endParaRPr lang="en-GB" dirty="0"/>
          </a:p>
        </p:txBody>
      </p:sp>
      <p:sp>
        <p:nvSpPr>
          <p:cNvPr id="14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260157" y="12707725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 err="1"/>
              <a:t>Title</a:t>
            </a:r>
            <a:endParaRPr lang="en-GB" dirty="0"/>
          </a:p>
        </p:txBody>
      </p:sp>
      <p:sp>
        <p:nvSpPr>
          <p:cNvPr id="17" name="Plassholder for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10200074" y="12146546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/>
              <a:t>Office</a:t>
            </a:r>
            <a:endParaRPr lang="en-GB" dirty="0"/>
          </a:p>
        </p:txBody>
      </p:sp>
      <p:sp>
        <p:nvSpPr>
          <p:cNvPr id="18" name="Plassholder for tekst 12"/>
          <p:cNvSpPr>
            <a:spLocks noGrp="1"/>
          </p:cNvSpPr>
          <p:nvPr>
            <p:ph type="body" sz="quarter" idx="16" hasCustomPrompt="1"/>
          </p:nvPr>
        </p:nvSpPr>
        <p:spPr>
          <a:xfrm>
            <a:off x="10200075" y="12705989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/>
              <a:t>Company</a:t>
            </a:r>
            <a:endParaRPr lang="en-GB" dirty="0"/>
          </a:p>
        </p:txBody>
      </p:sp>
      <p:pic>
        <p:nvPicPr>
          <p:cNvPr id="11" name="Bilde 1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60157" y="684923"/>
            <a:ext cx="1494875" cy="167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559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iagram 1"/>
          <p:cNvSpPr>
            <a:spLocks noGrp="1"/>
          </p:cNvSpPr>
          <p:nvPr>
            <p:ph type="chart" sz="quarter" idx="11" hasCustomPrompt="1"/>
          </p:nvPr>
        </p:nvSpPr>
        <p:spPr>
          <a:xfrm>
            <a:off x="5742718" y="1168400"/>
            <a:ext cx="17375190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the icon to add a chart</a:t>
            </a:r>
          </a:p>
        </p:txBody>
      </p:sp>
      <p:sp>
        <p:nvSpPr>
          <p:cNvPr id="6" name="Plassholder for innhold 2"/>
          <p:cNvSpPr>
            <a:spLocks noGrp="1"/>
          </p:cNvSpPr>
          <p:nvPr>
            <p:ph idx="12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8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8680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diagram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iagram 1"/>
          <p:cNvSpPr>
            <a:spLocks noGrp="1"/>
          </p:cNvSpPr>
          <p:nvPr>
            <p:ph type="chart" sz="quarter" idx="11" hasCustomPrompt="1"/>
          </p:nvPr>
        </p:nvSpPr>
        <p:spPr>
          <a:xfrm>
            <a:off x="5742718" y="1168400"/>
            <a:ext cx="17375190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the icon to add a chart</a:t>
            </a:r>
          </a:p>
        </p:txBody>
      </p:sp>
      <p:sp>
        <p:nvSpPr>
          <p:cNvPr id="6" name="Plassholder for innhold 2"/>
          <p:cNvSpPr>
            <a:spLocks noGrp="1"/>
          </p:cNvSpPr>
          <p:nvPr>
            <p:ph idx="12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8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2626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abell 1"/>
          <p:cNvSpPr>
            <a:spLocks noGrp="1"/>
          </p:cNvSpPr>
          <p:nvPr>
            <p:ph type="tbl" sz="quarter" idx="12" hasCustomPrompt="1"/>
          </p:nvPr>
        </p:nvSpPr>
        <p:spPr>
          <a:xfrm>
            <a:off x="5742718" y="1168400"/>
            <a:ext cx="17375191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on the icon to add a table</a:t>
            </a:r>
          </a:p>
        </p:txBody>
      </p:sp>
      <p:sp>
        <p:nvSpPr>
          <p:cNvPr id="8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6584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tabell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abell 1"/>
          <p:cNvSpPr>
            <a:spLocks noGrp="1"/>
          </p:cNvSpPr>
          <p:nvPr>
            <p:ph type="tbl" sz="quarter" idx="12" hasCustomPrompt="1"/>
          </p:nvPr>
        </p:nvSpPr>
        <p:spPr>
          <a:xfrm>
            <a:off x="5742718" y="1168400"/>
            <a:ext cx="17375191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on the icon to add a table</a:t>
            </a:r>
          </a:p>
        </p:txBody>
      </p:sp>
      <p:sp>
        <p:nvSpPr>
          <p:cNvPr id="8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C00000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1945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Orang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2043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Grønn">
    <p:bg>
      <p:bgPr>
        <a:solidFill>
          <a:srgbClr val="3EAF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927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Blå">
    <p:bg>
      <p:bgPr>
        <a:solidFill>
          <a:srgbClr val="0F3C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4121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ks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3543261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 b="1">
                <a:solidFill>
                  <a:schemeClr val="bg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Plassholder for tekst 6"/>
          <p:cNvSpPr>
            <a:spLocks noGrp="1"/>
          </p:cNvSpPr>
          <p:nvPr>
            <p:ph type="body" sz="quarter" idx="10" hasCustomPrompt="1"/>
          </p:nvPr>
        </p:nvSpPr>
        <p:spPr>
          <a:xfrm>
            <a:off x="1260474" y="5161524"/>
            <a:ext cx="18332193" cy="2154238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 marL="914263" indent="0">
              <a:buNone/>
              <a:defRPr b="1">
                <a:solidFill>
                  <a:schemeClr val="bg1"/>
                </a:solidFill>
              </a:defRPr>
            </a:lvl2pPr>
            <a:lvl3pPr marL="1828526" indent="0">
              <a:buNone/>
              <a:defRPr b="1">
                <a:solidFill>
                  <a:schemeClr val="bg1"/>
                </a:solidFill>
              </a:defRPr>
            </a:lvl3pPr>
            <a:lvl4pPr marL="2742789" indent="0">
              <a:buNone/>
              <a:defRPr b="1">
                <a:solidFill>
                  <a:schemeClr val="bg1"/>
                </a:solidFill>
              </a:defRPr>
            </a:lvl4pPr>
            <a:lvl5pPr marL="3657052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</p:txBody>
      </p:sp>
      <p:pic>
        <p:nvPicPr>
          <p:cNvPr id="6" name="Bilde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60157" y="698665"/>
            <a:ext cx="1495888" cy="167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644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med bakgrunnsbil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6382328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>
                <a:solidFill>
                  <a:schemeClr val="bg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19136392" y="12705989"/>
            <a:ext cx="3985698" cy="461665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fld id="{35900153-C3D1-4B62-A437-E57CAB8AEB13}" type="datetime1">
              <a:rPr lang="nb-NO" smtClean="0"/>
              <a:t>28.09.2020</a:t>
            </a:fld>
            <a:endParaRPr lang="nb-NO" dirty="0"/>
          </a:p>
        </p:txBody>
      </p:sp>
      <p:sp>
        <p:nvSpPr>
          <p:cNvPr id="13" name="Plassholder for teks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260157" y="12153389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err="1"/>
              <a:t>Name</a:t>
            </a:r>
            <a:endParaRPr lang="en-GB" dirty="0"/>
          </a:p>
        </p:txBody>
      </p:sp>
      <p:sp>
        <p:nvSpPr>
          <p:cNvPr id="14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260157" y="12707725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err="1"/>
              <a:t>Title</a:t>
            </a:r>
            <a:endParaRPr lang="en-GB" dirty="0"/>
          </a:p>
        </p:txBody>
      </p:sp>
      <p:sp>
        <p:nvSpPr>
          <p:cNvPr id="17" name="Plassholder for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10200074" y="12146546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Office</a:t>
            </a:r>
            <a:endParaRPr lang="en-GB" dirty="0"/>
          </a:p>
        </p:txBody>
      </p:sp>
      <p:sp>
        <p:nvSpPr>
          <p:cNvPr id="18" name="Plassholder for tekst 12"/>
          <p:cNvSpPr>
            <a:spLocks noGrp="1"/>
          </p:cNvSpPr>
          <p:nvPr>
            <p:ph type="body" sz="quarter" idx="16" hasCustomPrompt="1"/>
          </p:nvPr>
        </p:nvSpPr>
        <p:spPr>
          <a:xfrm>
            <a:off x="10200075" y="12705989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Company</a:t>
            </a:r>
            <a:endParaRPr lang="en-GB" dirty="0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60157" y="737576"/>
            <a:ext cx="1495888" cy="167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07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6" y="3091543"/>
            <a:ext cx="21861705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0" hasCustomPrompt="1"/>
          </p:nvPr>
        </p:nvSpPr>
        <p:spPr>
          <a:xfrm>
            <a:off x="1259560" y="2630802"/>
            <a:ext cx="21861704" cy="461665"/>
          </a:xfrm>
        </p:spPr>
        <p:txBody>
          <a:bodyPr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9579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D8222C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6" y="3091543"/>
            <a:ext cx="21861705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0" hasCustomPrompt="1"/>
          </p:nvPr>
        </p:nvSpPr>
        <p:spPr>
          <a:xfrm>
            <a:off x="1259560" y="2630802"/>
            <a:ext cx="21861704" cy="461665"/>
          </a:xfrm>
        </p:spPr>
        <p:txBody>
          <a:bodyPr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7428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14689837" y="-1"/>
            <a:ext cx="9690988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4689837" y="-1"/>
            <a:ext cx="9690988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387" y="1097394"/>
            <a:ext cx="12277305" cy="1077218"/>
          </a:xfrm>
        </p:spPr>
        <p:txBody>
          <a:bodyPr/>
          <a:lstStyle>
            <a:lvl1pPr>
              <a:defRPr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8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7" y="3091543"/>
            <a:ext cx="12277306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1" hasCustomPrompt="1"/>
          </p:nvPr>
        </p:nvSpPr>
        <p:spPr>
          <a:xfrm>
            <a:off x="1259560" y="2630802"/>
            <a:ext cx="12277305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8700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14689837" y="-1"/>
            <a:ext cx="9690988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4689837" y="-1"/>
            <a:ext cx="9690988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387" y="1097394"/>
            <a:ext cx="12277305" cy="1077218"/>
          </a:xfrm>
        </p:spPr>
        <p:txBody>
          <a:bodyPr/>
          <a:lstStyle>
            <a:lvl1pPr>
              <a:defRPr>
                <a:solidFill>
                  <a:srgbClr val="D8222C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8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7" y="3091543"/>
            <a:ext cx="12277306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1" hasCustomPrompt="1"/>
          </p:nvPr>
        </p:nvSpPr>
        <p:spPr>
          <a:xfrm>
            <a:off x="1259560" y="2630802"/>
            <a:ext cx="12277305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2741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5742718" y="-1"/>
            <a:ext cx="18638107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5742717" y="-1"/>
            <a:ext cx="18638107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1" name="Plassholder for tekst 8"/>
          <p:cNvSpPr>
            <a:spLocks noGrp="1"/>
          </p:cNvSpPr>
          <p:nvPr>
            <p:ph type="body" sz="quarter" idx="12" hasCustomPrompt="1"/>
          </p:nvPr>
        </p:nvSpPr>
        <p:spPr>
          <a:xfrm>
            <a:off x="1260386" y="1167476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7736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5742718" y="-1"/>
            <a:ext cx="18638107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5742717" y="-1"/>
            <a:ext cx="18638107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1" name="Plassholder for tekst 8"/>
          <p:cNvSpPr>
            <a:spLocks noGrp="1"/>
          </p:cNvSpPr>
          <p:nvPr>
            <p:ph type="body" sz="quarter" idx="12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4334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t bil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2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3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" name="Line 14"/>
          <p:cNvSpPr>
            <a:spLocks noChangeShapeType="1"/>
          </p:cNvSpPr>
          <p:nvPr userDrawn="1"/>
        </p:nvSpPr>
        <p:spPr bwMode="auto">
          <a:xfrm>
            <a:off x="2062163" y="13065857"/>
            <a:ext cx="223186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51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133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260386" y="1097394"/>
            <a:ext cx="21861705" cy="107721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260386" y="2647950"/>
            <a:ext cx="21861705" cy="963157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29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" name="Line 14"/>
          <p:cNvSpPr>
            <a:spLocks noChangeShapeType="1"/>
          </p:cNvSpPr>
          <p:nvPr userDrawn="1"/>
        </p:nvSpPr>
        <p:spPr bwMode="auto">
          <a:xfrm>
            <a:off x="2062163" y="13065857"/>
            <a:ext cx="22318662" cy="0"/>
          </a:xfrm>
          <a:prstGeom prst="line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9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354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64" r:id="rId4"/>
    <p:sldLayoutId id="2147483657" r:id="rId5"/>
    <p:sldLayoutId id="2147483665" r:id="rId6"/>
    <p:sldLayoutId id="2147483658" r:id="rId7"/>
    <p:sldLayoutId id="2147483666" r:id="rId8"/>
    <p:sldLayoutId id="2147483659" r:id="rId9"/>
    <p:sldLayoutId id="2147483660" r:id="rId10"/>
    <p:sldLayoutId id="2147483667" r:id="rId11"/>
    <p:sldLayoutId id="2147483661" r:id="rId12"/>
    <p:sldLayoutId id="2147483668" r:id="rId13"/>
    <p:sldLayoutId id="2147483651" r:id="rId14"/>
    <p:sldLayoutId id="2147483669" r:id="rId15"/>
    <p:sldLayoutId id="2147483670" r:id="rId16"/>
    <p:sldLayoutId id="2147483663" r:id="rId17"/>
  </p:sldLayoutIdLst>
  <p:hf sldNum="0" hdr="0" ftr="0"/>
  <p:txStyles>
    <p:titleStyle>
      <a:lvl1pPr algn="l" defTabSz="1828526" rtl="0" eaLnBrk="1" latinLnBrk="0" hangingPunct="1">
        <a:lnSpc>
          <a:spcPct val="100000"/>
        </a:lnSpc>
        <a:spcBef>
          <a:spcPct val="0"/>
        </a:spcBef>
        <a:buNone/>
        <a:defRPr sz="7000" b="1" kern="1200">
          <a:solidFill>
            <a:srgbClr val="0F3C74"/>
          </a:solidFill>
          <a:latin typeface="+mj-lt"/>
          <a:ea typeface="+mj-ea"/>
          <a:cs typeface="+mj-cs"/>
        </a:defRPr>
      </a:lvl1pPr>
    </p:titleStyle>
    <p:bodyStyle>
      <a:lvl1pPr marL="457131" indent="-457131" algn="l" defTabSz="1828526" rtl="0" eaLnBrk="1" latinLnBrk="0" hangingPunct="1">
        <a:lnSpc>
          <a:spcPct val="100000"/>
        </a:lnSpc>
        <a:spcBef>
          <a:spcPts val="2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1pPr>
      <a:lvl2pPr marL="1371394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2pPr>
      <a:lvl3pPr marL="2285657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3pPr>
      <a:lvl4pPr marL="3199920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4pPr>
      <a:lvl5pPr marL="4114183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5pPr>
      <a:lvl6pPr marL="5028446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942708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856971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771234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263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526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789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7051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4571314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485577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399840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314103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cid:image008.jpg@01D63015.4526DE70" TargetMode="Externa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Taastava õiguse arendamine Eestis</a:t>
            </a:r>
            <a:endParaRPr lang="en-GB" dirty="0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t-EE" dirty="0" smtClean="0"/>
              <a:t>Liina Breicis	</a:t>
            </a:r>
            <a:endParaRPr lang="en-GB" dirty="0"/>
          </a:p>
        </p:txBody>
      </p:sp>
      <p:sp>
        <p:nvSpPr>
          <p:cNvPr id="6" name="Plassholder for tekst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t-EE" dirty="0" smtClean="0"/>
              <a:t>projektikoordinaator</a:t>
            </a:r>
            <a:endParaRPr lang="en-GB" dirty="0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t-EE" dirty="0" smtClean="0"/>
              <a:t>Riigi Tugiteenuste Keskus</a:t>
            </a:r>
            <a:endParaRPr lang="en-GB" dirty="0"/>
          </a:p>
        </p:txBody>
      </p:sp>
      <p:sp>
        <p:nvSpPr>
          <p:cNvPr id="9" name="Plassholder for dato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3E04-3803-4746-93FE-59C9F8586737}" type="datetime1">
              <a:rPr lang="nb-NO" smtClean="0"/>
              <a:t>28.09.2020</a:t>
            </a:fld>
            <a:endParaRPr lang="nb-NO" dirty="0"/>
          </a:p>
        </p:txBody>
      </p:sp>
      <p:pic>
        <p:nvPicPr>
          <p:cNvPr id="10" name="Picture 9" descr="https://www.valitsus.ee/sites/default/files/logo-files/bw/web/rgb/sotsmin_3lovi_es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0350" y="769445"/>
            <a:ext cx="2193863" cy="11253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https://www.valitsus.ee/sites/default/files/logo-files/bw/web/rgb/justiitsmin_3lovi_est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9061" y="791653"/>
            <a:ext cx="2213772" cy="11184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cid:image008.jpg@01D63015.4526DE7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7681" y="791653"/>
            <a:ext cx="2297479" cy="11253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415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Nõuded taotlejale, partnerile ja taotlusele</a:t>
            </a:r>
            <a:endParaRPr lang="en-GB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t-EE" dirty="0" smtClean="0"/>
              <a:t>Taotleja</a:t>
            </a:r>
            <a:r>
              <a:rPr lang="en-GB" dirty="0" smtClean="0"/>
              <a:t> </a:t>
            </a:r>
            <a:r>
              <a:rPr lang="en-GB" dirty="0" err="1"/>
              <a:t>võib</a:t>
            </a:r>
            <a:r>
              <a:rPr lang="en-GB" dirty="0"/>
              <a:t> olla</a:t>
            </a:r>
            <a:r>
              <a:rPr lang="en-GB" dirty="0" smtClean="0"/>
              <a:t>: </a:t>
            </a:r>
            <a:r>
              <a:rPr lang="en-GB" dirty="0" err="1"/>
              <a:t>Eestis</a:t>
            </a:r>
            <a:r>
              <a:rPr lang="en-GB" dirty="0"/>
              <a:t> </a:t>
            </a:r>
            <a:r>
              <a:rPr lang="en-GB" dirty="0" err="1"/>
              <a:t>registreeritud</a:t>
            </a:r>
            <a:r>
              <a:rPr lang="en-GB" dirty="0"/>
              <a:t> </a:t>
            </a:r>
            <a:r>
              <a:rPr lang="en-GB" dirty="0" err="1"/>
              <a:t>avalik-õiguslik</a:t>
            </a:r>
            <a:r>
              <a:rPr lang="en-GB" dirty="0"/>
              <a:t> </a:t>
            </a:r>
            <a:r>
              <a:rPr lang="en-GB" dirty="0" err="1"/>
              <a:t>juriidiline</a:t>
            </a:r>
            <a:r>
              <a:rPr lang="en-GB" dirty="0"/>
              <a:t> </a:t>
            </a:r>
            <a:r>
              <a:rPr lang="en-GB" dirty="0" err="1"/>
              <a:t>isik</a:t>
            </a:r>
            <a:r>
              <a:rPr lang="en-GB" dirty="0"/>
              <a:t> </a:t>
            </a:r>
            <a:r>
              <a:rPr lang="en-GB" dirty="0" err="1"/>
              <a:t>või</a:t>
            </a:r>
            <a:r>
              <a:rPr lang="en-GB" dirty="0"/>
              <a:t> </a:t>
            </a:r>
            <a:r>
              <a:rPr lang="en-GB" dirty="0" err="1"/>
              <a:t>äriline</a:t>
            </a:r>
            <a:r>
              <a:rPr lang="en-GB" dirty="0"/>
              <a:t> </a:t>
            </a:r>
            <a:r>
              <a:rPr lang="en-GB" dirty="0" err="1"/>
              <a:t>või</a:t>
            </a:r>
            <a:r>
              <a:rPr lang="en-GB" dirty="0"/>
              <a:t> </a:t>
            </a:r>
            <a:r>
              <a:rPr lang="en-GB" dirty="0" err="1"/>
              <a:t>mitteäriline</a:t>
            </a:r>
            <a:r>
              <a:rPr lang="en-GB" dirty="0"/>
              <a:t> </a:t>
            </a:r>
            <a:r>
              <a:rPr lang="en-GB" dirty="0" err="1"/>
              <a:t>eraõiguslik</a:t>
            </a:r>
            <a:r>
              <a:rPr lang="en-GB" dirty="0"/>
              <a:t> </a:t>
            </a:r>
            <a:r>
              <a:rPr lang="en-GB" dirty="0" err="1"/>
              <a:t>juriidiline</a:t>
            </a:r>
            <a:r>
              <a:rPr lang="en-GB" dirty="0"/>
              <a:t> </a:t>
            </a:r>
            <a:r>
              <a:rPr lang="en-GB" dirty="0" err="1"/>
              <a:t>isik</a:t>
            </a:r>
            <a:r>
              <a:rPr lang="en-GB" dirty="0"/>
              <a:t>, </a:t>
            </a:r>
            <a:r>
              <a:rPr lang="en-GB" dirty="0" err="1"/>
              <a:t>sh</a:t>
            </a:r>
            <a:r>
              <a:rPr lang="en-GB" dirty="0"/>
              <a:t> </a:t>
            </a:r>
            <a:r>
              <a:rPr lang="en-GB" dirty="0" err="1"/>
              <a:t>valitsusväline</a:t>
            </a:r>
            <a:r>
              <a:rPr lang="en-GB" dirty="0"/>
              <a:t> </a:t>
            </a:r>
            <a:r>
              <a:rPr lang="en-GB" dirty="0" err="1" smtClean="0"/>
              <a:t>organisatsioon</a:t>
            </a:r>
            <a:r>
              <a:rPr lang="et-EE" dirty="0" smtClean="0"/>
              <a:t> või </a:t>
            </a:r>
            <a:r>
              <a:rPr lang="en-GB" dirty="0" err="1" smtClean="0"/>
              <a:t>Eestis</a:t>
            </a:r>
            <a:r>
              <a:rPr lang="en-GB" dirty="0" smtClean="0"/>
              <a:t> </a:t>
            </a:r>
            <a:r>
              <a:rPr lang="en-GB" dirty="0" err="1"/>
              <a:t>tegutsev</a:t>
            </a:r>
            <a:r>
              <a:rPr lang="en-GB" dirty="0"/>
              <a:t> </a:t>
            </a:r>
            <a:r>
              <a:rPr lang="en-GB" dirty="0" err="1"/>
              <a:t>valitsuste</a:t>
            </a:r>
            <a:r>
              <a:rPr lang="en-GB" dirty="0"/>
              <a:t> </a:t>
            </a:r>
            <a:r>
              <a:rPr lang="en-GB" dirty="0" err="1"/>
              <a:t>vaheline</a:t>
            </a:r>
            <a:r>
              <a:rPr lang="en-GB" dirty="0"/>
              <a:t> </a:t>
            </a:r>
            <a:r>
              <a:rPr lang="en-GB" dirty="0" err="1" smtClean="0"/>
              <a:t>organisatsioon</a:t>
            </a:r>
            <a:r>
              <a:rPr lang="en-GB" dirty="0" smtClean="0"/>
              <a:t>.</a:t>
            </a:r>
            <a:endParaRPr lang="et-EE" dirty="0"/>
          </a:p>
          <a:p>
            <a:r>
              <a:rPr lang="et-EE" dirty="0"/>
              <a:t>P</a:t>
            </a:r>
            <a:r>
              <a:rPr lang="en-GB" dirty="0" err="1" smtClean="0"/>
              <a:t>rojekti</a:t>
            </a:r>
            <a:r>
              <a:rPr lang="en-GB" dirty="0" smtClean="0"/>
              <a:t> </a:t>
            </a:r>
            <a:r>
              <a:rPr lang="en-GB" dirty="0" err="1"/>
              <a:t>eesmärkide</a:t>
            </a:r>
            <a:r>
              <a:rPr lang="en-GB" dirty="0"/>
              <a:t> </a:t>
            </a:r>
            <a:r>
              <a:rPr lang="en-GB" dirty="0" err="1" smtClean="0"/>
              <a:t>saavutamiseks</a:t>
            </a:r>
            <a:r>
              <a:rPr lang="et-EE" dirty="0" smtClean="0"/>
              <a:t> peab</a:t>
            </a:r>
            <a:r>
              <a:rPr lang="en-GB" dirty="0" smtClean="0"/>
              <a:t> </a:t>
            </a:r>
            <a:r>
              <a:rPr lang="en-GB" dirty="0" err="1"/>
              <a:t>olema</a:t>
            </a:r>
            <a:r>
              <a:rPr lang="en-GB" dirty="0"/>
              <a:t> </a:t>
            </a:r>
            <a:r>
              <a:rPr lang="en-GB" dirty="0" err="1"/>
              <a:t>nimetatud</a:t>
            </a:r>
            <a:r>
              <a:rPr lang="en-GB" dirty="0"/>
              <a:t> </a:t>
            </a:r>
            <a:r>
              <a:rPr lang="en-GB" dirty="0" err="1"/>
              <a:t>projektijuht</a:t>
            </a:r>
            <a:r>
              <a:rPr lang="en-GB" dirty="0"/>
              <a:t>, </a:t>
            </a:r>
            <a:r>
              <a:rPr lang="en-GB" dirty="0" err="1"/>
              <a:t>taastava</a:t>
            </a:r>
            <a:r>
              <a:rPr lang="en-GB" dirty="0"/>
              <a:t> </a:t>
            </a:r>
            <a:r>
              <a:rPr lang="en-GB" dirty="0" err="1"/>
              <a:t>õiguse</a:t>
            </a:r>
            <a:r>
              <a:rPr lang="en-GB" dirty="0"/>
              <a:t> </a:t>
            </a:r>
            <a:r>
              <a:rPr lang="en-GB" dirty="0" err="1"/>
              <a:t>koolitaja</a:t>
            </a:r>
            <a:r>
              <a:rPr lang="en-GB" dirty="0"/>
              <a:t> ja/</a:t>
            </a:r>
            <a:r>
              <a:rPr lang="en-GB" dirty="0" err="1"/>
              <a:t>või</a:t>
            </a:r>
            <a:r>
              <a:rPr lang="en-GB" dirty="0"/>
              <a:t> </a:t>
            </a:r>
            <a:r>
              <a:rPr lang="en-GB" dirty="0" err="1"/>
              <a:t>taastava</a:t>
            </a:r>
            <a:r>
              <a:rPr lang="en-GB" dirty="0"/>
              <a:t> </a:t>
            </a:r>
            <a:r>
              <a:rPr lang="en-GB" dirty="0" err="1"/>
              <a:t>õiguse</a:t>
            </a:r>
            <a:r>
              <a:rPr lang="en-GB" dirty="0"/>
              <a:t> </a:t>
            </a:r>
            <a:r>
              <a:rPr lang="en-GB" dirty="0" err="1"/>
              <a:t>meetodi</a:t>
            </a:r>
            <a:r>
              <a:rPr lang="en-GB" dirty="0"/>
              <a:t> </a:t>
            </a:r>
            <a:r>
              <a:rPr lang="en-GB" dirty="0" err="1"/>
              <a:t>looja</a:t>
            </a:r>
            <a:r>
              <a:rPr lang="en-GB" dirty="0"/>
              <a:t>/</a:t>
            </a:r>
            <a:r>
              <a:rPr lang="en-GB" dirty="0" err="1"/>
              <a:t>rakendaja</a:t>
            </a:r>
            <a:r>
              <a:rPr lang="en-GB" dirty="0" smtClean="0"/>
              <a:t>.</a:t>
            </a:r>
            <a:endParaRPr lang="et-EE" dirty="0" smtClean="0"/>
          </a:p>
          <a:p>
            <a:r>
              <a:rPr lang="en-GB" dirty="0" err="1"/>
              <a:t>Projekti</a:t>
            </a:r>
            <a:r>
              <a:rPr lang="en-GB" dirty="0"/>
              <a:t> </a:t>
            </a:r>
            <a:r>
              <a:rPr lang="en-GB" dirty="0" err="1"/>
              <a:t>partneriks</a:t>
            </a:r>
            <a:r>
              <a:rPr lang="en-GB" dirty="0"/>
              <a:t> </a:t>
            </a:r>
            <a:r>
              <a:rPr lang="en-GB" dirty="0" err="1"/>
              <a:t>võivad</a:t>
            </a:r>
            <a:r>
              <a:rPr lang="en-GB" dirty="0"/>
              <a:t> olla </a:t>
            </a:r>
            <a:r>
              <a:rPr lang="et-EE" dirty="0" smtClean="0"/>
              <a:t>projekti rakendamisse aktiivselt kaasatud ja sellesse tõhusalt panustavad juriidilised isikud või valitsusvälised organisatsioonid, mille asukohamaa on kas Eesti, Norra, mõni teine abisaajariik (Bulgaaria, Horvaatia, Küpros, Tšehhi, Ungari, Läti, Leedu</a:t>
            </a:r>
            <a:r>
              <a:rPr lang="en-GB" dirty="0" smtClean="0"/>
              <a:t>, Malta</a:t>
            </a:r>
            <a:r>
              <a:rPr lang="en-GB" dirty="0"/>
              <a:t>, </a:t>
            </a:r>
            <a:r>
              <a:rPr lang="en-GB" dirty="0" err="1"/>
              <a:t>Poola</a:t>
            </a:r>
            <a:r>
              <a:rPr lang="en-GB" dirty="0"/>
              <a:t>, </a:t>
            </a:r>
            <a:r>
              <a:rPr lang="en-GB" dirty="0" err="1"/>
              <a:t>Rumeenia</a:t>
            </a:r>
            <a:r>
              <a:rPr lang="en-GB" dirty="0"/>
              <a:t>, </a:t>
            </a:r>
            <a:r>
              <a:rPr lang="en-GB" dirty="0" err="1"/>
              <a:t>Slovakkia</a:t>
            </a:r>
            <a:r>
              <a:rPr lang="en-GB" dirty="0"/>
              <a:t>, </a:t>
            </a:r>
            <a:r>
              <a:rPr lang="en-GB" dirty="0" err="1"/>
              <a:t>Sloveenia</a:t>
            </a:r>
            <a:r>
              <a:rPr lang="en-GB" dirty="0"/>
              <a:t>) </a:t>
            </a:r>
            <a:r>
              <a:rPr lang="en-GB" dirty="0" err="1"/>
              <a:t>või</a:t>
            </a:r>
            <a:r>
              <a:rPr lang="en-GB" dirty="0"/>
              <a:t> </a:t>
            </a:r>
            <a:r>
              <a:rPr lang="en-GB" dirty="0" err="1" smtClean="0"/>
              <a:t>Venemaa</a:t>
            </a:r>
            <a:endParaRPr lang="et-EE" dirty="0" smtClean="0"/>
          </a:p>
          <a:p>
            <a:r>
              <a:rPr lang="et-EE" dirty="0"/>
              <a:t>P</a:t>
            </a:r>
            <a:r>
              <a:rPr lang="en-GB" dirty="0" err="1" smtClean="0"/>
              <a:t>rojektitaotluste</a:t>
            </a:r>
            <a:r>
              <a:rPr lang="en-GB" dirty="0" smtClean="0"/>
              <a:t> </a:t>
            </a:r>
            <a:r>
              <a:rPr lang="en-GB" dirty="0" err="1"/>
              <a:t>esitamise</a:t>
            </a:r>
            <a:r>
              <a:rPr lang="en-GB" dirty="0"/>
              <a:t> </a:t>
            </a:r>
            <a:r>
              <a:rPr lang="en-GB" dirty="0" err="1"/>
              <a:t>tähtpäeva</a:t>
            </a:r>
            <a:r>
              <a:rPr lang="en-GB" dirty="0"/>
              <a:t> </a:t>
            </a:r>
            <a:r>
              <a:rPr lang="en-GB" dirty="0" err="1"/>
              <a:t>seisuga</a:t>
            </a:r>
            <a:r>
              <a:rPr lang="en-GB" dirty="0"/>
              <a:t> </a:t>
            </a:r>
            <a:r>
              <a:rPr lang="et-EE" dirty="0" smtClean="0"/>
              <a:t>ei tohi taotlejal </a:t>
            </a:r>
            <a:r>
              <a:rPr lang="en-GB" dirty="0" smtClean="0"/>
              <a:t>olla </a:t>
            </a:r>
            <a:r>
              <a:rPr lang="en-GB" dirty="0" err="1"/>
              <a:t>riiklike</a:t>
            </a:r>
            <a:r>
              <a:rPr lang="en-GB" dirty="0"/>
              <a:t> </a:t>
            </a:r>
            <a:r>
              <a:rPr lang="en-GB" dirty="0" err="1"/>
              <a:t>maksude</a:t>
            </a:r>
            <a:r>
              <a:rPr lang="en-GB" dirty="0"/>
              <a:t> </a:t>
            </a:r>
            <a:r>
              <a:rPr lang="en-GB" dirty="0" err="1" smtClean="0"/>
              <a:t>võlgnevusi</a:t>
            </a:r>
            <a:r>
              <a:rPr lang="et-EE" dirty="0" smtClean="0"/>
              <a:t>,</a:t>
            </a:r>
            <a:r>
              <a:rPr lang="en-GB" dirty="0" err="1" smtClean="0"/>
              <a:t>mis</a:t>
            </a:r>
            <a:r>
              <a:rPr lang="en-GB" dirty="0" smtClean="0"/>
              <a:t> </a:t>
            </a:r>
            <a:r>
              <a:rPr lang="en-GB" dirty="0" err="1"/>
              <a:t>ei</a:t>
            </a:r>
            <a:r>
              <a:rPr lang="en-GB" dirty="0"/>
              <a:t> ole </a:t>
            </a:r>
            <a:r>
              <a:rPr lang="en-GB" dirty="0" err="1"/>
              <a:t>ajatatud</a:t>
            </a:r>
            <a:r>
              <a:rPr lang="en-GB" dirty="0" smtClean="0"/>
              <a:t>.</a:t>
            </a:r>
            <a:endParaRPr lang="et-EE" dirty="0" smtClean="0"/>
          </a:p>
          <a:p>
            <a:r>
              <a:rPr lang="en-GB" b="1" u="sng" dirty="0" err="1" smtClean="0"/>
              <a:t>Nõuded</a:t>
            </a:r>
            <a:r>
              <a:rPr lang="en-GB" b="1" u="sng" dirty="0" smtClean="0"/>
              <a:t> </a:t>
            </a:r>
            <a:r>
              <a:rPr lang="en-GB" b="1" u="sng" dirty="0" err="1"/>
              <a:t>taotlusele</a:t>
            </a:r>
            <a:r>
              <a:rPr lang="en-GB" b="1" u="sng" dirty="0"/>
              <a:t>:</a:t>
            </a:r>
          </a:p>
          <a:p>
            <a:pPr lvl="1"/>
            <a:r>
              <a:rPr lang="en-GB" dirty="0"/>
              <a:t>E-</a:t>
            </a:r>
            <a:r>
              <a:rPr lang="en-GB" dirty="0" err="1"/>
              <a:t>keskkonnas</a:t>
            </a:r>
            <a:endParaRPr lang="en-GB" dirty="0"/>
          </a:p>
          <a:p>
            <a:pPr lvl="1"/>
            <a:r>
              <a:rPr lang="en-GB" dirty="0" err="1"/>
              <a:t>Allkirjastatud</a:t>
            </a:r>
            <a:r>
              <a:rPr lang="en-GB" dirty="0"/>
              <a:t> </a:t>
            </a:r>
            <a:r>
              <a:rPr lang="et-EE" dirty="0" smtClean="0"/>
              <a:t>esindusõigusliku</a:t>
            </a:r>
            <a:r>
              <a:rPr lang="en-GB" dirty="0" smtClean="0"/>
              <a:t> </a:t>
            </a:r>
            <a:r>
              <a:rPr lang="en-GB" dirty="0" err="1"/>
              <a:t>isiku</a:t>
            </a:r>
            <a:r>
              <a:rPr lang="en-GB" dirty="0"/>
              <a:t> </a:t>
            </a:r>
            <a:r>
              <a:rPr lang="en-GB" dirty="0" err="1"/>
              <a:t>poolt</a:t>
            </a:r>
            <a:endParaRPr lang="en-GB" dirty="0"/>
          </a:p>
          <a:p>
            <a:pPr lvl="1"/>
            <a:r>
              <a:rPr lang="en-GB" dirty="0" err="1"/>
              <a:t>Partneri</a:t>
            </a:r>
            <a:r>
              <a:rPr lang="en-GB" dirty="0"/>
              <a:t> </a:t>
            </a:r>
            <a:r>
              <a:rPr lang="en-GB" dirty="0" err="1"/>
              <a:t>andmed</a:t>
            </a:r>
            <a:r>
              <a:rPr lang="en-GB" dirty="0"/>
              <a:t> </a:t>
            </a:r>
            <a:r>
              <a:rPr lang="en-GB" dirty="0" err="1"/>
              <a:t>ning</a:t>
            </a:r>
            <a:r>
              <a:rPr lang="en-GB" dirty="0"/>
              <a:t> roll- (</a:t>
            </a:r>
            <a:r>
              <a:rPr lang="en-GB" dirty="0" err="1"/>
              <a:t>kui</a:t>
            </a:r>
            <a:r>
              <a:rPr lang="en-GB" dirty="0"/>
              <a:t> on) </a:t>
            </a:r>
          </a:p>
          <a:p>
            <a:pPr lvl="1"/>
            <a:r>
              <a:rPr lang="en-GB" dirty="0" err="1" smtClean="0"/>
              <a:t>Toetuse</a:t>
            </a:r>
            <a:r>
              <a:rPr lang="en-GB" dirty="0" smtClean="0"/>
              <a:t> </a:t>
            </a:r>
            <a:r>
              <a:rPr lang="en-GB" dirty="0"/>
              <a:t>summa ja </a:t>
            </a:r>
            <a:r>
              <a:rPr lang="en-GB" dirty="0" err="1"/>
              <a:t>osakaal</a:t>
            </a:r>
            <a:r>
              <a:rPr lang="en-GB" dirty="0"/>
              <a:t> </a:t>
            </a:r>
            <a:r>
              <a:rPr lang="en-GB" dirty="0" err="1"/>
              <a:t>abikõlblikest</a:t>
            </a:r>
            <a:r>
              <a:rPr lang="en-GB" dirty="0"/>
              <a:t> </a:t>
            </a:r>
            <a:r>
              <a:rPr lang="en-GB" dirty="0" err="1"/>
              <a:t>kuludest</a:t>
            </a:r>
            <a:r>
              <a:rPr lang="en-GB" dirty="0"/>
              <a:t> </a:t>
            </a:r>
            <a:r>
              <a:rPr lang="en-GB" dirty="0" err="1"/>
              <a:t>vastab</a:t>
            </a:r>
            <a:r>
              <a:rPr lang="en-GB" dirty="0"/>
              <a:t> </a:t>
            </a:r>
            <a:r>
              <a:rPr lang="en-GB" dirty="0" err="1"/>
              <a:t>korrale</a:t>
            </a:r>
            <a:r>
              <a:rPr lang="en-GB" dirty="0"/>
              <a:t> ja </a:t>
            </a:r>
            <a:r>
              <a:rPr lang="en-GB" dirty="0" err="1"/>
              <a:t>tegevused</a:t>
            </a:r>
            <a:r>
              <a:rPr lang="en-GB" dirty="0"/>
              <a:t> </a:t>
            </a:r>
            <a:r>
              <a:rPr lang="en-GB" dirty="0" err="1"/>
              <a:t>tehakse</a:t>
            </a:r>
            <a:r>
              <a:rPr lang="en-GB" dirty="0"/>
              <a:t> </a:t>
            </a:r>
            <a:r>
              <a:rPr lang="en-GB" dirty="0" err="1"/>
              <a:t>abikõlblikkuse</a:t>
            </a:r>
            <a:r>
              <a:rPr lang="en-GB" dirty="0"/>
              <a:t> </a:t>
            </a:r>
            <a:r>
              <a:rPr lang="en-GB" dirty="0" err="1"/>
              <a:t>perioodil</a:t>
            </a:r>
            <a:endParaRPr lang="en-GB" dirty="0"/>
          </a:p>
          <a:p>
            <a:pPr lvl="1"/>
            <a:r>
              <a:rPr lang="en-GB" dirty="0" err="1"/>
              <a:t>Taotluses</a:t>
            </a:r>
            <a:r>
              <a:rPr lang="en-GB" dirty="0"/>
              <a:t> on </a:t>
            </a:r>
            <a:r>
              <a:rPr lang="et-EE" dirty="0" smtClean="0"/>
              <a:t>kirjeldatud projekti jätkusuutlikkust ja selle tagamisega seotud kulude katmise allikaid</a:t>
            </a:r>
          </a:p>
          <a:p>
            <a:endParaRPr lang="et-EE" b="1" u="sng" dirty="0" smtClean="0"/>
          </a:p>
          <a:p>
            <a:r>
              <a:rPr lang="en-GB" b="1" u="sng" dirty="0" err="1" smtClean="0"/>
              <a:t>Taotluse</a:t>
            </a:r>
            <a:r>
              <a:rPr lang="en-GB" b="1" u="sng" dirty="0" smtClean="0"/>
              <a:t> </a:t>
            </a:r>
            <a:r>
              <a:rPr lang="en-GB" b="1" u="sng" dirty="0" err="1"/>
              <a:t>juurde</a:t>
            </a:r>
            <a:r>
              <a:rPr lang="en-GB" b="1" u="sng" dirty="0"/>
              <a:t> </a:t>
            </a:r>
            <a:r>
              <a:rPr lang="en-GB" b="1" u="sng" dirty="0" err="1"/>
              <a:t>lisatavad</a:t>
            </a:r>
            <a:r>
              <a:rPr lang="en-GB" b="1" u="sng" dirty="0"/>
              <a:t> </a:t>
            </a:r>
            <a:r>
              <a:rPr lang="en-GB" b="1" u="sng" dirty="0" err="1"/>
              <a:t>dokumendid</a:t>
            </a:r>
            <a:r>
              <a:rPr lang="en-GB" b="1" u="sng" dirty="0"/>
              <a:t>:</a:t>
            </a:r>
          </a:p>
          <a:p>
            <a:pPr lvl="1"/>
            <a:r>
              <a:rPr lang="en-GB" dirty="0" err="1"/>
              <a:t>Projektijuhi</a:t>
            </a:r>
            <a:r>
              <a:rPr lang="en-GB" dirty="0"/>
              <a:t> </a:t>
            </a:r>
            <a:r>
              <a:rPr lang="en-GB" dirty="0" smtClean="0"/>
              <a:t>CV</a:t>
            </a:r>
            <a:endParaRPr lang="et-EE" dirty="0" smtClean="0"/>
          </a:p>
          <a:p>
            <a:pPr lvl="1"/>
            <a:r>
              <a:rPr lang="fi-FI" dirty="0" err="1"/>
              <a:t>taastava</a:t>
            </a:r>
            <a:r>
              <a:rPr lang="fi-FI" dirty="0"/>
              <a:t> </a:t>
            </a:r>
            <a:r>
              <a:rPr lang="fi-FI" dirty="0" err="1"/>
              <a:t>õiguse</a:t>
            </a:r>
            <a:r>
              <a:rPr lang="fi-FI" dirty="0"/>
              <a:t> </a:t>
            </a:r>
            <a:r>
              <a:rPr lang="fi-FI" dirty="0" err="1"/>
              <a:t>koolitaja</a:t>
            </a:r>
            <a:r>
              <a:rPr lang="fi-FI" dirty="0"/>
              <a:t> CV ja/</a:t>
            </a:r>
            <a:r>
              <a:rPr lang="fi-FI" dirty="0" err="1"/>
              <a:t>või</a:t>
            </a:r>
            <a:r>
              <a:rPr lang="fi-FI" dirty="0"/>
              <a:t> </a:t>
            </a:r>
            <a:r>
              <a:rPr lang="fi-FI" dirty="0" err="1"/>
              <a:t>taastaval</a:t>
            </a:r>
            <a:r>
              <a:rPr lang="fi-FI" dirty="0"/>
              <a:t> </a:t>
            </a:r>
            <a:r>
              <a:rPr lang="fi-FI" dirty="0" err="1"/>
              <a:t>õigusel</a:t>
            </a:r>
            <a:r>
              <a:rPr lang="fi-FI" dirty="0"/>
              <a:t> </a:t>
            </a:r>
            <a:r>
              <a:rPr lang="fi-FI" dirty="0" err="1"/>
              <a:t>põhineva</a:t>
            </a:r>
            <a:r>
              <a:rPr lang="fi-FI" dirty="0"/>
              <a:t> </a:t>
            </a:r>
            <a:r>
              <a:rPr lang="fi-FI" dirty="0" err="1"/>
              <a:t>lähenemise</a:t>
            </a:r>
            <a:r>
              <a:rPr lang="fi-FI" dirty="0"/>
              <a:t> </a:t>
            </a:r>
            <a:r>
              <a:rPr lang="fi-FI" dirty="0" err="1"/>
              <a:t>meetodi</a:t>
            </a:r>
            <a:r>
              <a:rPr lang="fi-FI" dirty="0"/>
              <a:t> </a:t>
            </a:r>
            <a:r>
              <a:rPr lang="fi-FI" dirty="0" err="1"/>
              <a:t>looja</a:t>
            </a:r>
            <a:r>
              <a:rPr lang="fi-FI" dirty="0"/>
              <a:t>/</a:t>
            </a:r>
            <a:r>
              <a:rPr lang="fi-FI" dirty="0" err="1"/>
              <a:t>rakendaja</a:t>
            </a:r>
            <a:r>
              <a:rPr lang="fi-FI" dirty="0"/>
              <a:t> CV</a:t>
            </a:r>
            <a:r>
              <a:rPr lang="fi-FI" dirty="0" smtClean="0"/>
              <a:t>;</a:t>
            </a:r>
            <a:endParaRPr lang="et-EE" dirty="0" smtClean="0"/>
          </a:p>
          <a:p>
            <a:pPr lvl="1"/>
            <a:r>
              <a:rPr lang="et-EE" dirty="0" smtClean="0"/>
              <a:t>Detailne eelarve lisa 1</a:t>
            </a:r>
            <a:endParaRPr lang="en-GB" dirty="0"/>
          </a:p>
          <a:p>
            <a:pPr lvl="1"/>
            <a:r>
              <a:rPr lang="en-GB" dirty="0" err="1"/>
              <a:t>Volikiri</a:t>
            </a:r>
            <a:r>
              <a:rPr lang="en-GB" dirty="0"/>
              <a:t> (</a:t>
            </a:r>
            <a:r>
              <a:rPr lang="en-GB" dirty="0" err="1"/>
              <a:t>kui</a:t>
            </a:r>
            <a:r>
              <a:rPr lang="en-GB" dirty="0"/>
              <a:t> on </a:t>
            </a:r>
            <a:r>
              <a:rPr lang="en-GB" dirty="0" err="1"/>
              <a:t>vaja</a:t>
            </a:r>
            <a:r>
              <a:rPr lang="en-GB" dirty="0"/>
              <a:t>)</a:t>
            </a:r>
          </a:p>
          <a:p>
            <a:pPr lvl="1"/>
            <a:r>
              <a:rPr lang="en-GB" dirty="0" err="1"/>
              <a:t>Projekti</a:t>
            </a:r>
            <a:r>
              <a:rPr lang="en-GB" dirty="0"/>
              <a:t> </a:t>
            </a:r>
            <a:r>
              <a:rPr lang="en-GB" dirty="0" err="1"/>
              <a:t>partneri</a:t>
            </a:r>
            <a:r>
              <a:rPr lang="en-GB" dirty="0"/>
              <a:t>  </a:t>
            </a:r>
            <a:r>
              <a:rPr lang="en-GB" dirty="0" err="1"/>
              <a:t>kaaskiri</a:t>
            </a:r>
            <a:r>
              <a:rPr lang="en-GB" dirty="0"/>
              <a:t> (</a:t>
            </a:r>
            <a:r>
              <a:rPr lang="en-GB" dirty="0" err="1"/>
              <a:t>kui</a:t>
            </a:r>
            <a:r>
              <a:rPr lang="en-GB" dirty="0"/>
              <a:t> on</a:t>
            </a:r>
            <a:r>
              <a:rPr lang="en-GB" dirty="0" smtClean="0"/>
              <a:t>)</a:t>
            </a:r>
            <a:r>
              <a:rPr lang="et-EE" dirty="0" smtClean="0"/>
              <a:t> lisa 2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048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Toetuse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taotlemine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ja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menetlemine</a:t>
            </a: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Kontaktisikud</a:t>
            </a:r>
            <a:r>
              <a:rPr lang="en-GB" dirty="0"/>
              <a:t>: Kelly Poopuu, Liina Breicis, Pille Penk</a:t>
            </a:r>
          </a:p>
          <a:p>
            <a:r>
              <a:rPr lang="en-GB" dirty="0" err="1"/>
              <a:t>Projekti</a:t>
            </a:r>
            <a:r>
              <a:rPr lang="en-GB" dirty="0"/>
              <a:t> </a:t>
            </a:r>
            <a:r>
              <a:rPr lang="en-GB" dirty="0" err="1"/>
              <a:t>taotluste</a:t>
            </a:r>
            <a:r>
              <a:rPr lang="en-GB" dirty="0"/>
              <a:t> </a:t>
            </a:r>
            <a:r>
              <a:rPr lang="en-GB" dirty="0" err="1"/>
              <a:t>esitamise</a:t>
            </a:r>
            <a:r>
              <a:rPr lang="en-GB" dirty="0"/>
              <a:t> </a:t>
            </a:r>
            <a:r>
              <a:rPr lang="en-GB" dirty="0" err="1"/>
              <a:t>tähtaeg</a:t>
            </a:r>
            <a:r>
              <a:rPr lang="en-GB" dirty="0"/>
              <a:t> on </a:t>
            </a:r>
            <a:r>
              <a:rPr lang="et-EE" dirty="0" smtClean="0"/>
              <a:t>16</a:t>
            </a:r>
            <a:r>
              <a:rPr lang="en-GB" dirty="0" smtClean="0"/>
              <a:t>.11.2020 </a:t>
            </a:r>
            <a:r>
              <a:rPr lang="en-GB" dirty="0" err="1"/>
              <a:t>kell</a:t>
            </a:r>
            <a:r>
              <a:rPr lang="en-GB" dirty="0"/>
              <a:t> 17:00 </a:t>
            </a:r>
            <a:r>
              <a:rPr lang="en-GB" dirty="0" err="1"/>
              <a:t>kohaliku</a:t>
            </a:r>
            <a:r>
              <a:rPr lang="en-GB" dirty="0"/>
              <a:t> </a:t>
            </a:r>
            <a:r>
              <a:rPr lang="en-GB" dirty="0" err="1"/>
              <a:t>aja</a:t>
            </a:r>
            <a:r>
              <a:rPr lang="en-GB" dirty="0"/>
              <a:t> </a:t>
            </a:r>
            <a:r>
              <a:rPr lang="en-GB" dirty="0" err="1"/>
              <a:t>järgi</a:t>
            </a:r>
            <a:endParaRPr lang="en-GB" dirty="0"/>
          </a:p>
          <a:p>
            <a:r>
              <a:rPr lang="en-GB" dirty="0" err="1"/>
              <a:t>Kogu</a:t>
            </a:r>
            <a:r>
              <a:rPr lang="en-GB" dirty="0"/>
              <a:t> </a:t>
            </a:r>
            <a:r>
              <a:rPr lang="en-GB" dirty="0" err="1"/>
              <a:t>kirjavahetus</a:t>
            </a:r>
            <a:r>
              <a:rPr lang="en-GB" dirty="0"/>
              <a:t> </a:t>
            </a:r>
            <a:r>
              <a:rPr lang="en-GB" dirty="0" err="1"/>
              <a:t>käib</a:t>
            </a:r>
            <a:r>
              <a:rPr lang="en-GB" dirty="0"/>
              <a:t> </a:t>
            </a:r>
            <a:r>
              <a:rPr lang="en-GB" dirty="0" err="1"/>
              <a:t>läbi</a:t>
            </a:r>
            <a:r>
              <a:rPr lang="en-GB" dirty="0"/>
              <a:t> e-</a:t>
            </a:r>
            <a:r>
              <a:rPr lang="en-GB" dirty="0" err="1"/>
              <a:t>toetuste</a:t>
            </a:r>
            <a:r>
              <a:rPr lang="en-GB" dirty="0"/>
              <a:t> </a:t>
            </a:r>
            <a:r>
              <a:rPr lang="en-GB" dirty="0" err="1"/>
              <a:t>keskkonna</a:t>
            </a:r>
            <a:r>
              <a:rPr lang="en-GB" dirty="0"/>
              <a:t> </a:t>
            </a:r>
            <a:r>
              <a:rPr lang="en-GB" dirty="0" err="1" smtClean="0"/>
              <a:t>postkasti</a:t>
            </a:r>
            <a:r>
              <a:rPr lang="et-EE" dirty="0" smtClean="0"/>
              <a:t>.</a:t>
            </a:r>
            <a:endParaRPr lang="en-GB" dirty="0"/>
          </a:p>
          <a:p>
            <a:r>
              <a:rPr lang="en-GB" dirty="0" err="1"/>
              <a:t>Esitada</a:t>
            </a:r>
            <a:r>
              <a:rPr lang="en-GB" dirty="0"/>
              <a:t> </a:t>
            </a:r>
            <a:r>
              <a:rPr lang="en-GB" dirty="0" err="1"/>
              <a:t>võib</a:t>
            </a:r>
            <a:r>
              <a:rPr lang="en-GB" dirty="0"/>
              <a:t> </a:t>
            </a:r>
            <a:r>
              <a:rPr lang="en-GB" dirty="0" err="1"/>
              <a:t>vaid</a:t>
            </a:r>
            <a:r>
              <a:rPr lang="en-GB" dirty="0"/>
              <a:t> </a:t>
            </a:r>
            <a:r>
              <a:rPr lang="et-EE" dirty="0" smtClean="0"/>
              <a:t>ühe taotluse</a:t>
            </a:r>
          </a:p>
          <a:p>
            <a:r>
              <a:rPr lang="et-EE" dirty="0" smtClean="0"/>
              <a:t>Peale tähtaja lõppemist suletakse taotlusvoor- </a:t>
            </a:r>
            <a:r>
              <a:rPr lang="et-EE" b="1" u="sng" dirty="0" smtClean="0">
                <a:solidFill>
                  <a:srgbClr val="FF0016"/>
                </a:solidFill>
              </a:rPr>
              <a:t>hilinenud taotlusi vastu ei võeta!</a:t>
            </a:r>
          </a:p>
          <a:p>
            <a:r>
              <a:rPr lang="et-EE" dirty="0" smtClean="0"/>
              <a:t>Esmane vastavuskontroll 10 tööpäeva jooksul</a:t>
            </a:r>
          </a:p>
          <a:p>
            <a:r>
              <a:rPr lang="et-EE" dirty="0" smtClean="0"/>
              <a:t>Menetlemise käigus võidakse nõuda taotlejalt selgitusi ja lisadokumente või taotluse parandamist</a:t>
            </a:r>
          </a:p>
          <a:p>
            <a:r>
              <a:rPr lang="et-EE" dirty="0" smtClean="0"/>
              <a:t>Igat taotlust hindab kaks erapooletut, sõltumatut ja usaldusväärset eksperti.</a:t>
            </a:r>
          </a:p>
          <a:p>
            <a:r>
              <a:rPr lang="et-EE" dirty="0" smtClean="0"/>
              <a:t>Eksperdid annavad hindeid eraldiseisvalt hiljemalt 5 tööpäeva jooksul taotluse hindamiseks saamisest</a:t>
            </a:r>
          </a:p>
          <a:p>
            <a:r>
              <a:rPr lang="et-EE" dirty="0" smtClean="0"/>
              <a:t>Taotlus</a:t>
            </a:r>
            <a:r>
              <a:rPr lang="en-GB" dirty="0" smtClean="0"/>
              <a:t>, </a:t>
            </a:r>
            <a:r>
              <a:rPr lang="et-EE" dirty="0" smtClean="0"/>
              <a:t>mille hindamistulemus on alla 50% maksimumtulemusest, tehakse rahuldamata jätmise otsus</a:t>
            </a:r>
          </a:p>
          <a:p>
            <a:r>
              <a:rPr lang="en-GB" dirty="0" err="1" smtClean="0"/>
              <a:t>Projekti</a:t>
            </a:r>
            <a:r>
              <a:rPr lang="et-EE" dirty="0" smtClean="0"/>
              <a:t>de pingerida edastatakse vähemalt 3 liikmelisele programmioperaatori poolt moodustatud hindamiskomisjonile</a:t>
            </a:r>
          </a:p>
          <a:p>
            <a:r>
              <a:rPr lang="et-EE" dirty="0" smtClean="0"/>
              <a:t>Hindamiskomisjon vaatab taotlused läbi 15 tööpäeva jooksul</a:t>
            </a:r>
          </a:p>
          <a:p>
            <a:r>
              <a:rPr lang="et-EE" dirty="0" smtClean="0"/>
              <a:t>Otsuse vormistamine ja teavitamine 10-15 tööpäeva jooksul (e-toetuse keskkonna kaudu)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62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>
                <a:solidFill>
                  <a:srgbClr val="003096"/>
                </a:solidFill>
              </a:rPr>
              <a:t>Toetuse</a:t>
            </a:r>
            <a:r>
              <a:rPr lang="fi-FI" dirty="0">
                <a:solidFill>
                  <a:srgbClr val="003096"/>
                </a:solidFill>
              </a:rPr>
              <a:t> saaja ja partneri </a:t>
            </a:r>
            <a:r>
              <a:rPr lang="fi-FI" dirty="0" err="1">
                <a:solidFill>
                  <a:srgbClr val="003096"/>
                </a:solidFill>
              </a:rPr>
              <a:t>kohustused</a:t>
            </a:r>
            <a:endParaRPr lang="et-EE" dirty="0">
              <a:solidFill>
                <a:srgbClr val="00309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/>
              <a:t>Toetuse saaja (sh partner) järgib hankemenetluse puhul riigihangete korraldamise </a:t>
            </a:r>
            <a:r>
              <a:rPr lang="et-EE" dirty="0" err="1"/>
              <a:t>üldpõhimõtteid</a:t>
            </a:r>
            <a:r>
              <a:rPr lang="et-EE" dirty="0"/>
              <a:t>, kasutades rahalisi vahendeid säästlikult ja otstarbekalt (RHS § 3)</a:t>
            </a:r>
          </a:p>
          <a:p>
            <a:r>
              <a:rPr lang="et-EE" dirty="0"/>
              <a:t>Võtab kirjalikku </a:t>
            </a:r>
            <a:r>
              <a:rPr lang="et-EE" dirty="0" err="1"/>
              <a:t>taasesitamist</a:t>
            </a:r>
            <a:r>
              <a:rPr lang="et-EE" dirty="0"/>
              <a:t> võimaldavas vormis vähemalt kolm hinnapakkumust, kui teenuse, asja või ehitustöö eeldatav maksumus ilma käibemaksuta on 5000 eurot või rohkem;</a:t>
            </a:r>
          </a:p>
          <a:p>
            <a:r>
              <a:rPr lang="et-EE" dirty="0"/>
              <a:t>Fikseerib kirjalikku </a:t>
            </a:r>
            <a:r>
              <a:rPr lang="et-EE" dirty="0" err="1"/>
              <a:t>taasesitamist</a:t>
            </a:r>
            <a:r>
              <a:rPr lang="et-EE" dirty="0"/>
              <a:t> võimaldavas vormis projekti tegevustesse kaasatud isikud (osalejate nimekirjad allkirjadega);</a:t>
            </a:r>
          </a:p>
          <a:p>
            <a:r>
              <a:rPr lang="et-EE" dirty="0"/>
              <a:t>Peab arvestust projekti kestel projekti tegevustega teenitud tulude kohta</a:t>
            </a:r>
          </a:p>
          <a:p>
            <a:r>
              <a:rPr lang="et-EE" dirty="0"/>
              <a:t>Annab jooksvalt infot projekti elluviimise ja tulemuste saavutuste kohta</a:t>
            </a:r>
          </a:p>
          <a:p>
            <a:r>
              <a:rPr lang="et-EE" dirty="0" smtClean="0"/>
              <a:t>Dokumentide </a:t>
            </a:r>
            <a:r>
              <a:rPr lang="et-EE" dirty="0"/>
              <a:t>säilitamise kohustus vähemalt kuni 31.12.2028;</a:t>
            </a:r>
          </a:p>
          <a:p>
            <a:r>
              <a:rPr lang="et-EE" dirty="0"/>
              <a:t>Korraldab vähemalt 2 projekti tegevusi ja tulemusi kajastavat avalikku üritust (</a:t>
            </a:r>
            <a:r>
              <a:rPr lang="et-EE" dirty="0" err="1"/>
              <a:t>ava-ja</a:t>
            </a:r>
            <a:r>
              <a:rPr lang="et-EE" dirty="0"/>
              <a:t> lõpuseminar või pressikonverents)</a:t>
            </a:r>
          </a:p>
          <a:p>
            <a:r>
              <a:rPr lang="et-EE" dirty="0"/>
              <a:t>Loob </a:t>
            </a:r>
            <a:r>
              <a:rPr lang="et-EE" dirty="0" smtClean="0"/>
              <a:t>projekti </a:t>
            </a:r>
            <a:r>
              <a:rPr lang="et-EE" dirty="0"/>
              <a:t>kodulehe (võib olla ka organisatsiooni alamleht), kus kajastatakse kõiki olulisemaid projektiga soetud tegevusi, üritusi, tulemusi ja muid andmeid. </a:t>
            </a:r>
            <a:r>
              <a:rPr lang="et-EE" dirty="0" smtClean="0"/>
              <a:t>Kui toetust saadakse rohkem kui </a:t>
            </a:r>
            <a:r>
              <a:rPr lang="et-EE" dirty="0"/>
              <a:t>150 000 </a:t>
            </a:r>
            <a:r>
              <a:rPr lang="et-EE" dirty="0" smtClean="0"/>
              <a:t>peab olema nii eesti kui ka inglise keelne koduleht.</a:t>
            </a:r>
            <a:endParaRPr lang="et-EE" dirty="0"/>
          </a:p>
          <a:p>
            <a:r>
              <a:rPr lang="et-EE" dirty="0" smtClean="0"/>
              <a:t>Logode </a:t>
            </a:r>
            <a:r>
              <a:rPr lang="et-EE" dirty="0"/>
              <a:t>kasutamine infopäevadel, seminarid, trükised, üritused, meeneid </a:t>
            </a:r>
            <a:r>
              <a:rPr lang="et-EE" dirty="0" smtClean="0"/>
              <a:t>jne.</a:t>
            </a:r>
            <a:endParaRPr lang="et-EE" dirty="0"/>
          </a:p>
          <a:p>
            <a:r>
              <a:rPr lang="et-EE" dirty="0" smtClean="0"/>
              <a:t>Vähese tähtsa riigiabi korral: jooksva majandusaasta ja kahe eelneva majandusaasta jooksul antud vähese tähtsusega abi koos käesoleva korra alusel taotletava toetusega ei tohi ületada 200 000 eurot.</a:t>
            </a:r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57286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728554" y="6640504"/>
            <a:ext cx="18332511" cy="1231106"/>
          </a:xfrm>
        </p:spPr>
        <p:txBody>
          <a:bodyPr/>
          <a:lstStyle/>
          <a:p>
            <a:r>
              <a:rPr lang="et-EE" dirty="0" smtClean="0"/>
              <a:t>Tänan kuulamast!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33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E1E1C"/>
      </a:dk2>
      <a:lt2>
        <a:srgbClr val="0573BA"/>
      </a:lt2>
      <a:accent1>
        <a:srgbClr val="0573BA"/>
      </a:accent1>
      <a:accent2>
        <a:srgbClr val="E94E2E"/>
      </a:accent2>
      <a:accent3>
        <a:srgbClr val="02AB84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gendefinert 1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-mal_EØSMidlene.potx" id="{2877A2A8-6D65-4BE8-A3B9-A911333E1F70}" vid="{D3D72181-B44E-471C-A438-738F633005D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PPT-mal_EØSMidlene</Template>
  <TotalTime>4304</TotalTime>
  <Words>545</Words>
  <Application>Microsoft Office PowerPoint</Application>
  <PresentationFormat>Custom</PresentationFormat>
  <Paragraphs>50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Office-tema</vt:lpstr>
      <vt:lpstr>Taastava õiguse arendamine Eestis</vt:lpstr>
      <vt:lpstr>Nõuded taotlejale, partnerile ja taotlusele</vt:lpstr>
      <vt:lpstr>Toetuse taotlemine ja menetlemine</vt:lpstr>
      <vt:lpstr>Toetuse saaja ja partneri kohustused</vt:lpstr>
      <vt:lpstr>Tänan kuulamast!</vt:lpstr>
    </vt:vector>
  </TitlesOfParts>
  <Company>EFTA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WEGGERSEN Lillann</dc:creator>
  <cp:lastModifiedBy>Liina Breicis</cp:lastModifiedBy>
  <cp:revision>17</cp:revision>
  <cp:lastPrinted>2020-09-28T06:40:53Z</cp:lastPrinted>
  <dcterms:created xsi:type="dcterms:W3CDTF">2017-06-12T12:11:38Z</dcterms:created>
  <dcterms:modified xsi:type="dcterms:W3CDTF">2020-09-28T08:45:40Z</dcterms:modified>
</cp:coreProperties>
</file>