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handoutMasterIdLst>
    <p:handoutMasterId r:id="rId14"/>
  </p:handoutMasterIdLst>
  <p:sldIdLst>
    <p:sldId id="256" r:id="rId2"/>
    <p:sldId id="258" r:id="rId3"/>
    <p:sldId id="273" r:id="rId4"/>
    <p:sldId id="274" r:id="rId5"/>
    <p:sldId id="275" r:id="rId6"/>
    <p:sldId id="276" r:id="rId7"/>
    <p:sldId id="277" r:id="rId8"/>
    <p:sldId id="278" r:id="rId9"/>
    <p:sldId id="279" r:id="rId10"/>
    <p:sldId id="280" r:id="rId11"/>
    <p:sldId id="272" r:id="rId12"/>
  </p:sldIdLst>
  <p:sldSz cx="24380825" cy="13714413"/>
  <p:notesSz cx="6858000" cy="9144000"/>
  <p:defaultTextStyle>
    <a:defPPr>
      <a:defRPr lang="en-US"/>
    </a:defPPr>
    <a:lvl1pPr marL="0" algn="l" defTabSz="1828252" rtl="0" eaLnBrk="1" latinLnBrk="0" hangingPunct="1">
      <a:defRPr sz="3599" kern="1200">
        <a:solidFill>
          <a:schemeClr val="tx1"/>
        </a:solidFill>
        <a:latin typeface="+mn-lt"/>
        <a:ea typeface="+mn-ea"/>
        <a:cs typeface="+mn-cs"/>
      </a:defRPr>
    </a:lvl1pPr>
    <a:lvl2pPr marL="914127" algn="l" defTabSz="1828252" rtl="0" eaLnBrk="1" latinLnBrk="0" hangingPunct="1">
      <a:defRPr sz="3599" kern="1200">
        <a:solidFill>
          <a:schemeClr val="tx1"/>
        </a:solidFill>
        <a:latin typeface="+mn-lt"/>
        <a:ea typeface="+mn-ea"/>
        <a:cs typeface="+mn-cs"/>
      </a:defRPr>
    </a:lvl2pPr>
    <a:lvl3pPr marL="1828252" algn="l" defTabSz="1828252" rtl="0" eaLnBrk="1" latinLnBrk="0" hangingPunct="1">
      <a:defRPr sz="3599" kern="1200">
        <a:solidFill>
          <a:schemeClr val="tx1"/>
        </a:solidFill>
        <a:latin typeface="+mn-lt"/>
        <a:ea typeface="+mn-ea"/>
        <a:cs typeface="+mn-cs"/>
      </a:defRPr>
    </a:lvl3pPr>
    <a:lvl4pPr marL="2742379" algn="l" defTabSz="1828252" rtl="0" eaLnBrk="1" latinLnBrk="0" hangingPunct="1">
      <a:defRPr sz="3599" kern="1200">
        <a:solidFill>
          <a:schemeClr val="tx1"/>
        </a:solidFill>
        <a:latin typeface="+mn-lt"/>
        <a:ea typeface="+mn-ea"/>
        <a:cs typeface="+mn-cs"/>
      </a:defRPr>
    </a:lvl4pPr>
    <a:lvl5pPr marL="3656503" algn="l" defTabSz="1828252" rtl="0" eaLnBrk="1" latinLnBrk="0" hangingPunct="1">
      <a:defRPr sz="3599" kern="1200">
        <a:solidFill>
          <a:schemeClr val="tx1"/>
        </a:solidFill>
        <a:latin typeface="+mn-lt"/>
        <a:ea typeface="+mn-ea"/>
        <a:cs typeface="+mn-cs"/>
      </a:defRPr>
    </a:lvl5pPr>
    <a:lvl6pPr marL="4570628" algn="l" defTabSz="1828252" rtl="0" eaLnBrk="1" latinLnBrk="0" hangingPunct="1">
      <a:defRPr sz="3599" kern="1200">
        <a:solidFill>
          <a:schemeClr val="tx1"/>
        </a:solidFill>
        <a:latin typeface="+mn-lt"/>
        <a:ea typeface="+mn-ea"/>
        <a:cs typeface="+mn-cs"/>
      </a:defRPr>
    </a:lvl6pPr>
    <a:lvl7pPr marL="5484755" algn="l" defTabSz="1828252" rtl="0" eaLnBrk="1" latinLnBrk="0" hangingPunct="1">
      <a:defRPr sz="3599" kern="1200">
        <a:solidFill>
          <a:schemeClr val="tx1"/>
        </a:solidFill>
        <a:latin typeface="+mn-lt"/>
        <a:ea typeface="+mn-ea"/>
        <a:cs typeface="+mn-cs"/>
      </a:defRPr>
    </a:lvl7pPr>
    <a:lvl8pPr marL="6398880" algn="l" defTabSz="1828252" rtl="0" eaLnBrk="1" latinLnBrk="0" hangingPunct="1">
      <a:defRPr sz="3599" kern="1200">
        <a:solidFill>
          <a:schemeClr val="tx1"/>
        </a:solidFill>
        <a:latin typeface="+mn-lt"/>
        <a:ea typeface="+mn-ea"/>
        <a:cs typeface="+mn-cs"/>
      </a:defRPr>
    </a:lvl8pPr>
    <a:lvl9pPr marL="7313007" algn="l" defTabSz="1828252" rtl="0" eaLnBrk="1" latinLnBrk="0" hangingPunct="1">
      <a:defRPr sz="3599"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3C74"/>
    <a:srgbClr val="3EAF79"/>
    <a:srgbClr val="D8222C"/>
    <a:srgbClr val="FF0016"/>
    <a:srgbClr val="003096"/>
    <a:srgbClr val="20D1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6" autoAdjust="0"/>
    <p:restoredTop sz="94661" autoAdjust="0"/>
  </p:normalViewPr>
  <p:slideViewPr>
    <p:cSldViewPr snapToGrid="0">
      <p:cViewPr varScale="1">
        <p:scale>
          <a:sx n="56" d="100"/>
          <a:sy n="56" d="100"/>
        </p:scale>
        <p:origin x="306" y="84"/>
      </p:cViewPr>
      <p:guideLst/>
    </p:cSldViewPr>
  </p:slideViewPr>
  <p:notesTextViewPr>
    <p:cViewPr>
      <p:scale>
        <a:sx n="1" d="1"/>
        <a:sy n="1" d="1"/>
      </p:scale>
      <p:origin x="0" y="0"/>
    </p:cViewPr>
  </p:notesTextViewPr>
  <p:notesViewPr>
    <p:cSldViewPr snapToGrid="0" showGuides="1">
      <p:cViewPr varScale="1">
        <p:scale>
          <a:sx n="101" d="100"/>
          <a:sy n="101" d="100"/>
        </p:scale>
        <p:origin x="269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1D2BC0F-7084-4C9F-B157-046C3CBDF955}" type="datetimeFigureOut">
              <a:rPr lang="en-GB" smtClean="0"/>
              <a:t>28/09/2020</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3D7DFC9-24E8-442D-BDAD-54B920CFC199}" type="slidenum">
              <a:rPr lang="en-GB" smtClean="0"/>
              <a:t>‹#›</a:t>
            </a:fld>
            <a:endParaRPr lang="en-GB"/>
          </a:p>
        </p:txBody>
      </p:sp>
    </p:spTree>
    <p:extLst>
      <p:ext uri="{BB962C8B-B14F-4D97-AF65-F5344CB8AC3E}">
        <p14:creationId xmlns:p14="http://schemas.microsoft.com/office/powerpoint/2010/main" val="4800018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A57144-1CBB-4515-B696-16F63A0D6277}" type="datetimeFigureOut">
              <a:rPr lang="en-GB" smtClean="0"/>
              <a:t>28/09/2020</a:t>
            </a:fld>
            <a:endParaRPr lang="en-GB"/>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endParaRPr lang="en-GB" dirty="0"/>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DA259D-87B2-48A8-8896-0559A1CBD787}" type="slidenum">
              <a:rPr lang="en-GB" smtClean="0"/>
              <a:t>‹#›</a:t>
            </a:fld>
            <a:endParaRPr lang="en-GB"/>
          </a:p>
        </p:txBody>
      </p:sp>
    </p:spTree>
    <p:extLst>
      <p:ext uri="{BB962C8B-B14F-4D97-AF65-F5344CB8AC3E}">
        <p14:creationId xmlns:p14="http://schemas.microsoft.com/office/powerpoint/2010/main" val="2322460102"/>
      </p:ext>
    </p:extLst>
  </p:cSld>
  <p:clrMap bg1="lt1" tx1="dk1" bg2="lt2" tx2="dk2" accent1="accent1" accent2="accent2" accent3="accent3" accent4="accent4" accent5="accent5" accent6="accent6" hlink="hlink" folHlink="folHlink"/>
  <p:notesStyle>
    <a:lvl1pPr marL="0" algn="l" defTabSz="1828252" rtl="0" eaLnBrk="1" latinLnBrk="0" hangingPunct="1">
      <a:defRPr sz="2400" kern="1200">
        <a:solidFill>
          <a:schemeClr val="tx1"/>
        </a:solidFill>
        <a:latin typeface="+mn-lt"/>
        <a:ea typeface="+mn-ea"/>
        <a:cs typeface="+mn-cs"/>
      </a:defRPr>
    </a:lvl1pPr>
    <a:lvl2pPr marL="914127" algn="l" defTabSz="1828252" rtl="0" eaLnBrk="1" latinLnBrk="0" hangingPunct="1">
      <a:defRPr sz="2400" kern="1200">
        <a:solidFill>
          <a:schemeClr val="tx1"/>
        </a:solidFill>
        <a:latin typeface="+mn-lt"/>
        <a:ea typeface="+mn-ea"/>
        <a:cs typeface="+mn-cs"/>
      </a:defRPr>
    </a:lvl2pPr>
    <a:lvl3pPr marL="1828252" algn="l" defTabSz="1828252" rtl="0" eaLnBrk="1" latinLnBrk="0" hangingPunct="1">
      <a:defRPr sz="2400" kern="1200">
        <a:solidFill>
          <a:schemeClr val="tx1"/>
        </a:solidFill>
        <a:latin typeface="+mn-lt"/>
        <a:ea typeface="+mn-ea"/>
        <a:cs typeface="+mn-cs"/>
      </a:defRPr>
    </a:lvl3pPr>
    <a:lvl4pPr marL="2742379" algn="l" defTabSz="1828252" rtl="0" eaLnBrk="1" latinLnBrk="0" hangingPunct="1">
      <a:defRPr sz="2400" kern="1200">
        <a:solidFill>
          <a:schemeClr val="tx1"/>
        </a:solidFill>
        <a:latin typeface="+mn-lt"/>
        <a:ea typeface="+mn-ea"/>
        <a:cs typeface="+mn-cs"/>
      </a:defRPr>
    </a:lvl4pPr>
    <a:lvl5pPr marL="3656503" algn="l" defTabSz="1828252" rtl="0" eaLnBrk="1" latinLnBrk="0" hangingPunct="1">
      <a:defRPr sz="2400" kern="1200">
        <a:solidFill>
          <a:schemeClr val="tx1"/>
        </a:solidFill>
        <a:latin typeface="+mn-lt"/>
        <a:ea typeface="+mn-ea"/>
        <a:cs typeface="+mn-cs"/>
      </a:defRPr>
    </a:lvl5pPr>
    <a:lvl6pPr marL="4570628" algn="l" defTabSz="1828252" rtl="0" eaLnBrk="1" latinLnBrk="0" hangingPunct="1">
      <a:defRPr sz="2400" kern="1200">
        <a:solidFill>
          <a:schemeClr val="tx1"/>
        </a:solidFill>
        <a:latin typeface="+mn-lt"/>
        <a:ea typeface="+mn-ea"/>
        <a:cs typeface="+mn-cs"/>
      </a:defRPr>
    </a:lvl6pPr>
    <a:lvl7pPr marL="5484755" algn="l" defTabSz="1828252" rtl="0" eaLnBrk="1" latinLnBrk="0" hangingPunct="1">
      <a:defRPr sz="2400" kern="1200">
        <a:solidFill>
          <a:schemeClr val="tx1"/>
        </a:solidFill>
        <a:latin typeface="+mn-lt"/>
        <a:ea typeface="+mn-ea"/>
        <a:cs typeface="+mn-cs"/>
      </a:defRPr>
    </a:lvl7pPr>
    <a:lvl8pPr marL="6398880" algn="l" defTabSz="1828252" rtl="0" eaLnBrk="1" latinLnBrk="0" hangingPunct="1">
      <a:defRPr sz="2400" kern="1200">
        <a:solidFill>
          <a:schemeClr val="tx1"/>
        </a:solidFill>
        <a:latin typeface="+mn-lt"/>
        <a:ea typeface="+mn-ea"/>
        <a:cs typeface="+mn-cs"/>
      </a:defRPr>
    </a:lvl8pPr>
    <a:lvl9pPr marL="7313007" algn="l" defTabSz="1828252" rtl="0" eaLnBrk="1" latinLnBrk="0" hangingPunct="1">
      <a:defRPr sz="2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tellysbilde">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dk2"/>
                </a:solidFill>
              </a:defRPr>
            </a:lvl1pPr>
          </a:lstStyle>
          <a:p>
            <a:fld id="{D5906656-A9BE-4917-BFD7-16C60DDEE872}" type="datetime1">
              <a:rPr lang="nb-NO" smtClean="0"/>
              <a:t>28.09.2020</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dk2"/>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dk2"/>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dk2"/>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dk2"/>
                </a:solidFill>
              </a:defRPr>
            </a:lvl1pPr>
          </a:lstStyle>
          <a:p>
            <a:pPr lvl="0"/>
            <a:r>
              <a:rPr lang="nb-NO" dirty="0"/>
              <a:t>Company</a:t>
            </a:r>
            <a:endParaRPr lang="en-GB" dirty="0"/>
          </a:p>
        </p:txBody>
      </p:sp>
      <p:pic>
        <p:nvPicPr>
          <p:cNvPr id="11" name="Bilde 19"/>
          <p:cNvPicPr>
            <a:picLocks noChangeAspect="1"/>
          </p:cNvPicPr>
          <p:nvPr userDrawn="1"/>
        </p:nvPicPr>
        <p:blipFill>
          <a:blip r:embed="rId2"/>
          <a:stretch>
            <a:fillRect/>
          </a:stretch>
        </p:blipFill>
        <p:spPr>
          <a:xfrm>
            <a:off x="1260157" y="684923"/>
            <a:ext cx="1494875" cy="1673749"/>
          </a:xfrm>
          <a:prstGeom prst="rect">
            <a:avLst/>
          </a:prstGeom>
        </p:spPr>
      </p:pic>
    </p:spTree>
    <p:extLst>
      <p:ext uri="{BB962C8B-B14F-4D97-AF65-F5344CB8AC3E}">
        <p14:creationId xmlns:p14="http://schemas.microsoft.com/office/powerpoint/2010/main" val="1846559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kst og diagram">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3108680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og diagram Orange">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922626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og tabell">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736584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og tabell Orange">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C00000"/>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4919453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eloverskrift Orange">
    <p:bg>
      <p:bgPr>
        <a:solidFill>
          <a:srgbClr val="C00000"/>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8032043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Deloverskrift Grønn">
    <p:bg>
      <p:bgPr>
        <a:solidFill>
          <a:srgbClr val="3EAF79"/>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825927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Deloverskrift Blå">
    <p:bg>
      <p:bgPr>
        <a:solidFill>
          <a:srgbClr val="0F3C74"/>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0234121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aksi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3543261"/>
            <a:ext cx="18332511" cy="1231106"/>
          </a:xfrm>
        </p:spPr>
        <p:txBody>
          <a:bodyPr wrap="square" lIns="0" tIns="0" rIns="0" bIns="0" anchor="ctr">
            <a:spAutoFit/>
          </a:bodyPr>
          <a:lstStyle>
            <a:lvl1pPr algn="l">
              <a:defRPr sz="8000" b="1">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Plassholder for tekst 6"/>
          <p:cNvSpPr>
            <a:spLocks noGrp="1"/>
          </p:cNvSpPr>
          <p:nvPr>
            <p:ph type="body" sz="quarter" idx="10" hasCustomPrompt="1"/>
          </p:nvPr>
        </p:nvSpPr>
        <p:spPr>
          <a:xfrm>
            <a:off x="1260474" y="5161524"/>
            <a:ext cx="18332193" cy="2154238"/>
          </a:xfrm>
        </p:spPr>
        <p:txBody>
          <a:bodyPr/>
          <a:lstStyle>
            <a:lvl1pPr marL="0" indent="0">
              <a:buNone/>
              <a:defRPr b="1">
                <a:solidFill>
                  <a:schemeClr val="bg1"/>
                </a:solidFill>
              </a:defRPr>
            </a:lvl1pPr>
            <a:lvl2pPr marL="914263" indent="0">
              <a:buNone/>
              <a:defRPr b="1">
                <a:solidFill>
                  <a:schemeClr val="bg1"/>
                </a:solidFill>
              </a:defRPr>
            </a:lvl2pPr>
            <a:lvl3pPr marL="1828526" indent="0">
              <a:buNone/>
              <a:defRPr b="1">
                <a:solidFill>
                  <a:schemeClr val="bg1"/>
                </a:solidFill>
              </a:defRPr>
            </a:lvl3pPr>
            <a:lvl4pPr marL="2742789" indent="0">
              <a:buNone/>
              <a:defRPr b="1">
                <a:solidFill>
                  <a:schemeClr val="bg1"/>
                </a:solidFill>
              </a:defRPr>
            </a:lvl4pPr>
            <a:lvl5pPr marL="3657052" indent="0">
              <a:buNone/>
              <a:defRPr b="1">
                <a:solidFill>
                  <a:schemeClr val="bg1"/>
                </a:solidFill>
              </a:defRPr>
            </a:lvl5pPr>
          </a:lstStyle>
          <a:p>
            <a:pPr lvl="0"/>
            <a:r>
              <a:rPr lang="nb-NO" dirty="0" err="1"/>
              <a:t>Click</a:t>
            </a:r>
            <a:r>
              <a:rPr lang="nb-NO" dirty="0"/>
              <a:t> to </a:t>
            </a:r>
            <a:r>
              <a:rPr lang="nb-NO" dirty="0" err="1"/>
              <a:t>add</a:t>
            </a:r>
            <a:r>
              <a:rPr lang="nb-NO" dirty="0"/>
              <a:t> </a:t>
            </a:r>
            <a:r>
              <a:rPr lang="nb-NO" dirty="0" err="1"/>
              <a:t>text</a:t>
            </a:r>
            <a:endParaRPr lang="nb-NO" dirty="0"/>
          </a:p>
        </p:txBody>
      </p:sp>
      <p:pic>
        <p:nvPicPr>
          <p:cNvPr id="6" name="Bilde 4"/>
          <p:cNvPicPr>
            <a:picLocks noChangeAspect="1"/>
          </p:cNvPicPr>
          <p:nvPr userDrawn="1"/>
        </p:nvPicPr>
        <p:blipFill>
          <a:blip r:embed="rId3"/>
          <a:stretch>
            <a:fillRect/>
          </a:stretch>
        </p:blipFill>
        <p:spPr>
          <a:xfrm>
            <a:off x="1260157" y="698665"/>
            <a:ext cx="1495888" cy="1674884"/>
          </a:xfrm>
          <a:prstGeom prst="rect">
            <a:avLst/>
          </a:prstGeom>
        </p:spPr>
      </p:pic>
    </p:spTree>
    <p:extLst>
      <p:ext uri="{BB962C8B-B14F-4D97-AF65-F5344CB8AC3E}">
        <p14:creationId xmlns:p14="http://schemas.microsoft.com/office/powerpoint/2010/main" val="2468644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tellysbilde med bakgrunnsbil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bg1"/>
                </a:solidFill>
              </a:defRPr>
            </a:lvl1pPr>
          </a:lstStyle>
          <a:p>
            <a:fld id="{35900153-C3D1-4B62-A437-E57CAB8AEB13}" type="datetime1">
              <a:rPr lang="nb-NO" smtClean="0"/>
              <a:t>28.09.2020</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bg1"/>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bg1"/>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bg1"/>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bg1"/>
                </a:solidFill>
              </a:defRPr>
            </a:lvl1pPr>
          </a:lstStyle>
          <a:p>
            <a:pPr lvl="0"/>
            <a:r>
              <a:rPr lang="nb-NO" dirty="0"/>
              <a:t>Company</a:t>
            </a:r>
            <a:endParaRPr lang="en-GB" dirty="0"/>
          </a:p>
        </p:txBody>
      </p:sp>
      <p:pic>
        <p:nvPicPr>
          <p:cNvPr id="5" name="Bilde 4"/>
          <p:cNvPicPr>
            <a:picLocks noChangeAspect="1"/>
          </p:cNvPicPr>
          <p:nvPr userDrawn="1"/>
        </p:nvPicPr>
        <p:blipFill>
          <a:blip r:embed="rId3"/>
          <a:stretch>
            <a:fillRect/>
          </a:stretch>
        </p:blipFill>
        <p:spPr>
          <a:xfrm>
            <a:off x="1260157" y="737576"/>
            <a:ext cx="1495888" cy="1674884"/>
          </a:xfrm>
          <a:prstGeom prst="rect">
            <a:avLst/>
          </a:prstGeom>
        </p:spPr>
      </p:pic>
    </p:spTree>
    <p:extLst>
      <p:ext uri="{BB962C8B-B14F-4D97-AF65-F5344CB8AC3E}">
        <p14:creationId xmlns:p14="http://schemas.microsoft.com/office/powerpoint/2010/main" val="2258077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tel og innhold">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639579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tel og innhold Orange">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rgbClr val="D8222C"/>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537428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tel, innhold og bild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878700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tel, innhold og bilde Orang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rgbClr val="D8222C"/>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532741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kst og bild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60386" y="1167476"/>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227736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kst og bilde Orang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744334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tort bilde">
    <p:bg>
      <p:bgPr>
        <a:blipFill>
          <a:blip r:embed="rId2"/>
          <a:stretch>
            <a:fillRect/>
          </a:stretch>
        </a:blipFill>
        <a:effectLst/>
      </p:bgPr>
    </p:bg>
    <p:spTree>
      <p:nvGrpSpPr>
        <p:cNvPr id="1" name=""/>
        <p:cNvGrpSpPr/>
        <p:nvPr/>
      </p:nvGrpSpPr>
      <p:grpSpPr>
        <a:xfrm>
          <a:off x="0" y="0"/>
          <a:ext cx="0" cy="0"/>
          <a:chOff x="0" y="0"/>
          <a:chExt cx="0" cy="0"/>
        </a:xfrm>
      </p:grpSpPr>
      <p:sp>
        <p:nvSpPr>
          <p:cNvPr id="41"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2"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3"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4"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8"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0" name="Line 14"/>
          <p:cNvSpPr>
            <a:spLocks noChangeShapeType="1"/>
          </p:cNvSpPr>
          <p:nvPr userDrawn="1"/>
        </p:nvSpPr>
        <p:spPr bwMode="auto">
          <a:xfrm>
            <a:off x="2062163" y="13065857"/>
            <a:ext cx="223186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51"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211133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1260386" y="1097394"/>
            <a:ext cx="21861705" cy="1077218"/>
          </a:xfrm>
          <a:prstGeom prst="rect">
            <a:avLst/>
          </a:prstGeom>
        </p:spPr>
        <p:txBody>
          <a:bodyPr vert="horz" wrap="square" lIns="0" tIns="0" rIns="0" bIns="0" rtlCol="0" anchor="ctr">
            <a:spAutoFit/>
          </a:body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tekst 2"/>
          <p:cNvSpPr>
            <a:spLocks noGrp="1"/>
          </p:cNvSpPr>
          <p:nvPr>
            <p:ph type="body" idx="1"/>
          </p:nvPr>
        </p:nvSpPr>
        <p:spPr>
          <a:xfrm>
            <a:off x="1260386" y="2647950"/>
            <a:ext cx="21861705" cy="9631579"/>
          </a:xfrm>
          <a:prstGeom prst="rect">
            <a:avLst/>
          </a:prstGeom>
        </p:spPr>
        <p:txBody>
          <a:bodyPr vert="horz" lIns="0" tIns="0" rIns="0" bIns="0" rtlCol="0">
            <a:normAutofit/>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29" name="Rectangle 5"/>
          <p:cNvSpPr>
            <a:spLocks noChangeArrowheads="1"/>
          </p:cNvSpPr>
          <p:nvPr userDrawn="1"/>
        </p:nvSpPr>
        <p:spPr bwMode="auto">
          <a:xfrm>
            <a:off x="1906588" y="12903932"/>
            <a:ext cx="155575" cy="161925"/>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0"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1" name="Rectangle 7"/>
          <p:cNvSpPr>
            <a:spLocks noChangeArrowheads="1"/>
          </p:cNvSpPr>
          <p:nvPr userDrawn="1"/>
        </p:nvSpPr>
        <p:spPr bwMode="auto">
          <a:xfrm>
            <a:off x="1277938" y="12903932"/>
            <a:ext cx="155575" cy="319088"/>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2"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6" name="Rectangle 12"/>
          <p:cNvSpPr>
            <a:spLocks noChangeArrowheads="1"/>
          </p:cNvSpPr>
          <p:nvPr userDrawn="1"/>
        </p:nvSpPr>
        <p:spPr bwMode="auto">
          <a:xfrm>
            <a:off x="1747838" y="12589607"/>
            <a:ext cx="158750" cy="476250"/>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8" name="Line 14"/>
          <p:cNvSpPr>
            <a:spLocks noChangeShapeType="1"/>
          </p:cNvSpPr>
          <p:nvPr userDrawn="1"/>
        </p:nvSpPr>
        <p:spPr bwMode="auto">
          <a:xfrm>
            <a:off x="2062163" y="13065857"/>
            <a:ext cx="22318662"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39" name="Line 15"/>
          <p:cNvSpPr>
            <a:spLocks noChangeShapeType="1"/>
          </p:cNvSpPr>
          <p:nvPr userDrawn="1"/>
        </p:nvSpPr>
        <p:spPr bwMode="auto">
          <a:xfrm>
            <a:off x="6350" y="13065857"/>
            <a:ext cx="1271588"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812354849"/>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64" r:id="rId4"/>
    <p:sldLayoutId id="2147483657" r:id="rId5"/>
    <p:sldLayoutId id="2147483665" r:id="rId6"/>
    <p:sldLayoutId id="2147483658" r:id="rId7"/>
    <p:sldLayoutId id="2147483666" r:id="rId8"/>
    <p:sldLayoutId id="2147483659" r:id="rId9"/>
    <p:sldLayoutId id="2147483660" r:id="rId10"/>
    <p:sldLayoutId id="2147483667" r:id="rId11"/>
    <p:sldLayoutId id="2147483661" r:id="rId12"/>
    <p:sldLayoutId id="2147483668" r:id="rId13"/>
    <p:sldLayoutId id="2147483651" r:id="rId14"/>
    <p:sldLayoutId id="2147483669" r:id="rId15"/>
    <p:sldLayoutId id="2147483670" r:id="rId16"/>
    <p:sldLayoutId id="2147483663" r:id="rId17"/>
  </p:sldLayoutIdLst>
  <p:hf sldNum="0" hdr="0" ftr="0"/>
  <p:txStyles>
    <p:titleStyle>
      <a:lvl1pPr algn="l" defTabSz="1828526" rtl="0" eaLnBrk="1" latinLnBrk="0" hangingPunct="1">
        <a:lnSpc>
          <a:spcPct val="100000"/>
        </a:lnSpc>
        <a:spcBef>
          <a:spcPct val="0"/>
        </a:spcBef>
        <a:buNone/>
        <a:defRPr sz="7000" b="1" kern="1200">
          <a:solidFill>
            <a:srgbClr val="0F3C74"/>
          </a:solidFill>
          <a:latin typeface="+mj-lt"/>
          <a:ea typeface="+mj-ea"/>
          <a:cs typeface="+mj-cs"/>
        </a:defRPr>
      </a:lvl1pPr>
    </p:titleStyle>
    <p:bodyStyle>
      <a:lvl1pPr marL="457131" indent="-457131" algn="l" defTabSz="1828526" rtl="0" eaLnBrk="1" latinLnBrk="0" hangingPunct="1">
        <a:lnSpc>
          <a:spcPct val="100000"/>
        </a:lnSpc>
        <a:spcBef>
          <a:spcPts val="2000"/>
        </a:spcBef>
        <a:buFont typeface="Arial" panose="020B0604020202020204" pitchFamily="34" charset="0"/>
        <a:buChar char="•"/>
        <a:defRPr sz="3000" kern="1200">
          <a:solidFill>
            <a:schemeClr val="dk2"/>
          </a:solidFill>
          <a:latin typeface="+mn-lt"/>
          <a:ea typeface="+mn-ea"/>
          <a:cs typeface="+mn-cs"/>
        </a:defRPr>
      </a:lvl1pPr>
      <a:lvl2pPr marL="1371394"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2pPr>
      <a:lvl3pPr marL="2285657"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3pPr>
      <a:lvl4pPr marL="3199920"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4pPr>
      <a:lvl5pPr marL="4114183"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5pPr>
      <a:lvl6pPr marL="5028446"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708"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971"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1234"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p:bodyStyle>
    <p:otherStyle>
      <a:defPPr>
        <a:defRPr lang="en-US"/>
      </a:defPPr>
      <a:lvl1pPr marL="0" algn="l" defTabSz="1828526" rtl="0" eaLnBrk="1" latinLnBrk="0" hangingPunct="1">
        <a:defRPr sz="3599" kern="1200">
          <a:solidFill>
            <a:schemeClr val="tx1"/>
          </a:solidFill>
          <a:latin typeface="+mn-lt"/>
          <a:ea typeface="+mn-ea"/>
          <a:cs typeface="+mn-cs"/>
        </a:defRPr>
      </a:lvl1pPr>
      <a:lvl2pPr marL="914263" algn="l" defTabSz="1828526" rtl="0" eaLnBrk="1" latinLnBrk="0" hangingPunct="1">
        <a:defRPr sz="3599" kern="1200">
          <a:solidFill>
            <a:schemeClr val="tx1"/>
          </a:solidFill>
          <a:latin typeface="+mn-lt"/>
          <a:ea typeface="+mn-ea"/>
          <a:cs typeface="+mn-cs"/>
        </a:defRPr>
      </a:lvl2pPr>
      <a:lvl3pPr marL="1828526" algn="l" defTabSz="1828526" rtl="0" eaLnBrk="1" latinLnBrk="0" hangingPunct="1">
        <a:defRPr sz="3599" kern="1200">
          <a:solidFill>
            <a:schemeClr val="tx1"/>
          </a:solidFill>
          <a:latin typeface="+mn-lt"/>
          <a:ea typeface="+mn-ea"/>
          <a:cs typeface="+mn-cs"/>
        </a:defRPr>
      </a:lvl3pPr>
      <a:lvl4pPr marL="2742789" algn="l" defTabSz="1828526" rtl="0" eaLnBrk="1" latinLnBrk="0" hangingPunct="1">
        <a:defRPr sz="3599" kern="1200">
          <a:solidFill>
            <a:schemeClr val="tx1"/>
          </a:solidFill>
          <a:latin typeface="+mn-lt"/>
          <a:ea typeface="+mn-ea"/>
          <a:cs typeface="+mn-cs"/>
        </a:defRPr>
      </a:lvl4pPr>
      <a:lvl5pPr marL="3657051" algn="l" defTabSz="1828526" rtl="0" eaLnBrk="1" latinLnBrk="0" hangingPunct="1">
        <a:defRPr sz="3599" kern="1200">
          <a:solidFill>
            <a:schemeClr val="tx1"/>
          </a:solidFill>
          <a:latin typeface="+mn-lt"/>
          <a:ea typeface="+mn-ea"/>
          <a:cs typeface="+mn-cs"/>
        </a:defRPr>
      </a:lvl5pPr>
      <a:lvl6pPr marL="4571314" algn="l" defTabSz="1828526" rtl="0" eaLnBrk="1" latinLnBrk="0" hangingPunct="1">
        <a:defRPr sz="3599" kern="1200">
          <a:solidFill>
            <a:schemeClr val="tx1"/>
          </a:solidFill>
          <a:latin typeface="+mn-lt"/>
          <a:ea typeface="+mn-ea"/>
          <a:cs typeface="+mn-cs"/>
        </a:defRPr>
      </a:lvl6pPr>
      <a:lvl7pPr marL="5485577" algn="l" defTabSz="1828526" rtl="0" eaLnBrk="1" latinLnBrk="0" hangingPunct="1">
        <a:defRPr sz="3599" kern="1200">
          <a:solidFill>
            <a:schemeClr val="tx1"/>
          </a:solidFill>
          <a:latin typeface="+mn-lt"/>
          <a:ea typeface="+mn-ea"/>
          <a:cs typeface="+mn-cs"/>
        </a:defRPr>
      </a:lvl7pPr>
      <a:lvl8pPr marL="6399840" algn="l" defTabSz="1828526" rtl="0" eaLnBrk="1" latinLnBrk="0" hangingPunct="1">
        <a:defRPr sz="3599" kern="1200">
          <a:solidFill>
            <a:schemeClr val="tx1"/>
          </a:solidFill>
          <a:latin typeface="+mn-lt"/>
          <a:ea typeface="+mn-ea"/>
          <a:cs typeface="+mn-cs"/>
        </a:defRPr>
      </a:lvl8pPr>
      <a:lvl9pPr marL="7314103" algn="l" defTabSz="1828526" rtl="0" eaLnBrk="1" latinLnBrk="0" hangingPunct="1">
        <a:defRPr sz="35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cid:image008.jpg@01D63015.4526DE70" TargetMode="External"/><Relationship Id="rId4" Type="http://schemas.openxmlformats.org/officeDocument/2006/relationships/image" Target="../media/image6.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hyperlink" Target="mailto:Pille.Penk@rtk.ee" TargetMode="Externa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1260157" y="4843446"/>
            <a:ext cx="18332511" cy="4308872"/>
          </a:xfrm>
        </p:spPr>
        <p:txBody>
          <a:bodyPr/>
          <a:lstStyle/>
          <a:p>
            <a:r>
              <a:rPr lang="en-GB" dirty="0"/>
              <a:t>Kulude ja tegevuste abikõlblikkus, projekti aruandlus ning toetuse maksmise </a:t>
            </a:r>
            <a:r>
              <a:rPr lang="en-GB" dirty="0" smtClean="0"/>
              <a:t>tingimused</a:t>
            </a:r>
            <a:r>
              <a:rPr lang="et-EE" dirty="0"/>
              <a:t/>
            </a:r>
            <a:br>
              <a:rPr lang="et-EE" dirty="0"/>
            </a:br>
            <a:r>
              <a:rPr lang="et-EE" sz="4000" dirty="0"/>
              <a:t>Väikeprojektide avatud taotlusvoor „Taastava õiguse arendamine Eestis “</a:t>
            </a:r>
            <a:endParaRPr lang="en-GB" sz="4000" dirty="0"/>
          </a:p>
        </p:txBody>
      </p:sp>
      <p:sp>
        <p:nvSpPr>
          <p:cNvPr id="5" name="Plassholder for tekst 4"/>
          <p:cNvSpPr>
            <a:spLocks noGrp="1"/>
          </p:cNvSpPr>
          <p:nvPr>
            <p:ph type="body" sz="quarter" idx="13"/>
          </p:nvPr>
        </p:nvSpPr>
        <p:spPr/>
        <p:txBody>
          <a:bodyPr/>
          <a:lstStyle/>
          <a:p>
            <a:r>
              <a:rPr lang="et-EE" dirty="0" smtClean="0"/>
              <a:t>Pille Penk</a:t>
            </a:r>
            <a:endParaRPr lang="en-GB" dirty="0"/>
          </a:p>
        </p:txBody>
      </p:sp>
      <p:sp>
        <p:nvSpPr>
          <p:cNvPr id="6" name="Plassholder for tekst 5"/>
          <p:cNvSpPr>
            <a:spLocks noGrp="1"/>
          </p:cNvSpPr>
          <p:nvPr>
            <p:ph type="body" sz="quarter" idx="14"/>
          </p:nvPr>
        </p:nvSpPr>
        <p:spPr>
          <a:xfrm>
            <a:off x="1260157" y="12246060"/>
            <a:ext cx="8349669" cy="923330"/>
          </a:xfrm>
        </p:spPr>
        <p:txBody>
          <a:bodyPr/>
          <a:lstStyle/>
          <a:p>
            <a:r>
              <a:rPr lang="et-EE" dirty="0" smtClean="0"/>
              <a:t>Riigi Tugiteenuste Keskus</a:t>
            </a:r>
            <a:endParaRPr lang="en-GB" dirty="0"/>
          </a:p>
        </p:txBody>
      </p:sp>
      <p:sp>
        <p:nvSpPr>
          <p:cNvPr id="9" name="Plassholder for dato 8"/>
          <p:cNvSpPr>
            <a:spLocks noGrp="1"/>
          </p:cNvSpPr>
          <p:nvPr>
            <p:ph type="dt" sz="half" idx="10"/>
          </p:nvPr>
        </p:nvSpPr>
        <p:spPr>
          <a:xfrm>
            <a:off x="19136392" y="12613656"/>
            <a:ext cx="3985698" cy="553998"/>
          </a:xfrm>
        </p:spPr>
        <p:txBody>
          <a:bodyPr/>
          <a:lstStyle/>
          <a:p>
            <a:r>
              <a:rPr lang="et-EE" dirty="0" smtClean="0"/>
              <a:t>28.09.2020</a:t>
            </a:r>
            <a:endParaRPr lang="nb-NO" dirty="0"/>
          </a:p>
        </p:txBody>
      </p:sp>
      <p:pic>
        <p:nvPicPr>
          <p:cNvPr id="10" name="Picture 9" descr="https://www.valitsus.ee/sites/default/files/logo-files/bw/web/rgb/sotsmin_3lovi_es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980350" y="769445"/>
            <a:ext cx="2193863" cy="1125315"/>
          </a:xfrm>
          <a:prstGeom prst="rect">
            <a:avLst/>
          </a:prstGeom>
          <a:noFill/>
          <a:ln>
            <a:noFill/>
          </a:ln>
        </p:spPr>
      </p:pic>
      <p:pic>
        <p:nvPicPr>
          <p:cNvPr id="11" name="Picture 10" descr="https://www.valitsus.ee/sites/default/files/logo-files/bw/web/rgb/justiitsmin_3lovi_est.pn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719061" y="791653"/>
            <a:ext cx="2213772" cy="1118473"/>
          </a:xfrm>
          <a:prstGeom prst="rect">
            <a:avLst/>
          </a:prstGeom>
          <a:noFill/>
          <a:ln>
            <a:noFill/>
          </a:ln>
        </p:spPr>
      </p:pic>
      <p:pic>
        <p:nvPicPr>
          <p:cNvPr id="12" name="Picture 11" descr="cid:image008.jpg@01D63015.4526DE70"/>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20477681" y="791653"/>
            <a:ext cx="2297479" cy="1125315"/>
          </a:xfrm>
          <a:prstGeom prst="rect">
            <a:avLst/>
          </a:prstGeom>
          <a:noFill/>
          <a:ln>
            <a:noFill/>
          </a:ln>
        </p:spPr>
      </p:pic>
    </p:spTree>
    <p:extLst>
      <p:ext uri="{BB962C8B-B14F-4D97-AF65-F5344CB8AC3E}">
        <p14:creationId xmlns:p14="http://schemas.microsoft.com/office/powerpoint/2010/main" val="36241599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Toetuse maksmise tingimused</a:t>
            </a:r>
          </a:p>
        </p:txBody>
      </p:sp>
      <p:sp>
        <p:nvSpPr>
          <p:cNvPr id="3" name="Content Placeholder 2"/>
          <p:cNvSpPr>
            <a:spLocks noGrp="1"/>
          </p:cNvSpPr>
          <p:nvPr>
            <p:ph idx="1"/>
          </p:nvPr>
        </p:nvSpPr>
        <p:spPr>
          <a:xfrm>
            <a:off x="1260386" y="2570672"/>
            <a:ext cx="21861705" cy="9708857"/>
          </a:xfrm>
        </p:spPr>
        <p:txBody>
          <a:bodyPr>
            <a:normAutofit/>
          </a:bodyPr>
          <a:lstStyle/>
          <a:p>
            <a:pPr marL="0" lvl="0" indent="0">
              <a:buNone/>
            </a:pPr>
            <a:r>
              <a:rPr lang="et-EE" sz="3200" dirty="0">
                <a:solidFill>
                  <a:srgbClr val="1E1E1C"/>
                </a:solidFill>
              </a:rPr>
              <a:t>Rakendusüksus teeb väljamakse taotluses esitatud kulude abikõlblikkuse kontrolli. Esimese väljamakse taotluse kulude valim on 100% ehk kõik esitatud kulud. Alates teisest maksetaotlusest rakendatakse osalist kontrolli ehk valimipõhist kontrolli. Toetuse saaja on kohustatud edastama rakendusüksusele valimisse lisatud kulude kohta kulu tekkimist ja kulu kandmist tõendavate dokumentide koopiad, samuti kulu aluseks olevad raamatupidamisnõuetele vastavad alusdokumentide koopiad ning hangete tegemise dokumentatsiooni koopiad, või tagama juurdepääsu tehtud hangetele riigihangete registris.</a:t>
            </a:r>
          </a:p>
          <a:p>
            <a:pPr marL="0" lvl="0" indent="0">
              <a:buNone/>
            </a:pPr>
            <a:endParaRPr lang="et-EE" sz="3200" dirty="0">
              <a:solidFill>
                <a:srgbClr val="1E1E1C"/>
              </a:solidFill>
            </a:endParaRPr>
          </a:p>
          <a:p>
            <a:pPr marL="0" lvl="0" indent="0">
              <a:buNone/>
            </a:pPr>
            <a:r>
              <a:rPr lang="et-EE" sz="3200" dirty="0">
                <a:solidFill>
                  <a:srgbClr val="1E1E1C"/>
                </a:solidFill>
              </a:rPr>
              <a:t>Väljamakse taotlus kontrollitakse hiljemalt 20 tööpäeva jooksul alates laekumisest rakendusüksusele. Juhul, kui väljamakse taotluses esineb puudusi võib rakendusüksus väljamakse taotluse menetlemise osaliselt või täielikult peatada, sellisel juhul peatub ka menetlemise periood. Toetuse saajal on õigus mõistliku aja jooksul puudused kõrvaldada.</a:t>
            </a:r>
          </a:p>
          <a:p>
            <a:pPr marL="0" lvl="0" indent="0">
              <a:buNone/>
            </a:pPr>
            <a:endParaRPr lang="et-EE" sz="3200" dirty="0">
              <a:solidFill>
                <a:srgbClr val="1E1E1C"/>
              </a:solidFill>
            </a:endParaRPr>
          </a:p>
          <a:p>
            <a:pPr marL="0" lvl="0" indent="0">
              <a:buNone/>
            </a:pPr>
            <a:r>
              <a:rPr lang="et-EE" sz="3200" dirty="0">
                <a:solidFill>
                  <a:srgbClr val="1E1E1C"/>
                </a:solidFill>
              </a:rPr>
              <a:t>Lõppmakse tehakse toetuse saajale ühe kuu jooksul pärast projekti kulude abikõlblikkuse, tegevuste elluviimise ja kulude tasumise tõendamist ning lõpparuande kinnitamist. Lõppmakse suurus on minimaalselt 15% projekti abikõlbliku toetuse summast</a:t>
            </a:r>
            <a:r>
              <a:rPr lang="et-EE" sz="3200" dirty="0" smtClean="0">
                <a:solidFill>
                  <a:srgbClr val="1E1E1C"/>
                </a:solidFill>
              </a:rPr>
              <a:t>.</a:t>
            </a:r>
            <a:endParaRPr lang="et-EE" sz="3200" dirty="0">
              <a:solidFill>
                <a:srgbClr val="1E1E1C"/>
              </a:solidFill>
            </a:endParaRPr>
          </a:p>
        </p:txBody>
      </p:sp>
    </p:spTree>
    <p:extLst>
      <p:ext uri="{BB962C8B-B14F-4D97-AF65-F5344CB8AC3E}">
        <p14:creationId xmlns:p14="http://schemas.microsoft.com/office/powerpoint/2010/main" val="11695835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ssholder for tekst 2"/>
          <p:cNvSpPr>
            <a:spLocks noGrp="1"/>
          </p:cNvSpPr>
          <p:nvPr>
            <p:ph type="body" sz="quarter" idx="10"/>
          </p:nvPr>
        </p:nvSpPr>
        <p:spPr>
          <a:xfrm>
            <a:off x="1260474" y="3347049"/>
            <a:ext cx="18332193" cy="4192438"/>
          </a:xfrm>
        </p:spPr>
        <p:txBody>
          <a:bodyPr>
            <a:normAutofit/>
          </a:bodyPr>
          <a:lstStyle/>
          <a:p>
            <a:r>
              <a:rPr lang="et-EE" sz="5400" dirty="0" smtClean="0">
                <a:solidFill>
                  <a:schemeClr val="tx1"/>
                </a:solidFill>
              </a:rPr>
              <a:t>Tänan kuulamast!</a:t>
            </a:r>
            <a:endParaRPr lang="et-EE" sz="5400" dirty="0">
              <a:solidFill>
                <a:schemeClr val="tx1"/>
              </a:solidFill>
            </a:endParaRPr>
          </a:p>
          <a:p>
            <a:r>
              <a:rPr lang="et-EE" dirty="0" smtClean="0">
                <a:solidFill>
                  <a:schemeClr val="tx1"/>
                </a:solidFill>
              </a:rPr>
              <a:t>Pille Penk</a:t>
            </a:r>
          </a:p>
          <a:p>
            <a:r>
              <a:rPr lang="et-EE" dirty="0" smtClean="0">
                <a:solidFill>
                  <a:schemeClr val="tx1"/>
                </a:solidFill>
              </a:rPr>
              <a:t>Riigi Tugiteenuste Keskus</a:t>
            </a:r>
          </a:p>
          <a:p>
            <a:r>
              <a:rPr lang="et-EE" dirty="0" smtClean="0">
                <a:hlinkClick r:id="rId2"/>
              </a:rPr>
              <a:t>Pille.Penk@rtk.ee</a:t>
            </a:r>
            <a:endParaRPr lang="et-EE" dirty="0" smtClean="0"/>
          </a:p>
          <a:p>
            <a:r>
              <a:rPr lang="et-EE" dirty="0">
                <a:solidFill>
                  <a:schemeClr val="tx1"/>
                </a:solidFill>
              </a:rPr>
              <a:t>Tel 663 1856</a:t>
            </a:r>
            <a:endParaRPr lang="en-GB" dirty="0">
              <a:solidFill>
                <a:schemeClr val="tx1"/>
              </a:solidFill>
            </a:endParaRPr>
          </a:p>
        </p:txBody>
      </p:sp>
    </p:spTree>
    <p:extLst>
      <p:ext uri="{BB962C8B-B14F-4D97-AF65-F5344CB8AC3E}">
        <p14:creationId xmlns:p14="http://schemas.microsoft.com/office/powerpoint/2010/main" val="1793345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n-GB" dirty="0"/>
              <a:t>Abikõlblikkuse periood</a:t>
            </a:r>
          </a:p>
        </p:txBody>
      </p:sp>
      <p:sp>
        <p:nvSpPr>
          <p:cNvPr id="3" name="Plassholder for innhold 2"/>
          <p:cNvSpPr>
            <a:spLocks noGrp="1"/>
          </p:cNvSpPr>
          <p:nvPr>
            <p:ph idx="1"/>
          </p:nvPr>
        </p:nvSpPr>
        <p:spPr>
          <a:xfrm>
            <a:off x="1260386" y="2691442"/>
            <a:ext cx="21861705" cy="9588087"/>
          </a:xfrm>
        </p:spPr>
        <p:txBody>
          <a:bodyPr>
            <a:normAutofit/>
          </a:bodyPr>
          <a:lstStyle/>
          <a:p>
            <a:pPr marL="0" lvl="0" indent="0">
              <a:buNone/>
            </a:pPr>
            <a:r>
              <a:rPr lang="en-GB" sz="4000" dirty="0">
                <a:solidFill>
                  <a:srgbClr val="1E1E1C"/>
                </a:solidFill>
              </a:rPr>
              <a:t>Rahastatud projekti tegevused ja kulud muutuvad abikõlblikuks alates projekti toetuse rahuldamise otsuse </a:t>
            </a:r>
            <a:r>
              <a:rPr lang="et-EE" sz="4000" dirty="0">
                <a:solidFill>
                  <a:srgbClr val="1E1E1C"/>
                </a:solidFill>
              </a:rPr>
              <a:t>tegemisest</a:t>
            </a:r>
            <a:r>
              <a:rPr lang="en-GB" sz="4000" dirty="0">
                <a:solidFill>
                  <a:srgbClr val="1E1E1C"/>
                </a:solidFill>
              </a:rPr>
              <a:t>.</a:t>
            </a:r>
            <a:r>
              <a:rPr lang="et-EE" sz="4000" dirty="0">
                <a:solidFill>
                  <a:srgbClr val="1E1E1C"/>
                </a:solidFill>
              </a:rPr>
              <a:t> Abikõlblikkuse periood on toetuse rahuldamise otsuses sätestatud ajavahemik, millal algab ja lõppeb projekti tegevus ning tekib projekti abikõlblik kulu.</a:t>
            </a:r>
            <a:endParaRPr lang="en-GB" sz="4000" dirty="0">
              <a:solidFill>
                <a:srgbClr val="1E1E1C"/>
              </a:solidFill>
            </a:endParaRPr>
          </a:p>
          <a:p>
            <a:pPr marL="0" lvl="0" indent="0">
              <a:buNone/>
            </a:pPr>
            <a:endParaRPr lang="en-GB" sz="4000" dirty="0">
              <a:solidFill>
                <a:srgbClr val="1E1E1C"/>
              </a:solidFill>
            </a:endParaRPr>
          </a:p>
          <a:p>
            <a:pPr marL="0" lvl="0" indent="0">
              <a:buNone/>
            </a:pPr>
            <a:r>
              <a:rPr lang="en-GB" sz="4000" dirty="0">
                <a:solidFill>
                  <a:srgbClr val="1E1E1C"/>
                </a:solidFill>
              </a:rPr>
              <a:t>Rahastatud projekti kestus võib olla maksimaalselt </a:t>
            </a:r>
            <a:r>
              <a:rPr lang="et-EE" sz="4000" dirty="0" smtClean="0">
                <a:solidFill>
                  <a:srgbClr val="1E1E1C"/>
                </a:solidFill>
              </a:rPr>
              <a:t>24</a:t>
            </a:r>
            <a:r>
              <a:rPr lang="en-GB" sz="4000" dirty="0" smtClean="0">
                <a:solidFill>
                  <a:srgbClr val="1E1E1C"/>
                </a:solidFill>
              </a:rPr>
              <a:t> kuud</a:t>
            </a:r>
            <a:r>
              <a:rPr lang="et-EE" sz="4000" dirty="0" smtClean="0">
                <a:solidFill>
                  <a:srgbClr val="1E1E1C"/>
                </a:solidFill>
              </a:rPr>
              <a:t>.</a:t>
            </a:r>
          </a:p>
          <a:p>
            <a:pPr marL="0" lvl="0" indent="0">
              <a:buNone/>
            </a:pPr>
            <a:endParaRPr lang="en-GB" sz="4000" dirty="0">
              <a:solidFill>
                <a:srgbClr val="1E1E1C"/>
              </a:solidFill>
            </a:endParaRPr>
          </a:p>
          <a:p>
            <a:pPr marL="0" lvl="0" indent="0">
              <a:buNone/>
            </a:pPr>
            <a:r>
              <a:rPr lang="en-GB" sz="4000" dirty="0">
                <a:solidFill>
                  <a:srgbClr val="1E1E1C"/>
                </a:solidFill>
              </a:rPr>
              <a:t>Võttes arvesse projektitaotluse hindamisprotsessi pikkust võiks kõige esimesel juhul planeerida projekti rakendamise alguskuupäevaks </a:t>
            </a:r>
            <a:r>
              <a:rPr lang="en-GB" sz="4000" dirty="0" smtClean="0">
                <a:solidFill>
                  <a:srgbClr val="1E1E1C"/>
                </a:solidFill>
              </a:rPr>
              <a:t>1.0</a:t>
            </a:r>
            <a:r>
              <a:rPr lang="et-EE" sz="4000" dirty="0" smtClean="0">
                <a:solidFill>
                  <a:srgbClr val="1E1E1C"/>
                </a:solidFill>
              </a:rPr>
              <a:t>3</a:t>
            </a:r>
            <a:r>
              <a:rPr lang="en-GB" sz="4000" dirty="0" smtClean="0">
                <a:solidFill>
                  <a:srgbClr val="1E1E1C"/>
                </a:solidFill>
              </a:rPr>
              <a:t>.2021.</a:t>
            </a:r>
            <a:r>
              <a:rPr lang="et-EE" sz="4000" dirty="0">
                <a:solidFill>
                  <a:srgbClr val="1E1E1C"/>
                </a:solidFill>
              </a:rPr>
              <a:t> Projekti tegevused peavad algama hiljemalt ühe kuu jooksul taotluse rahuldamise otsuse kuupäevast arvates.</a:t>
            </a:r>
            <a:endParaRPr lang="en-GB" sz="4000" dirty="0">
              <a:solidFill>
                <a:srgbClr val="1E1E1C"/>
              </a:solidFill>
            </a:endParaRPr>
          </a:p>
          <a:p>
            <a:pPr marL="0" lvl="0" indent="0">
              <a:buNone/>
            </a:pPr>
            <a:endParaRPr lang="en-GB" sz="4000" dirty="0">
              <a:solidFill>
                <a:srgbClr val="1E1E1C"/>
              </a:solidFill>
            </a:endParaRPr>
          </a:p>
          <a:p>
            <a:pPr marL="0" lvl="0" indent="0">
              <a:buNone/>
            </a:pPr>
            <a:r>
              <a:rPr lang="en-GB" sz="4000" dirty="0">
                <a:solidFill>
                  <a:srgbClr val="1E1E1C"/>
                </a:solidFill>
              </a:rPr>
              <a:t>Kõik projekti tegevused peavad olema </a:t>
            </a:r>
            <a:r>
              <a:rPr lang="en-GB" sz="4000" dirty="0" smtClean="0">
                <a:solidFill>
                  <a:srgbClr val="1E1E1C"/>
                </a:solidFill>
              </a:rPr>
              <a:t>lõpetatud</a:t>
            </a:r>
            <a:r>
              <a:rPr lang="et-EE" sz="4000" dirty="0" smtClean="0">
                <a:solidFill>
                  <a:srgbClr val="1E1E1C"/>
                </a:solidFill>
              </a:rPr>
              <a:t> ja kulud teostatud</a:t>
            </a:r>
            <a:r>
              <a:rPr lang="en-GB" sz="4000" dirty="0" smtClean="0">
                <a:solidFill>
                  <a:srgbClr val="1E1E1C"/>
                </a:solidFill>
              </a:rPr>
              <a:t> </a:t>
            </a:r>
            <a:r>
              <a:rPr lang="en-GB" sz="4000" dirty="0">
                <a:solidFill>
                  <a:srgbClr val="1E1E1C"/>
                </a:solidFill>
              </a:rPr>
              <a:t>projektitoetuse rahuldamise otsuses näidatud ajaks, kuid mitte hiljem kui </a:t>
            </a:r>
            <a:r>
              <a:rPr lang="en-GB" sz="4000" dirty="0" smtClean="0">
                <a:solidFill>
                  <a:srgbClr val="1E1E1C"/>
                </a:solidFill>
              </a:rPr>
              <a:t>3</a:t>
            </a:r>
            <a:r>
              <a:rPr lang="et-EE" sz="4000" dirty="0" smtClean="0">
                <a:solidFill>
                  <a:srgbClr val="1E1E1C"/>
                </a:solidFill>
              </a:rPr>
              <a:t>1</a:t>
            </a:r>
            <a:r>
              <a:rPr lang="en-GB" sz="4000" dirty="0" smtClean="0">
                <a:solidFill>
                  <a:srgbClr val="1E1E1C"/>
                </a:solidFill>
              </a:rPr>
              <a:t>.0</a:t>
            </a:r>
            <a:r>
              <a:rPr lang="et-EE" sz="4000" dirty="0" smtClean="0">
                <a:solidFill>
                  <a:srgbClr val="1E1E1C"/>
                </a:solidFill>
              </a:rPr>
              <a:t>3</a:t>
            </a:r>
            <a:r>
              <a:rPr lang="en-GB" sz="4000" dirty="0" smtClean="0">
                <a:solidFill>
                  <a:srgbClr val="1E1E1C"/>
                </a:solidFill>
              </a:rPr>
              <a:t>.202</a:t>
            </a:r>
            <a:r>
              <a:rPr lang="et-EE" sz="4000" dirty="0" smtClean="0">
                <a:solidFill>
                  <a:srgbClr val="1E1E1C"/>
                </a:solidFill>
              </a:rPr>
              <a:t>3</a:t>
            </a:r>
            <a:r>
              <a:rPr lang="en-GB" sz="4000" dirty="0" smtClean="0">
                <a:solidFill>
                  <a:srgbClr val="1E1E1C"/>
                </a:solidFill>
              </a:rPr>
              <a:t>. </a:t>
            </a:r>
            <a:endParaRPr lang="en-GB" sz="4000" dirty="0">
              <a:solidFill>
                <a:srgbClr val="1E1E1C"/>
              </a:solidFill>
            </a:endParaRPr>
          </a:p>
          <a:p>
            <a:pPr marL="0" indent="0">
              <a:buNone/>
            </a:pPr>
            <a:endParaRPr lang="en-GB" dirty="0"/>
          </a:p>
        </p:txBody>
      </p:sp>
    </p:spTree>
    <p:extLst>
      <p:ext uri="{BB962C8B-B14F-4D97-AF65-F5344CB8AC3E}">
        <p14:creationId xmlns:p14="http://schemas.microsoft.com/office/powerpoint/2010/main" val="37404823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Toetuse osakaal ja piirsumma</a:t>
            </a:r>
          </a:p>
        </p:txBody>
      </p:sp>
      <p:sp>
        <p:nvSpPr>
          <p:cNvPr id="3" name="Content Placeholder 2"/>
          <p:cNvSpPr>
            <a:spLocks noGrp="1"/>
          </p:cNvSpPr>
          <p:nvPr>
            <p:ph idx="1"/>
          </p:nvPr>
        </p:nvSpPr>
        <p:spPr>
          <a:xfrm>
            <a:off x="1260386" y="2777706"/>
            <a:ext cx="21861705" cy="9501823"/>
          </a:xfrm>
        </p:spPr>
        <p:txBody>
          <a:bodyPr>
            <a:normAutofit lnSpcReduction="10000"/>
          </a:bodyPr>
          <a:lstStyle/>
          <a:p>
            <a:pPr marL="0" indent="0">
              <a:buNone/>
            </a:pPr>
            <a:r>
              <a:rPr lang="et-EE" dirty="0"/>
              <a:t>Taotlusvooru maht kokku on </a:t>
            </a:r>
            <a:r>
              <a:rPr lang="et-EE" dirty="0" smtClean="0"/>
              <a:t>400 </a:t>
            </a:r>
            <a:r>
              <a:rPr lang="et-EE" dirty="0"/>
              <a:t>000 eurot. Toetuse vähim summa ühe projekti kohta on </a:t>
            </a:r>
            <a:r>
              <a:rPr lang="et-EE" dirty="0" smtClean="0"/>
              <a:t>30 </a:t>
            </a:r>
            <a:r>
              <a:rPr lang="et-EE" dirty="0"/>
              <a:t>000 eurot ja suurim summa </a:t>
            </a:r>
            <a:r>
              <a:rPr lang="et-EE" dirty="0" smtClean="0"/>
              <a:t>200 </a:t>
            </a:r>
            <a:r>
              <a:rPr lang="et-EE" dirty="0"/>
              <a:t>000 eurot</a:t>
            </a:r>
            <a:r>
              <a:rPr lang="et-EE" dirty="0" smtClean="0"/>
              <a:t>.</a:t>
            </a:r>
          </a:p>
          <a:p>
            <a:pPr marL="0" indent="0">
              <a:buNone/>
            </a:pPr>
            <a:endParaRPr lang="et-EE" dirty="0"/>
          </a:p>
          <a:p>
            <a:pPr marL="0" indent="0">
              <a:buNone/>
            </a:pPr>
            <a:r>
              <a:rPr lang="et-EE" dirty="0" smtClean="0"/>
              <a:t>Toetuse maksmise määr:</a:t>
            </a:r>
          </a:p>
          <a:p>
            <a:r>
              <a:rPr lang="et-EE" dirty="0" smtClean="0"/>
              <a:t>100% abikõlblikest kuludes, kui </a:t>
            </a:r>
            <a:r>
              <a:rPr lang="fi-FI" dirty="0"/>
              <a:t>toetuse saaja on riigi- ja kohaliku omavalitsuse </a:t>
            </a:r>
            <a:r>
              <a:rPr lang="fi-FI" dirty="0" smtClean="0"/>
              <a:t>asutus</a:t>
            </a:r>
            <a:r>
              <a:rPr lang="et-EE" dirty="0" smtClean="0"/>
              <a:t>;</a:t>
            </a:r>
          </a:p>
          <a:p>
            <a:r>
              <a:rPr lang="fi-FI" dirty="0"/>
              <a:t>90% abikõlblikest kuludest, kui toetuse saaja on </a:t>
            </a:r>
            <a:r>
              <a:rPr lang="et-EE" dirty="0" smtClean="0"/>
              <a:t>toetuse andmise tingimuste punktis 2. Terminid määratletud </a:t>
            </a:r>
            <a:r>
              <a:rPr lang="fi-FI" dirty="0" smtClean="0"/>
              <a:t>valitsusväline </a:t>
            </a:r>
            <a:r>
              <a:rPr lang="fi-FI" dirty="0"/>
              <a:t>organisatsioon</a:t>
            </a:r>
            <a:r>
              <a:rPr lang="fi-FI" dirty="0" smtClean="0"/>
              <a:t>;</a:t>
            </a:r>
            <a:endParaRPr lang="et-EE" dirty="0" smtClean="0"/>
          </a:p>
          <a:p>
            <a:r>
              <a:rPr lang="et-EE" dirty="0" smtClean="0"/>
              <a:t>85% muud varasemalt nimetamata asutused.</a:t>
            </a:r>
          </a:p>
          <a:p>
            <a:pPr marL="0" indent="0">
              <a:buNone/>
            </a:pPr>
            <a:r>
              <a:rPr lang="et-EE" dirty="0" smtClean="0"/>
              <a:t>Omafinantseeringu minimaalne määr on abikõlblikest kuludest:</a:t>
            </a:r>
          </a:p>
          <a:p>
            <a:r>
              <a:rPr lang="fi-FI" dirty="0"/>
              <a:t>10% abikõlblikest kuludest, kui toetuse saaja on valitsusväline organisatsioon</a:t>
            </a:r>
            <a:r>
              <a:rPr lang="fi-FI" dirty="0" smtClean="0"/>
              <a:t>;</a:t>
            </a:r>
            <a:endParaRPr lang="et-EE" dirty="0" smtClean="0"/>
          </a:p>
          <a:p>
            <a:r>
              <a:rPr lang="et-EE" dirty="0" smtClean="0"/>
              <a:t>15% muud varasemalt nimetamata asutused.</a:t>
            </a:r>
          </a:p>
          <a:p>
            <a:pPr marL="0" indent="0">
              <a:buNone/>
            </a:pPr>
            <a:endParaRPr lang="et-EE" dirty="0"/>
          </a:p>
          <a:p>
            <a:pPr marL="0" indent="0">
              <a:buNone/>
            </a:pPr>
            <a:r>
              <a:rPr lang="et-EE" dirty="0"/>
              <a:t>Valitsusväliste organisatsioonide või riiklike sotsiaalpartnerite poolt rakendatud projektide puhul on lubatud kajastada vabatahtlikku tööd mitterahalise omafinantseeringuna. Sellisel juhul võib vabatahtlik töö moodustada kuni 50% projekti jaoks nõutud omafinantseeringu määrast. Vabatahtliku töö ühikuhinnad peavad vastama Eestis sellise töö eest tavaliselt makstavale töötasule.</a:t>
            </a:r>
          </a:p>
          <a:p>
            <a:pPr marL="0" indent="0">
              <a:buNone/>
            </a:pPr>
            <a:endParaRPr lang="et-EE" dirty="0"/>
          </a:p>
        </p:txBody>
      </p:sp>
    </p:spTree>
    <p:extLst>
      <p:ext uri="{BB962C8B-B14F-4D97-AF65-F5344CB8AC3E}">
        <p14:creationId xmlns:p14="http://schemas.microsoft.com/office/powerpoint/2010/main" val="8972038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Kulude abikõlblikkuse üldpõhimõtted</a:t>
            </a:r>
          </a:p>
        </p:txBody>
      </p:sp>
      <p:sp>
        <p:nvSpPr>
          <p:cNvPr id="3" name="Content Placeholder 2"/>
          <p:cNvSpPr>
            <a:spLocks noGrp="1"/>
          </p:cNvSpPr>
          <p:nvPr>
            <p:ph idx="1"/>
          </p:nvPr>
        </p:nvSpPr>
        <p:spPr>
          <a:xfrm>
            <a:off x="1260386" y="2743200"/>
            <a:ext cx="21861705" cy="9536329"/>
          </a:xfrm>
        </p:spPr>
        <p:txBody>
          <a:bodyPr>
            <a:normAutofit fontScale="92500" lnSpcReduction="10000"/>
          </a:bodyPr>
          <a:lstStyle/>
          <a:p>
            <a:pPr marL="0" indent="0">
              <a:buNone/>
            </a:pPr>
            <a:r>
              <a:rPr lang="et-EE" sz="3400" dirty="0"/>
              <a:t>Toetuse saaja raamatupidamise </a:t>
            </a:r>
            <a:r>
              <a:rPr lang="et-EE" sz="3400" dirty="0" err="1"/>
              <a:t>sise</a:t>
            </a:r>
            <a:r>
              <a:rPr lang="et-EE" sz="3400" dirty="0"/>
              <a:t>-eeskirjad ja auditeerimise kord peavad võimaldama projekti kuluaruannetes esitatud kulude ja tulude otsest võrdlust vastavate raamatupidamisaruannete ja tõendavate dokumentidega.</a:t>
            </a:r>
          </a:p>
          <a:p>
            <a:pPr marL="0" indent="0">
              <a:buNone/>
            </a:pPr>
            <a:r>
              <a:rPr lang="et-EE" sz="3400" dirty="0"/>
              <a:t>Projekti välisriigi partneri kulud hüvitatakse sarnaselt toetuse saajaga. Piisab kvalifitseeritud audiitori poolt läbi viidud projektikulude auditi aruandest.</a:t>
            </a:r>
          </a:p>
          <a:p>
            <a:pPr marL="0" indent="0">
              <a:buNone/>
            </a:pPr>
            <a:r>
              <a:rPr lang="et-EE" sz="3400" dirty="0" smtClean="0"/>
              <a:t>Toetuse saaja </a:t>
            </a:r>
            <a:r>
              <a:rPr lang="fi-FI" sz="3400" dirty="0"/>
              <a:t>peab arvestust projekti kestel projekti tegevustega teenitud tulude </a:t>
            </a:r>
            <a:r>
              <a:rPr lang="fi-FI" sz="3400" dirty="0" smtClean="0"/>
              <a:t>kohta</a:t>
            </a:r>
            <a:r>
              <a:rPr lang="et-EE" sz="3400" dirty="0" smtClean="0"/>
              <a:t>. P</a:t>
            </a:r>
            <a:r>
              <a:rPr lang="fi-FI" sz="3400" dirty="0" smtClean="0"/>
              <a:t>rojektitegevuste </a:t>
            </a:r>
            <a:r>
              <a:rPr lang="fi-FI" sz="3400" dirty="0"/>
              <a:t>tulemusena teenitud tulu käsitatakse projekti eelarve </a:t>
            </a:r>
            <a:r>
              <a:rPr lang="fi-FI" sz="3400" dirty="0" smtClean="0"/>
              <a:t>osana</a:t>
            </a:r>
            <a:r>
              <a:rPr lang="et-EE" sz="3400" dirty="0" smtClean="0"/>
              <a:t>. Projekti </a:t>
            </a:r>
            <a:r>
              <a:rPr lang="et-EE" sz="3400" dirty="0"/>
              <a:t>tegevuste raames eeldatav tulu arvestatakse projekti eelarvesse ja raporteeritakse kasumina projekti finantsaruandluses. Projekti lõplik toetuse määr tekib, arvestades planeeritavat tulu ja reaalselt saadud tulu, mis esitatakse projekti lõppedes</a:t>
            </a:r>
            <a:r>
              <a:rPr lang="et-EE" sz="3400" dirty="0" smtClean="0"/>
              <a:t>. </a:t>
            </a:r>
            <a:endParaRPr lang="et-EE" sz="3400" dirty="0"/>
          </a:p>
          <a:p>
            <a:pPr marL="0" indent="0">
              <a:buNone/>
            </a:pPr>
            <a:r>
              <a:rPr lang="et-EE" sz="3400" dirty="0"/>
              <a:t>Abikõlblikud kulud on:</a:t>
            </a:r>
          </a:p>
          <a:p>
            <a:r>
              <a:rPr lang="et-EE" sz="3400" dirty="0"/>
              <a:t>tehtud toetuse rahuldamise otsuses sätestatud abikõlblikkuse perioodil;</a:t>
            </a:r>
          </a:p>
          <a:p>
            <a:r>
              <a:rPr lang="et-EE" sz="3400" dirty="0"/>
              <a:t>seotud projekti eelarvega;</a:t>
            </a:r>
          </a:p>
          <a:p>
            <a:r>
              <a:rPr lang="et-EE" sz="3400" dirty="0"/>
              <a:t>tegelikult raamatupidamises kantud – kaup on üle antud või teenus osutatud, selle kohta on koostatud kuludokument;</a:t>
            </a:r>
          </a:p>
          <a:p>
            <a:r>
              <a:rPr lang="et-EE" sz="3400" dirty="0"/>
              <a:t>makstud hiljemalt 30 päeva jooksul alates projekti abikõlblikkuse perioodi lõppkuupäevast;</a:t>
            </a:r>
          </a:p>
          <a:p>
            <a:r>
              <a:rPr lang="et-EE" sz="3400" dirty="0"/>
              <a:t>kontrollitavad ja organisatsiooni üldisest raamatupidamisest eristatavad;</a:t>
            </a:r>
          </a:p>
          <a:p>
            <a:r>
              <a:rPr lang="et-EE" sz="3400" dirty="0"/>
              <a:t>proportsionaalsed ja säästlikud ning tehtud üksnes projekti eesmärgi ja oodatud tulemuste saavutamiseks;</a:t>
            </a:r>
          </a:p>
          <a:p>
            <a:r>
              <a:rPr lang="et-EE" sz="3400" dirty="0"/>
              <a:t>kooskõlas Euroopa Liidu ja Eesti õigusaktidega ning vastama heale raamatupidamistavale.</a:t>
            </a:r>
          </a:p>
          <a:p>
            <a:pPr marL="0" indent="0">
              <a:buNone/>
            </a:pPr>
            <a:endParaRPr lang="et-EE" dirty="0"/>
          </a:p>
        </p:txBody>
      </p:sp>
    </p:spTree>
    <p:extLst>
      <p:ext uri="{BB962C8B-B14F-4D97-AF65-F5344CB8AC3E}">
        <p14:creationId xmlns:p14="http://schemas.microsoft.com/office/powerpoint/2010/main" val="5790604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Projekti abikõlblikud otsekulud</a:t>
            </a:r>
          </a:p>
        </p:txBody>
      </p:sp>
      <p:sp>
        <p:nvSpPr>
          <p:cNvPr id="3" name="Content Placeholder 2"/>
          <p:cNvSpPr>
            <a:spLocks noGrp="1"/>
          </p:cNvSpPr>
          <p:nvPr>
            <p:ph idx="1"/>
          </p:nvPr>
        </p:nvSpPr>
        <p:spPr>
          <a:xfrm>
            <a:off x="1260386" y="2708694"/>
            <a:ext cx="21861705" cy="9570835"/>
          </a:xfrm>
        </p:spPr>
        <p:txBody>
          <a:bodyPr>
            <a:normAutofit/>
          </a:bodyPr>
          <a:lstStyle/>
          <a:p>
            <a:pPr marL="0" lvl="0" indent="0">
              <a:buNone/>
            </a:pPr>
            <a:r>
              <a:rPr lang="et-EE" sz="3400" dirty="0">
                <a:solidFill>
                  <a:srgbClr val="1E1E1C"/>
                </a:solidFill>
              </a:rPr>
              <a:t>Projekti abikõlblikud otsekulud on otseselt seotud projekti rakendamisega:</a:t>
            </a:r>
          </a:p>
          <a:p>
            <a:pPr lvl="0"/>
            <a:r>
              <a:rPr lang="et-EE" sz="3400" dirty="0">
                <a:solidFill>
                  <a:srgbClr val="1E1E1C"/>
                </a:solidFill>
              </a:rPr>
              <a:t>otsesed personalikulud – projektijuhi, projekti assistendi ja projekti sisuekspertide töötasu, füüsilise isikuga sõlmitud võlaõigusliku lepingu alusel makstav tasu, töötasult arvestatavad riiklikud maksud, proportsionaalselt projektiheaks töötatud ajaga seadustest tulenevad hüvitised ja puhkusetasud;</a:t>
            </a:r>
          </a:p>
          <a:p>
            <a:pPr lvl="0"/>
            <a:r>
              <a:rPr lang="et-EE" sz="3400" dirty="0">
                <a:solidFill>
                  <a:srgbClr val="1E1E1C"/>
                </a:solidFill>
              </a:rPr>
              <a:t>projektis osalevate töötajate reisi- ja päevarahad vastavalt Eesti õigusaktidele;</a:t>
            </a:r>
          </a:p>
          <a:p>
            <a:pPr lvl="0"/>
            <a:r>
              <a:rPr lang="et-EE" sz="3400" dirty="0">
                <a:solidFill>
                  <a:srgbClr val="1E1E1C"/>
                </a:solidFill>
              </a:rPr>
              <a:t>projekti avalikustamisega seotud kulud ehk teavituskulud;</a:t>
            </a:r>
          </a:p>
          <a:p>
            <a:pPr lvl="0"/>
            <a:r>
              <a:rPr lang="et-EE" sz="3400" dirty="0">
                <a:solidFill>
                  <a:srgbClr val="1E1E1C"/>
                </a:solidFill>
              </a:rPr>
              <a:t>uue või kasutatud seadme ostmise kulu amortisatsiooni määras projekti eluea jooksul. Kui toetuse saaja põhjendab, et seade on lahutamatu ja vajalik osa projekti tulemuste saavutamiseks, võib seadme kogu ostuhinna lugeda erandina abikõlblikuks;</a:t>
            </a:r>
          </a:p>
          <a:p>
            <a:pPr lvl="0"/>
            <a:r>
              <a:rPr lang="et-EE" sz="3400" dirty="0">
                <a:solidFill>
                  <a:srgbClr val="1E1E1C"/>
                </a:solidFill>
              </a:rPr>
              <a:t>tarbekaupade ja tarvikute ostmine tingimusel, et need on eristatavad ja vajalikud projekti tegevuste elluviimiseks ja eesmärgi saavutamiseks;</a:t>
            </a:r>
          </a:p>
          <a:p>
            <a:pPr lvl="0"/>
            <a:r>
              <a:rPr lang="et-EE" sz="3400" dirty="0">
                <a:solidFill>
                  <a:srgbClr val="1E1E1C"/>
                </a:solidFill>
              </a:rPr>
              <a:t>toetuse saaja poolt projekti elluviimise eesmärgil sõlmitud muu lepinguga kaasnev kulu tingimusel, et see on sõlmitud kooskõlas riigihangete seaduse ja käesoleva korraga;</a:t>
            </a:r>
          </a:p>
          <a:p>
            <a:pPr lvl="0"/>
            <a:r>
              <a:rPr lang="et-EE" sz="3400" dirty="0">
                <a:solidFill>
                  <a:srgbClr val="1E1E1C"/>
                </a:solidFill>
              </a:rPr>
              <a:t>toetuse rahuldamise otsusega projektile kehtestatud kohustustest otseselt tulenevad kulud</a:t>
            </a:r>
            <a:r>
              <a:rPr lang="et-EE" sz="3400" dirty="0" smtClean="0">
                <a:solidFill>
                  <a:srgbClr val="1E1E1C"/>
                </a:solidFill>
              </a:rPr>
              <a:t>.</a:t>
            </a:r>
            <a:endParaRPr lang="et-EE" sz="3400" dirty="0">
              <a:solidFill>
                <a:srgbClr val="1E1E1C"/>
              </a:solidFill>
            </a:endParaRPr>
          </a:p>
        </p:txBody>
      </p:sp>
    </p:spTree>
    <p:extLst>
      <p:ext uri="{BB962C8B-B14F-4D97-AF65-F5344CB8AC3E}">
        <p14:creationId xmlns:p14="http://schemas.microsoft.com/office/powerpoint/2010/main" val="8082683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Projekti abikõlblikud kaudsed kulud (üldkulud)</a:t>
            </a:r>
          </a:p>
        </p:txBody>
      </p:sp>
      <p:sp>
        <p:nvSpPr>
          <p:cNvPr id="3" name="Content Placeholder 2"/>
          <p:cNvSpPr>
            <a:spLocks noGrp="1"/>
          </p:cNvSpPr>
          <p:nvPr>
            <p:ph idx="1"/>
          </p:nvPr>
        </p:nvSpPr>
        <p:spPr>
          <a:xfrm>
            <a:off x="1260386" y="2743200"/>
            <a:ext cx="21861705" cy="9536329"/>
          </a:xfrm>
        </p:spPr>
        <p:txBody>
          <a:bodyPr>
            <a:normAutofit/>
          </a:bodyPr>
          <a:lstStyle/>
          <a:p>
            <a:pPr marL="0" lvl="0" indent="0">
              <a:buNone/>
            </a:pPr>
            <a:r>
              <a:rPr lang="et-EE" sz="3400" dirty="0">
                <a:solidFill>
                  <a:srgbClr val="1E1E1C"/>
                </a:solidFill>
              </a:rPr>
              <a:t>Kaudsed kulud on kõik abikõlblikud kulud, mida ei saa otseselt seostada projekti tegevustega, kuid tehakse otseses seoses projektile omistatavate abikõlblike otsekuludega.</a:t>
            </a:r>
          </a:p>
          <a:p>
            <a:pPr marL="0" lvl="0" indent="0">
              <a:buNone/>
            </a:pPr>
            <a:r>
              <a:rPr lang="et-EE" sz="3400" dirty="0">
                <a:solidFill>
                  <a:srgbClr val="1E1E1C"/>
                </a:solidFill>
              </a:rPr>
              <a:t>Projekti kaudseid kulusid arvestatakse kindla määra alusel, mis moodustavad kuni 15% otsestest abikõlblikest personalikuludest.</a:t>
            </a:r>
          </a:p>
          <a:p>
            <a:pPr lvl="0"/>
            <a:r>
              <a:rPr lang="et-EE" sz="3400" dirty="0">
                <a:solidFill>
                  <a:srgbClr val="1E1E1C"/>
                </a:solidFill>
              </a:rPr>
              <a:t>raamatupidamine, sekretäri- ja personalitöö, juriidiline nõustamine;</a:t>
            </a:r>
          </a:p>
          <a:p>
            <a:pPr lvl="0"/>
            <a:r>
              <a:rPr lang="et-EE" sz="3400" dirty="0">
                <a:solidFill>
                  <a:srgbClr val="1E1E1C"/>
                </a:solidFill>
              </a:rPr>
              <a:t>kontoritarvikute ja -mööbli ostmise, rentimise, hooldus- ja remondikulud;</a:t>
            </a:r>
          </a:p>
          <a:p>
            <a:pPr lvl="0"/>
            <a:r>
              <a:rPr lang="et-EE" sz="3400" dirty="0">
                <a:solidFill>
                  <a:srgbClr val="1E1E1C"/>
                </a:solidFill>
              </a:rPr>
              <a:t>vara haldamine – kommunaalkulud, kontoriruumide rent, </a:t>
            </a:r>
            <a:r>
              <a:rPr lang="et-EE" sz="3400" dirty="0" smtClean="0">
                <a:solidFill>
                  <a:srgbClr val="1E1E1C"/>
                </a:solidFill>
              </a:rPr>
              <a:t>valveteenus (v.a valehäirete kulude katmine), </a:t>
            </a:r>
            <a:r>
              <a:rPr lang="et-EE" sz="3400" dirty="0">
                <a:solidFill>
                  <a:srgbClr val="1E1E1C"/>
                </a:solidFill>
              </a:rPr>
              <a:t>maamaks;</a:t>
            </a:r>
          </a:p>
          <a:p>
            <a:pPr lvl="0"/>
            <a:r>
              <a:rPr lang="et-EE" sz="3400" dirty="0">
                <a:solidFill>
                  <a:srgbClr val="1E1E1C"/>
                </a:solidFill>
              </a:rPr>
              <a:t>infotehnoloogia kulud – tark- ja riistvara, kontoritehnika ostmise ja rentimise ning serverite, võrkude ja kontoritehnika hooldus- ja remondikulud;</a:t>
            </a:r>
          </a:p>
          <a:p>
            <a:pPr lvl="0"/>
            <a:r>
              <a:rPr lang="et-EE" sz="3400" dirty="0">
                <a:solidFill>
                  <a:srgbClr val="1E1E1C"/>
                </a:solidFill>
              </a:rPr>
              <a:t>sideteenused – postikulu, telefonisideteenused;</a:t>
            </a:r>
          </a:p>
          <a:p>
            <a:pPr lvl="0"/>
            <a:r>
              <a:rPr lang="et-EE" sz="3400" dirty="0">
                <a:solidFill>
                  <a:srgbClr val="1E1E1C"/>
                </a:solidFill>
              </a:rPr>
              <a:t>pangakonto avamise ja haldamise kulud ning makse ülekandetasu;</a:t>
            </a:r>
          </a:p>
          <a:p>
            <a:pPr lvl="0"/>
            <a:r>
              <a:rPr lang="et-EE" sz="3400" dirty="0">
                <a:solidFill>
                  <a:srgbClr val="1E1E1C"/>
                </a:solidFill>
              </a:rPr>
              <a:t>muu abistav töö</a:t>
            </a:r>
            <a:r>
              <a:rPr lang="et-EE" sz="3400" dirty="0" smtClean="0">
                <a:solidFill>
                  <a:srgbClr val="1E1E1C"/>
                </a:solidFill>
              </a:rPr>
              <a:t>.</a:t>
            </a:r>
            <a:endParaRPr lang="et-EE" sz="3400" dirty="0">
              <a:solidFill>
                <a:srgbClr val="1E1E1C"/>
              </a:solidFill>
            </a:endParaRPr>
          </a:p>
        </p:txBody>
      </p:sp>
    </p:spTree>
    <p:extLst>
      <p:ext uri="{BB962C8B-B14F-4D97-AF65-F5344CB8AC3E}">
        <p14:creationId xmlns:p14="http://schemas.microsoft.com/office/powerpoint/2010/main" val="15572906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Mitteabikõlblikud kulud</a:t>
            </a:r>
          </a:p>
        </p:txBody>
      </p:sp>
      <p:sp>
        <p:nvSpPr>
          <p:cNvPr id="3" name="Content Placeholder 2"/>
          <p:cNvSpPr>
            <a:spLocks noGrp="1"/>
          </p:cNvSpPr>
          <p:nvPr>
            <p:ph idx="1"/>
          </p:nvPr>
        </p:nvSpPr>
        <p:spPr>
          <a:xfrm>
            <a:off x="1260386" y="2691442"/>
            <a:ext cx="21861705" cy="9588087"/>
          </a:xfrm>
        </p:spPr>
        <p:txBody>
          <a:bodyPr/>
          <a:lstStyle/>
          <a:p>
            <a:pPr lvl="0"/>
            <a:r>
              <a:rPr lang="et-EE" sz="3400" dirty="0">
                <a:solidFill>
                  <a:srgbClr val="1E1E1C"/>
                </a:solidFill>
              </a:rPr>
              <a:t>laenudega seotud kulud, finantstehingute tasud ja muud puhtalt finantskulud sh valuutakursi muutuste kahjum;</a:t>
            </a:r>
          </a:p>
          <a:p>
            <a:pPr lvl="0"/>
            <a:r>
              <a:rPr lang="et-EE" sz="3400" dirty="0">
                <a:solidFill>
                  <a:srgbClr val="1E1E1C"/>
                </a:solidFill>
              </a:rPr>
              <a:t>eraldised kahjumi või võimalike tulevaste kohustuste katmiseks;</a:t>
            </a:r>
          </a:p>
          <a:p>
            <a:pPr lvl="0"/>
            <a:r>
              <a:rPr lang="et-EE" sz="3400" dirty="0">
                <a:solidFill>
                  <a:srgbClr val="1E1E1C"/>
                </a:solidFill>
              </a:rPr>
              <a:t>käibemaks, kui see saadakse sisendkäibemaksuga tagasi;</a:t>
            </a:r>
          </a:p>
          <a:p>
            <a:pPr lvl="0"/>
            <a:r>
              <a:rPr lang="et-EE" sz="3400" dirty="0">
                <a:solidFill>
                  <a:srgbClr val="1E1E1C"/>
                </a:solidFill>
              </a:rPr>
              <a:t>mootorsõiduki ostmise-, liisimise ja remondiga seotud kulud</a:t>
            </a:r>
          </a:p>
          <a:p>
            <a:pPr lvl="0"/>
            <a:r>
              <a:rPr lang="et-EE" sz="3400" dirty="0">
                <a:solidFill>
                  <a:srgbClr val="1E1E1C"/>
                </a:solidFill>
              </a:rPr>
              <a:t>trahvid ja muud rahalised karistused;</a:t>
            </a:r>
          </a:p>
          <a:p>
            <a:pPr lvl="0"/>
            <a:r>
              <a:rPr lang="et-EE" sz="3400" dirty="0">
                <a:solidFill>
                  <a:srgbClr val="1E1E1C"/>
                </a:solidFill>
              </a:rPr>
              <a:t>kohtuvaidluste kulud, välja arvatud juhul, kui kohtuvaidlus on lahutamatu ja vajalik projekti tulemuste saavutamiseks;</a:t>
            </a:r>
          </a:p>
          <a:p>
            <a:pPr lvl="0"/>
            <a:r>
              <a:rPr lang="et-EE" sz="3400" dirty="0">
                <a:solidFill>
                  <a:srgbClr val="1E1E1C"/>
                </a:solidFill>
              </a:rPr>
              <a:t>kulud, mis kaetakse muudest allikatest;</a:t>
            </a:r>
          </a:p>
          <a:p>
            <a:pPr lvl="0"/>
            <a:r>
              <a:rPr lang="et-EE" sz="3400" dirty="0">
                <a:solidFill>
                  <a:srgbClr val="1E1E1C"/>
                </a:solidFill>
              </a:rPr>
              <a:t>kulud, mis ei ole vajalikud projekti eesmärgi saavutamiseks.</a:t>
            </a:r>
          </a:p>
          <a:p>
            <a:pPr marL="0" indent="0">
              <a:buNone/>
            </a:pPr>
            <a:endParaRPr lang="et-EE" dirty="0"/>
          </a:p>
        </p:txBody>
      </p:sp>
    </p:spTree>
    <p:extLst>
      <p:ext uri="{BB962C8B-B14F-4D97-AF65-F5344CB8AC3E}">
        <p14:creationId xmlns:p14="http://schemas.microsoft.com/office/powerpoint/2010/main" val="40354054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dirty="0"/>
              <a:t>Toetuse kasutamisega seotud aruannete esitamine</a:t>
            </a:r>
          </a:p>
        </p:txBody>
      </p:sp>
      <p:sp>
        <p:nvSpPr>
          <p:cNvPr id="3" name="Content Placeholder 2"/>
          <p:cNvSpPr>
            <a:spLocks noGrp="1"/>
          </p:cNvSpPr>
          <p:nvPr>
            <p:ph idx="1"/>
          </p:nvPr>
        </p:nvSpPr>
        <p:spPr>
          <a:xfrm>
            <a:off x="1260386" y="2777706"/>
            <a:ext cx="21861705" cy="9501823"/>
          </a:xfrm>
        </p:spPr>
        <p:txBody>
          <a:bodyPr/>
          <a:lstStyle/>
          <a:p>
            <a:pPr marL="0" lvl="0" indent="0">
              <a:buNone/>
            </a:pPr>
            <a:r>
              <a:rPr lang="et-EE" sz="3200" dirty="0">
                <a:solidFill>
                  <a:prstClr val="black"/>
                </a:solidFill>
              </a:rPr>
              <a:t>Vahearuanded projekti elluviimise kohta esitatakse rakendusüksusele vähemalt üks kord aastas vastavalt toetuse rahuldamise otsuses sätestatud tähtaegadele.</a:t>
            </a:r>
          </a:p>
          <a:p>
            <a:pPr marL="0" lvl="0" indent="0">
              <a:buNone/>
            </a:pPr>
            <a:endParaRPr lang="et-EE" sz="3200" dirty="0">
              <a:solidFill>
                <a:prstClr val="black"/>
              </a:solidFill>
            </a:endParaRPr>
          </a:p>
          <a:p>
            <a:pPr marL="0" lvl="0" indent="0">
              <a:buNone/>
            </a:pPr>
            <a:r>
              <a:rPr lang="et-EE" sz="3200" dirty="0">
                <a:solidFill>
                  <a:prstClr val="black"/>
                </a:solidFill>
              </a:rPr>
              <a:t>Kui projekti abikõlblikkuse periood on kuni 18 kuud, esitab toetuse saaja rakendusüksusele ainult lõpparuande. Projekti lõpparuanne tuleb esitada 45 päeva jooksul alates projekti abikõlblikkuse perioodi lõppkuupäevast.</a:t>
            </a:r>
          </a:p>
          <a:p>
            <a:pPr marL="0" lvl="0" indent="0">
              <a:buNone/>
            </a:pPr>
            <a:endParaRPr lang="et-EE" sz="3200" dirty="0">
              <a:solidFill>
                <a:srgbClr val="1E1E1C"/>
              </a:solidFill>
            </a:endParaRPr>
          </a:p>
          <a:p>
            <a:pPr marL="0" lvl="0" indent="0">
              <a:buNone/>
            </a:pPr>
            <a:r>
              <a:rPr lang="et-EE" sz="3200" dirty="0">
                <a:solidFill>
                  <a:srgbClr val="1E1E1C"/>
                </a:solidFill>
              </a:rPr>
              <a:t>Lõpparuanne esitatakse e-toetuste keskkonna </a:t>
            </a:r>
            <a:r>
              <a:rPr lang="et-EE" sz="3200" u="sng" dirty="0">
                <a:solidFill>
                  <a:srgbClr val="0573BA"/>
                </a:solidFill>
              </a:rPr>
              <a:t>https://etoetus.struktuurifondid.ee </a:t>
            </a:r>
            <a:r>
              <a:rPr lang="et-EE" sz="3200" dirty="0">
                <a:solidFill>
                  <a:srgbClr val="1E1E1C"/>
                </a:solidFill>
              </a:rPr>
              <a:t>kaudu.</a:t>
            </a:r>
          </a:p>
          <a:p>
            <a:pPr marL="0" lvl="0" indent="0">
              <a:buNone/>
            </a:pPr>
            <a:endParaRPr lang="et-EE" sz="3200" dirty="0">
              <a:solidFill>
                <a:srgbClr val="1E1E1C"/>
              </a:solidFill>
            </a:endParaRPr>
          </a:p>
          <a:p>
            <a:pPr marL="0" lvl="0" indent="0">
              <a:buNone/>
            </a:pPr>
            <a:r>
              <a:rPr lang="et-EE" sz="3200" dirty="0">
                <a:solidFill>
                  <a:srgbClr val="1E1E1C"/>
                </a:solidFill>
              </a:rPr>
              <a:t>Rakendusüksus kontrollib lõpparuannet 15 tööpäeva jooksul alates laekumisest. Rakendusüksus võib aruande menetlemise käigus nõuda aruande täiendamist või muutmist, kui ta leiab, et see ei ole piisavalt selge või selles esinevad puudused. Rakendusüksus kinnitab nõuetekohase projekti aruande 5 tööpäeva jooksul.</a:t>
            </a:r>
          </a:p>
          <a:p>
            <a:pPr marL="0" indent="0">
              <a:buNone/>
            </a:pPr>
            <a:endParaRPr lang="et-EE" dirty="0"/>
          </a:p>
        </p:txBody>
      </p:sp>
    </p:spTree>
    <p:extLst>
      <p:ext uri="{BB962C8B-B14F-4D97-AF65-F5344CB8AC3E}">
        <p14:creationId xmlns:p14="http://schemas.microsoft.com/office/powerpoint/2010/main" val="35587477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0386" y="621102"/>
            <a:ext cx="21861705" cy="1138687"/>
          </a:xfrm>
        </p:spPr>
        <p:txBody>
          <a:bodyPr/>
          <a:lstStyle/>
          <a:p>
            <a:r>
              <a:rPr lang="et-EE" dirty="0"/>
              <a:t>Toetuse maksmise tingimused</a:t>
            </a:r>
          </a:p>
        </p:txBody>
      </p:sp>
      <p:sp>
        <p:nvSpPr>
          <p:cNvPr id="3" name="Content Placeholder 2"/>
          <p:cNvSpPr>
            <a:spLocks noGrp="1"/>
          </p:cNvSpPr>
          <p:nvPr>
            <p:ph idx="1"/>
          </p:nvPr>
        </p:nvSpPr>
        <p:spPr>
          <a:xfrm>
            <a:off x="1260386" y="1984076"/>
            <a:ext cx="21861705" cy="10295454"/>
          </a:xfrm>
        </p:spPr>
        <p:txBody>
          <a:bodyPr>
            <a:noAutofit/>
          </a:bodyPr>
          <a:lstStyle/>
          <a:p>
            <a:pPr marL="0" lvl="0" indent="0">
              <a:buNone/>
            </a:pPr>
            <a:r>
              <a:rPr lang="et-EE" sz="3200" dirty="0">
                <a:solidFill>
                  <a:srgbClr val="1E1E1C"/>
                </a:solidFill>
              </a:rPr>
              <a:t>Toetuse maksmise eelduseks on toetuse rahuldamise otsus, toetuse saaja ja projekti partnerite vahel sõlmitud partnerluslepingud ja kulude abikõlblikkus, sealhulgas kulude aluseks olevate tegevuste abikõlblikkus.</a:t>
            </a:r>
          </a:p>
          <a:p>
            <a:pPr marL="0" lvl="0" indent="0">
              <a:buNone/>
            </a:pPr>
            <a:r>
              <a:rPr lang="et-EE" sz="3200" dirty="0">
                <a:solidFill>
                  <a:srgbClr val="1E1E1C"/>
                </a:solidFill>
              </a:rPr>
              <a:t>Toetuse saajal, kellel puudub riikliku sildfinantseerimise taotlemise võimalus, on võimalik taotleda toetuse ettemakset. Projekti esimene toetuse ettemakse võib moodustada kuni 20% projektile eraldatud toetusest. Järgmist toetuse ettemakset on toetuse saajal võimalik taotleda siis, kui 70% eelmisest ettemaksest on projekti väljamaksetaotlustega rakendusüksuse poolt heaks kiidetud. </a:t>
            </a:r>
          </a:p>
          <a:p>
            <a:pPr marL="0" lvl="0" indent="0">
              <a:buNone/>
            </a:pPr>
            <a:r>
              <a:rPr lang="et-EE" sz="3200" dirty="0">
                <a:solidFill>
                  <a:srgbClr val="1E1E1C"/>
                </a:solidFill>
              </a:rPr>
              <a:t>Ettemakse taotlused või väljamakse taotlused e-toetuste keskkonna kaudu.</a:t>
            </a:r>
          </a:p>
          <a:p>
            <a:pPr marL="0" lvl="0" indent="0">
              <a:buNone/>
            </a:pPr>
            <a:r>
              <a:rPr lang="et-EE" sz="3200" dirty="0">
                <a:solidFill>
                  <a:srgbClr val="1E1E1C"/>
                </a:solidFill>
              </a:rPr>
              <a:t>Väljamakse taotlus esitatakse, kui abikõlblik kulu on reaalselt tekkinud ja makstud regulaarsusega vähemalt üks kord kvartalis, kuid mitte sagedamini kui üks kord kuus.</a:t>
            </a:r>
          </a:p>
          <a:p>
            <a:pPr marL="0" lvl="0" indent="0">
              <a:buNone/>
            </a:pPr>
            <a:r>
              <a:rPr lang="et-EE" sz="3200" u="sng" dirty="0">
                <a:solidFill>
                  <a:srgbClr val="1E1E1C"/>
                </a:solidFill>
              </a:rPr>
              <a:t>Toetuse saaja peab koos esimese väljamakse taotlusega esitama rakendusüksusele:</a:t>
            </a:r>
          </a:p>
          <a:p>
            <a:pPr lvl="0"/>
            <a:r>
              <a:rPr lang="et-EE" sz="3200" dirty="0">
                <a:solidFill>
                  <a:srgbClr val="1E1E1C"/>
                </a:solidFill>
              </a:rPr>
              <a:t>väljavõtte oma raamatupidamise sise-eeskirjast, milles on kirjeldatud, kuidas projekti kulusid ja tasumist eristatakse raamatupidamises muudest taotleja kuludest;</a:t>
            </a:r>
          </a:p>
          <a:p>
            <a:pPr lvl="0"/>
            <a:r>
              <a:rPr lang="et-EE" sz="3200" dirty="0">
                <a:solidFill>
                  <a:srgbClr val="1E1E1C"/>
                </a:solidFill>
              </a:rPr>
              <a:t>koopia riigihangete tegemise korrast asutuses;</a:t>
            </a:r>
          </a:p>
          <a:p>
            <a:pPr lvl="0"/>
            <a:r>
              <a:rPr lang="et-EE" sz="3200" dirty="0">
                <a:solidFill>
                  <a:srgbClr val="1E1E1C"/>
                </a:solidFill>
              </a:rPr>
              <a:t>lühikirjelduse projekti rakendamisega seotud dokumentide algatamise, viseerimise ja kinnitamise kohta ning esindusõigusliku isiku poolt edasivolitatud õiguste korral vastavad volikirjade koopiad;</a:t>
            </a:r>
          </a:p>
          <a:p>
            <a:pPr lvl="0"/>
            <a:r>
              <a:rPr lang="et-EE" sz="3200" dirty="0">
                <a:solidFill>
                  <a:srgbClr val="1E1E1C"/>
                </a:solidFill>
              </a:rPr>
              <a:t>selgituse, kuidas on toetuse saaja oma asutuses ette näinud toetusega seotud dokumentatsiooni säilitamise nõutud ajani (31.12.2028</a:t>
            </a:r>
            <a:r>
              <a:rPr lang="et-EE" sz="3200" dirty="0" smtClean="0">
                <a:solidFill>
                  <a:srgbClr val="1E1E1C"/>
                </a:solidFill>
              </a:rPr>
              <a:t>).</a:t>
            </a:r>
            <a:endParaRPr lang="et-EE" sz="3200" dirty="0">
              <a:solidFill>
                <a:srgbClr val="1E1E1C"/>
              </a:solidFill>
            </a:endParaRPr>
          </a:p>
        </p:txBody>
      </p:sp>
    </p:spTree>
    <p:extLst>
      <p:ext uri="{BB962C8B-B14F-4D97-AF65-F5344CB8AC3E}">
        <p14:creationId xmlns:p14="http://schemas.microsoft.com/office/powerpoint/2010/main" val="30255947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E1E1C"/>
      </a:dk2>
      <a:lt2>
        <a:srgbClr val="0573BA"/>
      </a:lt2>
      <a:accent1>
        <a:srgbClr val="0573BA"/>
      </a:accent1>
      <a:accent2>
        <a:srgbClr val="E94E2E"/>
      </a:accent2>
      <a:accent3>
        <a:srgbClr val="02AB84"/>
      </a:accent3>
      <a:accent4>
        <a:srgbClr val="FFC000"/>
      </a:accent4>
      <a:accent5>
        <a:srgbClr val="4472C4"/>
      </a:accent5>
      <a:accent6>
        <a:srgbClr val="70AD47"/>
      </a:accent6>
      <a:hlink>
        <a:srgbClr val="0563C1"/>
      </a:hlink>
      <a:folHlink>
        <a:srgbClr val="954F72"/>
      </a:folHlink>
    </a:clrScheme>
    <a:fontScheme name="Egendefinert 1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mal_EØSMidlene.potx" id="{2877A2A8-6D65-4BE8-A3B9-A911333E1F70}" vid="{D3D72181-B44E-471C-A438-738F633005D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PPT-mal_EØSMidlene</Template>
  <TotalTime>275</TotalTime>
  <Words>1267</Words>
  <Application>Microsoft Office PowerPoint</Application>
  <PresentationFormat>Custom</PresentationFormat>
  <Paragraphs>93</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Office-tema</vt:lpstr>
      <vt:lpstr>Kulude ja tegevuste abikõlblikkus, projekti aruandlus ning toetuse maksmise tingimused Väikeprojektide avatud taotlusvoor „Taastava õiguse arendamine Eestis “</vt:lpstr>
      <vt:lpstr>Abikõlblikkuse periood</vt:lpstr>
      <vt:lpstr>Toetuse osakaal ja piirsumma</vt:lpstr>
      <vt:lpstr>Kulude abikõlblikkuse üldpõhimõtted</vt:lpstr>
      <vt:lpstr>Projekti abikõlblikud otsekulud</vt:lpstr>
      <vt:lpstr>Projekti abikõlblikud kaudsed kulud (üldkulud)</vt:lpstr>
      <vt:lpstr>Mitteabikõlblikud kulud</vt:lpstr>
      <vt:lpstr>Toetuse kasutamisega seotud aruannete esitamine</vt:lpstr>
      <vt:lpstr>Toetuse maksmise tingimused</vt:lpstr>
      <vt:lpstr>Toetuse maksmise tingimused</vt:lpstr>
      <vt:lpstr>PowerPoint Presentation</vt:lpstr>
    </vt:vector>
  </TitlesOfParts>
  <Company>EFTA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WEGGERSEN Lillann</dc:creator>
  <cp:lastModifiedBy>Pille Penk</cp:lastModifiedBy>
  <cp:revision>25</cp:revision>
  <dcterms:created xsi:type="dcterms:W3CDTF">2017-06-12T12:11:38Z</dcterms:created>
  <dcterms:modified xsi:type="dcterms:W3CDTF">2020-09-28T08:42:42Z</dcterms:modified>
</cp:coreProperties>
</file>