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8"/>
  </p:notesMasterIdLst>
  <p:sldIdLst>
    <p:sldId id="266" r:id="rId2"/>
    <p:sldId id="298" r:id="rId3"/>
    <p:sldId id="279" r:id="rId4"/>
    <p:sldId id="294" r:id="rId5"/>
    <p:sldId id="304" r:id="rId6"/>
    <p:sldId id="299" r:id="rId7"/>
    <p:sldId id="300" r:id="rId8"/>
    <p:sldId id="283" r:id="rId9"/>
    <p:sldId id="277" r:id="rId10"/>
    <p:sldId id="278" r:id="rId11"/>
    <p:sldId id="301" r:id="rId12"/>
    <p:sldId id="302" r:id="rId13"/>
    <p:sldId id="303" r:id="rId14"/>
    <p:sldId id="290" r:id="rId15"/>
    <p:sldId id="297" r:id="rId16"/>
    <p:sldId id="273" r:id="rId17"/>
  </p:sldIdLst>
  <p:sldSz cx="8999538" cy="6840538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586"/>
    <a:srgbClr val="999999"/>
    <a:srgbClr val="83CAFF"/>
    <a:srgbClr val="008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4660"/>
  </p:normalViewPr>
  <p:slideViewPr>
    <p:cSldViewPr>
      <p:cViewPr varScale="1">
        <p:scale>
          <a:sx n="115" d="100"/>
          <a:sy n="115" d="100"/>
        </p:scale>
        <p:origin x="146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77821-25AF-F64E-A3FC-12CD35BA58AF}" type="doc">
      <dgm:prSet loTypeId="urn:microsoft.com/office/officeart/2005/8/layout/hChevron3" loCatId="" qsTypeId="urn:microsoft.com/office/officeart/2005/8/quickstyle/simple5" qsCatId="simple" csTypeId="urn:microsoft.com/office/officeart/2005/8/colors/accent1_2" csCatId="accent1" phldr="1"/>
      <dgm:spPr/>
    </dgm:pt>
    <dgm:pt modelId="{129997F9-C775-A945-9078-AF1E3D970E99}" type="pres">
      <dgm:prSet presAssocID="{56377821-25AF-F64E-A3FC-12CD35BA58AF}" presName="Name0" presStyleCnt="0">
        <dgm:presLayoutVars>
          <dgm:dir/>
          <dgm:resizeHandles val="exact"/>
        </dgm:presLayoutVars>
      </dgm:prSet>
      <dgm:spPr/>
    </dgm:pt>
  </dgm:ptLst>
  <dgm:cxnLst>
    <dgm:cxn modelId="{888E0D61-0C9C-F041-B06A-C90945166ACB}" type="presOf" srcId="{56377821-25AF-F64E-A3FC-12CD35BA58AF}" destId="{129997F9-C775-A945-9078-AF1E3D970E99}" srcOrd="0" destOrd="0" presId="urn:microsoft.com/office/officeart/2005/8/layout/hChevron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4" name="Pilt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89" y="179909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lt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89" y="162061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lt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89" y="179909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2" name="Pilt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89" y="179909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63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ootuston/?hc_ref=ARRLRbe6mdaz2B8tSZS1XHsYSrRkeHeW-p6ogExSys0WMaD9DG1jcm8LQs-iwAMPEJM&amp;fref=nf" TargetMode="External"/><Relationship Id="rId2" Type="http://schemas.openxmlformats.org/officeDocument/2006/relationships/hyperlink" Target="https://helpific.com/et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empid.ee/" TargetMode="External"/><Relationship Id="rId4" Type="http://schemas.openxmlformats.org/officeDocument/2006/relationships/hyperlink" Target="https://www.sentab.com/abou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regio.se/en/Publications/Publications-2016/Territorial-Social-Innovation/Nordic-case-examples-What-does-TSi-look-like/Life-Cycle-Cafe/" TargetMode="External"/><Relationship Id="rId2" Type="http://schemas.openxmlformats.org/officeDocument/2006/relationships/hyperlink" Target="http://innoserv.philnoug.com/content/new-housing-solutions-and-inter-generational-support-auser-arbitare-solidal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boredpanda/videos/10156860694449252/" TargetMode="External"/><Relationship Id="rId4" Type="http://schemas.openxmlformats.org/officeDocument/2006/relationships/hyperlink" Target="https://www.oecd.org/gov/innovative-government/embracing-innovation-in-government-poland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artupestonia.ee/startups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vents/26302790410122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313" y="2196133"/>
            <a:ext cx="8208687" cy="2051867"/>
          </a:xfrm>
        </p:spPr>
        <p:txBody>
          <a:bodyPr/>
          <a:lstStyle/>
          <a:p>
            <a:r>
              <a:rPr lang="et-EE" dirty="0" smtClean="0"/>
              <a:t>Innovaatilised lahendused sotsiaalvaldkonnas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305" y="5004444"/>
            <a:ext cx="8280695" cy="1248755"/>
          </a:xfrm>
        </p:spPr>
        <p:txBody>
          <a:bodyPr/>
          <a:lstStyle/>
          <a:p>
            <a:r>
              <a:rPr lang="et-EE" altLang="en-US" b="1" dirty="0" smtClean="0">
                <a:solidFill>
                  <a:srgbClr val="FFFFFF"/>
                </a:solidFill>
              </a:rPr>
              <a:t>Kristiina Tuisk</a:t>
            </a:r>
          </a:p>
          <a:p>
            <a:endParaRPr lang="et-EE" altLang="en-US" b="1" dirty="0">
              <a:solidFill>
                <a:srgbClr val="FFFFFF"/>
              </a:solidFill>
            </a:endParaRPr>
          </a:p>
          <a:p>
            <a:r>
              <a:rPr lang="et-EE" altLang="en-US" sz="2000" dirty="0" smtClean="0">
                <a:solidFill>
                  <a:srgbClr val="FFFFFF"/>
                </a:solidFill>
              </a:rPr>
              <a:t>Sotsiaalministeerium</a:t>
            </a:r>
            <a:endParaRPr lang="et-EE" altLang="en-US" sz="2000" dirty="0">
              <a:solidFill>
                <a:srgbClr val="FFFFFF"/>
              </a:solidFill>
            </a:endParaRPr>
          </a:p>
          <a:p>
            <a:r>
              <a:rPr lang="et-EE" altLang="en-US" sz="2000" dirty="0" smtClean="0">
                <a:solidFill>
                  <a:srgbClr val="FFFFFF"/>
                </a:solidFill>
              </a:rPr>
              <a:t>05.07.2018</a:t>
            </a:r>
            <a:endParaRPr lang="et-EE" altLang="en-US" sz="2000" dirty="0">
              <a:solidFill>
                <a:srgbClr val="FFFFFF"/>
              </a:solidFill>
            </a:endParaRPr>
          </a:p>
          <a:p>
            <a:endParaRPr lang="et-EE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69" y="1044005"/>
            <a:ext cx="5904656" cy="49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386" y="395933"/>
            <a:ext cx="4492176" cy="2664296"/>
          </a:xfrm>
          <a:prstGeom prst="rect">
            <a:avLst/>
          </a:prstGeom>
        </p:spPr>
      </p:pic>
      <p:pic>
        <p:nvPicPr>
          <p:cNvPr id="7" name="Pil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2718" y="1310454"/>
            <a:ext cx="4559500" cy="1461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22" y="395933"/>
            <a:ext cx="864096" cy="864096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505" y="2772197"/>
            <a:ext cx="6402313" cy="359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7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305" y="755973"/>
            <a:ext cx="4104456" cy="5544615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t-EE" dirty="0" smtClean="0">
                <a:latin typeface="Roboto" panose="02000000000000000000" pitchFamily="2" charset="0"/>
                <a:ea typeface="Roboto" panose="02000000000000000000" pitchFamily="2" charset="0"/>
              </a:rPr>
              <a:t>Eesmärk korraldada 24h kestev arendusmaraton, </a:t>
            </a:r>
            <a:r>
              <a:rPr lang="et-EE" dirty="0">
                <a:latin typeface="Roboto" panose="02000000000000000000" pitchFamily="2" charset="0"/>
                <a:ea typeface="Roboto" panose="02000000000000000000" pitchFamily="2" charset="0"/>
              </a:rPr>
              <a:t>et luua uuenduslikke lahendusi vähenenud töövõimega inimeste tööturul </a:t>
            </a:r>
            <a:r>
              <a:rPr lang="et-EE" dirty="0" smtClean="0">
                <a:latin typeface="Roboto" panose="02000000000000000000" pitchFamily="2" charset="0"/>
                <a:ea typeface="Roboto" panose="02000000000000000000" pitchFamily="2" charset="0"/>
              </a:rPr>
              <a:t>osalemiseks</a:t>
            </a:r>
          </a:p>
          <a:p>
            <a:pPr marL="108000" indent="0">
              <a:spcAft>
                <a:spcPts val="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Soovime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luua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innovaatilisi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ja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nutikaid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lähenemisviise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võimaldavad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pPr marL="108000" indent="0">
              <a:spcAft>
                <a:spcPts val="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</a:rPr>
              <a:t>kohandada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olemasoleva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töökeskkonna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sobivaks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vähenenud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töövõimega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</a:rPr>
              <a:t>inimesele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et-EE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</a:rPr>
              <a:t>vähenenud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töövõimega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inimesel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leida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hõlpsamini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üles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endale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sobiv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töö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et-EE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</a:rPr>
              <a:t>lihtsustada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tööandja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ja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tööotsija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omavahelist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</a:rPr>
              <a:t>suhtlust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et-EE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Roboto" panose="02000000000000000000" pitchFamily="2" charset="0"/>
                <a:ea typeface="Roboto" panose="02000000000000000000" pitchFamily="2" charset="0"/>
              </a:rPr>
              <a:t>toetada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ja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nõustada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tööandjaid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vähenenud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töövõimega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töötajaga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suhtlemisel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tööelu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korraldamisel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 rotWithShape="1">
          <a:blip r:embed="rId2"/>
          <a:srcRect r="2452"/>
          <a:stretch/>
        </p:blipFill>
        <p:spPr>
          <a:xfrm>
            <a:off x="4859809" y="755973"/>
            <a:ext cx="415069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18316" cy="3140438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2771577" y="3396592"/>
            <a:ext cx="5760640" cy="281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Tegemist on </a:t>
            </a:r>
            <a:r>
              <a:rPr lang="et-EE" dirty="0" err="1" smtClean="0"/>
              <a:t>äpiga</a:t>
            </a:r>
            <a:r>
              <a:rPr lang="et-EE" dirty="0"/>
              <a:t>, mis mõeldud vähenenud töövõimega inimestele (püsiv v ajutine töövõimetus) ning tööandjatele.  Selle rakenduse abil saab abivajaja endast märku anda ning kiireim (kõige aktiivsem) kaastöötaja, saab seejärel appi tõtata. Iga tehtud heateo eest saab abivajaja endale “</a:t>
            </a:r>
            <a:r>
              <a:rPr lang="et-EE" dirty="0" err="1"/>
              <a:t>dot’i</a:t>
            </a:r>
            <a:r>
              <a:rPr lang="et-EE" dirty="0"/>
              <a:t>” (täpikese) ning kes kuu lõpus enam “täpikesi” kogub saab tööandja poolt eripreemia (</a:t>
            </a:r>
            <a:r>
              <a:rPr lang="et-EE" dirty="0" err="1"/>
              <a:t>spapääsmed</a:t>
            </a:r>
            <a:r>
              <a:rPr lang="et-EE" dirty="0"/>
              <a:t>, kinopiletid, massaaži </a:t>
            </a:r>
            <a:r>
              <a:rPr lang="et-EE" dirty="0" err="1"/>
              <a:t>vautšerid</a:t>
            </a:r>
            <a:r>
              <a:rPr lang="et-EE" dirty="0"/>
              <a:t> jne). </a:t>
            </a:r>
            <a:endParaRPr lang="et-E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 rotWithShape="1">
          <a:blip r:embed="rId3"/>
          <a:srcRect l="8185" r="1" b="11719"/>
          <a:stretch/>
        </p:blipFill>
        <p:spPr>
          <a:xfrm>
            <a:off x="4854028" y="261308"/>
            <a:ext cx="4038229" cy="2942937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 rotWithShape="1">
          <a:blip r:embed="rId4"/>
          <a:srcRect t="11131" r="12195" b="14247"/>
          <a:stretch/>
        </p:blipFill>
        <p:spPr>
          <a:xfrm>
            <a:off x="0" y="2628181"/>
            <a:ext cx="2592288" cy="15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321" y="539949"/>
            <a:ext cx="6912768" cy="12961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>Veel </a:t>
            </a:r>
            <a:r>
              <a:rPr lang="et-EE" sz="3200" dirty="0">
                <a:solidFill>
                  <a:srgbClr val="004586"/>
                </a:solidFill>
              </a:rPr>
              <a:t>n</a:t>
            </a:r>
            <a:r>
              <a:rPr lang="et-EE" sz="3200" dirty="0" smtClean="0">
                <a:solidFill>
                  <a:srgbClr val="004586"/>
                </a:solidFill>
              </a:rPr>
              <a:t>äiteid Eestist:</a:t>
            </a:r>
            <a: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00458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345" y="1188021"/>
            <a:ext cx="7704856" cy="71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b="1" dirty="0" err="1" smtClean="0"/>
              <a:t>Helpific</a:t>
            </a:r>
            <a:r>
              <a:rPr lang="et-EE" sz="2400" b="1" dirty="0" smtClean="0"/>
              <a:t>: </a:t>
            </a:r>
            <a:r>
              <a:rPr lang="et-EE" sz="2400" dirty="0" smtClean="0"/>
              <a:t>ühendab </a:t>
            </a:r>
            <a:r>
              <a:rPr lang="et-EE" sz="2400" dirty="0"/>
              <a:t>erivajadustega inimesed, kes vajavad abi igapäevastes tegevustes, nendega, kes soovivad neid </a:t>
            </a:r>
            <a:r>
              <a:rPr lang="et-EE" sz="2400" dirty="0">
                <a:hlinkClick r:id="rId2"/>
              </a:rPr>
              <a:t>abistada</a:t>
            </a:r>
            <a:r>
              <a:rPr lang="et-EE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b="1" dirty="0" err="1"/>
              <a:t>Hope</a:t>
            </a:r>
            <a:r>
              <a:rPr lang="et-EE" sz="2400" b="1" dirty="0"/>
              <a:t> </a:t>
            </a:r>
            <a:r>
              <a:rPr lang="et-EE" sz="2400" b="1" dirty="0" err="1" smtClean="0"/>
              <a:t>Holders</a:t>
            </a:r>
            <a:r>
              <a:rPr lang="et-EE" sz="2400" b="1" dirty="0"/>
              <a:t>: </a:t>
            </a:r>
            <a:r>
              <a:rPr lang="et-EE" sz="2400" dirty="0" smtClean="0"/>
              <a:t>viib </a:t>
            </a:r>
            <a:r>
              <a:rPr lang="et-EE" sz="2400" dirty="0"/>
              <a:t>läbi turvalise </a:t>
            </a:r>
            <a:r>
              <a:rPr lang="et-EE" sz="2400" dirty="0">
                <a:hlinkClick r:id="rId3"/>
              </a:rPr>
              <a:t>veebikeskkonna </a:t>
            </a:r>
            <a:r>
              <a:rPr lang="et-EE" sz="2400" dirty="0"/>
              <a:t>kokku kogemusnõustajad ja inimesed, kes on sattunud emotsionaalselt keerulisse olukorda (näiteks lähedase haigestumine või töökaotus).</a:t>
            </a:r>
            <a:endParaRPr lang="et-EE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t-EE" sz="2400" b="1" dirty="0" err="1" smtClean="0"/>
              <a:t>Sentab</a:t>
            </a:r>
            <a:r>
              <a:rPr lang="et-EE" sz="2400" b="1" dirty="0" smtClean="0"/>
              <a:t>:</a:t>
            </a:r>
            <a:r>
              <a:rPr lang="et-EE" sz="2400" dirty="0" smtClean="0"/>
              <a:t> </a:t>
            </a:r>
            <a:r>
              <a:rPr lang="et-EE" sz="2400" dirty="0" smtClean="0">
                <a:hlinkClick r:id="rId4"/>
              </a:rPr>
              <a:t>sotsiaalvõrgustik</a:t>
            </a:r>
            <a:r>
              <a:rPr lang="et-EE" sz="2400" dirty="0" smtClean="0"/>
              <a:t> </a:t>
            </a:r>
            <a:r>
              <a:rPr lang="et-EE" sz="2400" b="1" dirty="0" smtClean="0"/>
              <a:t>eakatele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b="1" dirty="0" err="1" smtClean="0"/>
              <a:t>TempID</a:t>
            </a:r>
            <a:r>
              <a:rPr lang="et-EE" sz="2400" b="1" dirty="0" smtClean="0"/>
              <a:t> </a:t>
            </a:r>
            <a:r>
              <a:rPr lang="et-EE" sz="2400" b="1" dirty="0"/>
              <a:t>- </a:t>
            </a:r>
            <a:r>
              <a:rPr lang="et-EE" sz="2400" dirty="0">
                <a:hlinkClick r:id="rId5"/>
              </a:rPr>
              <a:t>kehatemperatuuri</a:t>
            </a:r>
            <a:r>
              <a:rPr lang="et-EE" sz="2400" dirty="0"/>
              <a:t> mõõtev ja salvestav kehale kleebitav pehme nuti-termomeeter. Mobiilirakendusega saab analüüsida oma tervisenäitajaid, kasutada kui ravipäevikut, jälgida raviplaani mõju ning suhelda arstiga. </a:t>
            </a:r>
            <a:endParaRPr lang="et-EE" sz="2400" dirty="0" smtClean="0"/>
          </a:p>
          <a:p>
            <a:pPr algn="just"/>
            <a:endParaRPr lang="et-EE" sz="2400" dirty="0" smtClean="0"/>
          </a:p>
          <a:p>
            <a:pPr algn="just"/>
            <a:endParaRPr lang="et-E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998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321" y="539949"/>
            <a:ext cx="6912768" cy="12961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t-EE" sz="3200" dirty="0" smtClean="0">
                <a:solidFill>
                  <a:srgbClr val="004586"/>
                </a:solidFill>
              </a:rPr>
              <a:t>Näiteid teistest riikidest</a:t>
            </a:r>
            <a: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00458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337" y="1116014"/>
            <a:ext cx="7344816" cy="649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 err="1"/>
              <a:t>Abitare</a:t>
            </a:r>
            <a:r>
              <a:rPr lang="en-GB" b="1" dirty="0"/>
              <a:t> </a:t>
            </a:r>
            <a:r>
              <a:rPr lang="en-GB" b="1" dirty="0" err="1"/>
              <a:t>solidale</a:t>
            </a:r>
            <a:r>
              <a:rPr lang="en-GB" b="1" dirty="0"/>
              <a:t>: inter-and intra-generational cohabitation (</a:t>
            </a:r>
            <a:r>
              <a:rPr lang="en-GB" b="1" dirty="0" smtClean="0"/>
              <a:t>Firenze)</a:t>
            </a:r>
            <a:r>
              <a:rPr lang="et-EE" b="1" dirty="0" smtClean="0"/>
              <a:t>: </a:t>
            </a:r>
            <a:r>
              <a:rPr lang="et-EE" dirty="0" smtClean="0">
                <a:hlinkClick r:id="rId2"/>
              </a:rPr>
              <a:t>Projekti</a:t>
            </a:r>
            <a:r>
              <a:rPr lang="et-EE" dirty="0" smtClean="0"/>
              <a:t> </a:t>
            </a:r>
            <a:r>
              <a:rPr lang="et-EE" dirty="0"/>
              <a:t>eesmärgiks on viia kokku elukoha pakkujad ja elukoha otsijad ning pakkuda legaalset abi kooselamise tingimuste seadmisel. Näiteks elukoha otsija pakub, et hoiab maja korras ja tegeleb aiapidamisega, ning vastutasuks </a:t>
            </a:r>
            <a:r>
              <a:rPr lang="et-EE" dirty="0" smtClean="0"/>
              <a:t>saab majas elada;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err="1"/>
              <a:t>Life</a:t>
            </a:r>
            <a:r>
              <a:rPr lang="et-EE" b="1" dirty="0"/>
              <a:t> </a:t>
            </a:r>
            <a:r>
              <a:rPr lang="et-EE" b="1" dirty="0" err="1"/>
              <a:t>Cycle</a:t>
            </a:r>
            <a:r>
              <a:rPr lang="et-EE" b="1" dirty="0"/>
              <a:t> </a:t>
            </a:r>
            <a:r>
              <a:rPr lang="et-EE" b="1" dirty="0" err="1" smtClean="0"/>
              <a:t>Cafe</a:t>
            </a:r>
            <a:r>
              <a:rPr lang="et-EE" b="1" dirty="0" smtClean="0"/>
              <a:t> (</a:t>
            </a:r>
            <a:r>
              <a:rPr lang="et-EE" b="1" dirty="0" smtClean="0">
                <a:hlinkClick r:id="rId3"/>
              </a:rPr>
              <a:t>Soome</a:t>
            </a:r>
            <a:r>
              <a:rPr lang="et-EE" b="1" dirty="0" smtClean="0"/>
              <a:t>): </a:t>
            </a:r>
            <a:r>
              <a:rPr lang="et-EE" dirty="0" smtClean="0"/>
              <a:t>koht</a:t>
            </a:r>
            <a:r>
              <a:rPr lang="et-EE" dirty="0"/>
              <a:t>, kus pensionile jäänud vabatahtlikud ja kooliõpilased kohtuvad ja õpetavad üksteisele uusi oskusi. Pensionärid aitavad õpilasi kodutööga ja õpilased õpetavad pensionäridele infotehnoloogilisi oskusi (nt. arvutikasutusoskus). 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err="1" smtClean="0"/>
              <a:t>Virtual</a:t>
            </a:r>
            <a:r>
              <a:rPr lang="et-EE" b="1" dirty="0" smtClean="0"/>
              <a:t> </a:t>
            </a:r>
            <a:r>
              <a:rPr lang="et-EE" b="1" dirty="0" err="1" smtClean="0"/>
              <a:t>Warsaw</a:t>
            </a:r>
            <a:r>
              <a:rPr lang="et-EE" b="1" dirty="0" smtClean="0"/>
              <a:t> (</a:t>
            </a:r>
            <a:r>
              <a:rPr lang="et-EE" b="1" dirty="0" smtClean="0">
                <a:hlinkClick r:id="rId4"/>
              </a:rPr>
              <a:t>Poola</a:t>
            </a:r>
            <a:r>
              <a:rPr lang="et-EE" b="1" dirty="0" smtClean="0"/>
              <a:t>) </a:t>
            </a:r>
            <a:r>
              <a:rPr lang="et-EE" dirty="0" smtClean="0"/>
              <a:t>virtuaalse </a:t>
            </a:r>
            <a:r>
              <a:rPr lang="et-EE" dirty="0"/>
              <a:t>targa linnaga, mis on tehtud </a:t>
            </a:r>
            <a:r>
              <a:rPr lang="et-EE" dirty="0" err="1"/>
              <a:t>IoT</a:t>
            </a:r>
            <a:r>
              <a:rPr lang="et-EE" dirty="0"/>
              <a:t> tehnoloogiaga: tekitatakse sadadest tuhandetest järgmise generatsiooni </a:t>
            </a:r>
            <a:r>
              <a:rPr lang="et-EE" dirty="0" err="1"/>
              <a:t>Bluetoothiga</a:t>
            </a:r>
            <a:r>
              <a:rPr lang="et-EE" dirty="0"/>
              <a:t> varustatud sensoritest koosnev võrgustik, mis ühendub nutitelefoniga ning annab selle omanikule märku nende asukohast, kas siis kirjaliku või verbaalse info abil. </a:t>
            </a:r>
            <a:endParaRPr lang="et-E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 err="1" smtClean="0"/>
              <a:t>Firefly</a:t>
            </a:r>
            <a:r>
              <a:rPr lang="et-EE" b="1" dirty="0" smtClean="0"/>
              <a:t>: </a:t>
            </a:r>
            <a:r>
              <a:rPr lang="et-EE" dirty="0" smtClean="0">
                <a:hlinkClick r:id="rId5"/>
              </a:rPr>
              <a:t>Abivahend</a:t>
            </a:r>
            <a:r>
              <a:rPr lang="et-EE" dirty="0" smtClean="0"/>
              <a:t>, mis võimaldab ratastooli funktsionaalsust täiendada. </a:t>
            </a:r>
          </a:p>
          <a:p>
            <a:pPr algn="just"/>
            <a:endParaRPr lang="et-EE" dirty="0" smtClean="0"/>
          </a:p>
          <a:p>
            <a:pPr algn="just"/>
            <a:endParaRPr 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615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Kristiina Tuisk</a:t>
            </a:r>
          </a:p>
          <a:p>
            <a:r>
              <a:rPr lang="et-EE" dirty="0" smtClean="0"/>
              <a:t>Kristiina.Tuisk@sm.ee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337" y="0"/>
            <a:ext cx="6768752" cy="24121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t-EE" sz="3200" dirty="0">
                <a:solidFill>
                  <a:srgbClr val="004586"/>
                </a:solidFill>
              </a:rPr>
              <a:t/>
            </a:r>
            <a:br>
              <a:rPr lang="et-EE" sz="3200" dirty="0">
                <a:solidFill>
                  <a:srgbClr val="004586"/>
                </a:solidFill>
              </a:rPr>
            </a:br>
            <a:r>
              <a:rPr lang="et-EE" sz="3200" b="1" dirty="0" smtClean="0">
                <a:solidFill>
                  <a:srgbClr val="004586"/>
                </a:solidFill>
              </a:rPr>
              <a:t>Toetusmeede innovaatiliste lahenduste arendamiseks</a:t>
            </a:r>
            <a:r>
              <a:rPr lang="et-EE" sz="3200" b="1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t-EE" sz="3200" b="1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t-EE" sz="3200" b="1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t-EE" sz="3200" b="1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t-EE" sz="3200" dirty="0">
                <a:solidFill>
                  <a:srgbClr val="004586"/>
                </a:solidFill>
              </a:rPr>
              <a:t/>
            </a:r>
            <a:br>
              <a:rPr lang="et-EE" sz="3200" dirty="0">
                <a:solidFill>
                  <a:srgbClr val="004586"/>
                </a:solidFill>
              </a:rPr>
            </a:br>
            <a:endParaRPr lang="en-US" sz="3200" kern="1200" dirty="0">
              <a:solidFill>
                <a:srgbClr val="00458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337" y="1116014"/>
            <a:ext cx="7344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t-EE" dirty="0" smtClean="0"/>
          </a:p>
          <a:p>
            <a:endParaRPr lang="et-E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dirty="0" smtClean="0"/>
              <a:t>Toetatav </a:t>
            </a:r>
            <a:r>
              <a:rPr lang="et-EE" dirty="0"/>
              <a:t>tegevus on Eestis uudse sotsiaalteenuse, välja arvatud sotsiaaltransport, või toote arendamine, testimine või kasutusele võtmine. </a:t>
            </a:r>
            <a:endParaRPr lang="et-EE" dirty="0" smtClean="0"/>
          </a:p>
          <a:p>
            <a:endParaRPr lang="et-E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 err="1"/>
              <a:t>Toetust</a:t>
            </a:r>
            <a:r>
              <a:rPr lang="fi-FI" dirty="0"/>
              <a:t> </a:t>
            </a:r>
            <a:r>
              <a:rPr lang="fi-FI" dirty="0" err="1"/>
              <a:t>antakse</a:t>
            </a:r>
            <a:r>
              <a:rPr lang="fi-FI" dirty="0"/>
              <a:t> </a:t>
            </a:r>
            <a:r>
              <a:rPr lang="fi-FI" b="1" dirty="0" err="1"/>
              <a:t>väiketoetusena</a:t>
            </a:r>
            <a:r>
              <a:rPr lang="fi-FI" dirty="0"/>
              <a:t> </a:t>
            </a:r>
            <a:r>
              <a:rPr lang="fi-FI" dirty="0" err="1"/>
              <a:t>või</a:t>
            </a:r>
            <a:r>
              <a:rPr lang="fi-FI" dirty="0"/>
              <a:t> </a:t>
            </a:r>
            <a:r>
              <a:rPr lang="fi-FI" dirty="0" err="1"/>
              <a:t>põhitoetusena</a:t>
            </a:r>
            <a:r>
              <a:rPr lang="fi-FI" dirty="0"/>
              <a:t>.</a:t>
            </a:r>
            <a:endParaRPr lang="et-EE" dirty="0" smtClean="0"/>
          </a:p>
          <a:p>
            <a:endParaRPr lang="et-E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dirty="0"/>
              <a:t> </a:t>
            </a:r>
            <a:r>
              <a:rPr lang="et-EE" dirty="0" smtClean="0"/>
              <a:t>Toetatavate </a:t>
            </a:r>
            <a:r>
              <a:rPr lang="et-EE" dirty="0"/>
              <a:t>tegevuste sihtrühmaks on erivajadusega, hoolduskoormusega ja hooldusvajadusega inimesed</a:t>
            </a:r>
            <a:r>
              <a:rPr lang="et-EE" dirty="0" smtClean="0"/>
              <a:t>.</a:t>
            </a:r>
          </a:p>
          <a:p>
            <a:endParaRPr lang="et-E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dirty="0"/>
              <a:t>Väiketoetus on suunatud esmase idee edasiarendamisele või põhitoetuse taotluste ettevalmistamisele</a:t>
            </a:r>
            <a:r>
              <a:rPr lang="et-EE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t-E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dirty="0" smtClean="0"/>
              <a:t>Väiketoetus </a:t>
            </a:r>
            <a:r>
              <a:rPr lang="et-EE" dirty="0"/>
              <a:t>ei ole põhitoetuse taotluse esitamise eelduseks.</a:t>
            </a:r>
          </a:p>
          <a:p>
            <a:endParaRPr lang="et-EE" dirty="0" smtClean="0"/>
          </a:p>
          <a:p>
            <a:pPr algn="just"/>
            <a:endParaRPr lang="et-EE" dirty="0" smtClean="0"/>
          </a:p>
          <a:p>
            <a:pPr algn="just"/>
            <a:endParaRPr 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929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>
                <a:solidFill>
                  <a:srgbClr val="004586"/>
                </a:solidFill>
              </a:rPr>
              <a:t>Toetusmeede innovaatiliste lahenduste arendamiseks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37" y="1260030"/>
            <a:ext cx="7740948" cy="1008112"/>
          </a:xfrm>
        </p:spPr>
        <p:txBody>
          <a:bodyPr/>
          <a:lstStyle/>
          <a:p>
            <a:pPr marL="108000" indent="0">
              <a:spcAft>
                <a:spcPts val="0"/>
              </a:spcAft>
              <a:buNone/>
            </a:pPr>
            <a:endParaRPr lang="et-EE" sz="1800" dirty="0" smtClean="0">
              <a:latin typeface="+mj-lt"/>
            </a:endParaRPr>
          </a:p>
          <a:p>
            <a:pPr marL="108000" indent="0">
              <a:spcAft>
                <a:spcPts val="0"/>
              </a:spcAft>
              <a:buNone/>
            </a:pPr>
            <a:r>
              <a:rPr lang="et-EE" sz="1800" dirty="0" smtClean="0">
                <a:latin typeface="+mj-lt"/>
              </a:rPr>
              <a:t>Toetusmeede innovaatiliste lahenduste arendamiseks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t-EE" sz="1800" b="1" dirty="0" smtClean="0">
                <a:latin typeface="+mj-lt"/>
              </a:rPr>
              <a:t>Eelarve kokku: 5 </a:t>
            </a:r>
            <a:r>
              <a:rPr lang="et-EE" sz="1800" b="1" dirty="0" err="1" smtClean="0">
                <a:latin typeface="+mj-lt"/>
              </a:rPr>
              <a:t>mEUR</a:t>
            </a:r>
            <a:endParaRPr lang="et-EE" sz="1800" b="1" dirty="0" smtClean="0">
              <a:latin typeface="+mj-lt"/>
            </a:endParaRPr>
          </a:p>
          <a:p>
            <a:pPr marL="108000" indent="0">
              <a:spcAft>
                <a:spcPts val="0"/>
              </a:spcAft>
              <a:buNone/>
            </a:pPr>
            <a:endParaRPr lang="et-EE" sz="1800" dirty="0">
              <a:latin typeface="+mj-lt"/>
            </a:endParaRPr>
          </a:p>
          <a:p>
            <a:pPr marL="108000" indent="0">
              <a:spcAft>
                <a:spcPts val="0"/>
              </a:spcAft>
              <a:buNone/>
            </a:pPr>
            <a:endParaRPr lang="et-EE" sz="1800" dirty="0" smtClean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14" y="2412157"/>
            <a:ext cx="3744416" cy="547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>
              <a:spcAft>
                <a:spcPts val="0"/>
              </a:spcAft>
              <a:buNone/>
            </a:pPr>
            <a:r>
              <a:rPr lang="et-EE" b="1" dirty="0" smtClean="0"/>
              <a:t>Väiketoetusskeem (jooksev taotlus)</a:t>
            </a:r>
            <a:br>
              <a:rPr lang="et-EE" b="1" dirty="0" smtClean="0"/>
            </a:br>
            <a:r>
              <a:rPr lang="et-EE" b="1" dirty="0" smtClean="0"/>
              <a:t>Eelarve: 1 </a:t>
            </a:r>
            <a:r>
              <a:rPr lang="et-EE" b="1" dirty="0" err="1"/>
              <a:t>mEUR</a:t>
            </a:r>
            <a:r>
              <a:rPr lang="et-EE" b="1" dirty="0"/>
              <a:t> 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et-EE" sz="1600" dirty="0"/>
              <a:t>O</a:t>
            </a:r>
            <a:r>
              <a:rPr lang="et-EE" sz="1600" dirty="0" smtClean="0"/>
              <a:t>n </a:t>
            </a:r>
            <a:r>
              <a:rPr lang="et-EE" sz="1600" dirty="0"/>
              <a:t>suunatud esmase idee edasi arendamiseks ja/või põhitoetusskeemi taotluste ettevalmistamiseks</a:t>
            </a:r>
            <a:r>
              <a:rPr lang="et-EE" sz="1600" dirty="0" smtClean="0"/>
              <a:t>.</a:t>
            </a:r>
            <a:endParaRPr lang="et-EE" dirty="0" smtClean="0"/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/>
              <a:t>O</a:t>
            </a:r>
            <a:r>
              <a:rPr lang="et-EE" dirty="0" smtClean="0"/>
              <a:t>lukorra kaardistus</a:t>
            </a:r>
            <a:r>
              <a:rPr lang="et-EE" dirty="0"/>
              <a:t>;</a:t>
            </a:r>
            <a:endParaRPr lang="et-EE" dirty="0" smtClean="0"/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smtClean="0"/>
              <a:t>uuringud </a:t>
            </a:r>
            <a:r>
              <a:rPr lang="et-EE" dirty="0"/>
              <a:t>(sh turu-uuringud</a:t>
            </a:r>
            <a:r>
              <a:rPr lang="et-EE" dirty="0" smtClean="0"/>
              <a:t>);</a:t>
            </a:r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smtClean="0"/>
              <a:t>äriplaani koostamine;</a:t>
            </a:r>
            <a:endParaRPr lang="et-EE" dirty="0"/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smtClean="0"/>
              <a:t>prototüüpide </a:t>
            </a:r>
            <a:r>
              <a:rPr lang="et-EE" dirty="0"/>
              <a:t>väljatöötamine ja </a:t>
            </a:r>
            <a:r>
              <a:rPr lang="et-EE" dirty="0" smtClean="0"/>
              <a:t>testimine;</a:t>
            </a:r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smtClean="0"/>
              <a:t>partnerite otsimine;</a:t>
            </a:r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smtClean="0"/>
              <a:t>Inkubatsiooniteenus;</a:t>
            </a:r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smtClean="0"/>
              <a:t>Toote/teenuse disainimine;</a:t>
            </a:r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dirty="0" smtClean="0"/>
              <a:t>IT lahendused.</a:t>
            </a:r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393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t-EE" dirty="0"/>
          </a:p>
          <a:p>
            <a:pPr>
              <a:spcAft>
                <a:spcPts val="0"/>
              </a:spcAft>
              <a:buFontTx/>
              <a:buChar char="-"/>
            </a:pPr>
            <a:endParaRPr lang="et-EE" dirty="0"/>
          </a:p>
        </p:txBody>
      </p:sp>
      <p:sp>
        <p:nvSpPr>
          <p:cNvPr id="5" name="Rectangle 4"/>
          <p:cNvSpPr/>
          <p:nvPr/>
        </p:nvSpPr>
        <p:spPr>
          <a:xfrm>
            <a:off x="4499769" y="2415747"/>
            <a:ext cx="4032449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indent="0">
              <a:spcAft>
                <a:spcPts val="0"/>
              </a:spcAft>
              <a:buNone/>
            </a:pPr>
            <a:r>
              <a:rPr lang="et-EE" b="1" dirty="0" smtClean="0"/>
              <a:t>Põhitoetusskeem (</a:t>
            </a:r>
            <a:r>
              <a:rPr lang="et-EE" b="1" dirty="0" err="1" smtClean="0"/>
              <a:t>vooruline</a:t>
            </a:r>
            <a:r>
              <a:rPr lang="et-EE" b="1" dirty="0" smtClean="0"/>
              <a:t> taotlemine)</a:t>
            </a:r>
            <a:endParaRPr lang="en-US" b="1" dirty="0" smtClean="0"/>
          </a:p>
          <a:p>
            <a:pPr marL="108000" indent="0">
              <a:spcAft>
                <a:spcPts val="0"/>
              </a:spcAft>
              <a:buNone/>
            </a:pPr>
            <a:r>
              <a:rPr lang="et-EE" b="1" dirty="0" smtClean="0"/>
              <a:t>Eelarve:</a:t>
            </a:r>
            <a:r>
              <a:rPr lang="en-US" b="1" dirty="0" smtClean="0"/>
              <a:t> 4 </a:t>
            </a:r>
            <a:r>
              <a:rPr lang="en-US" b="1" dirty="0" err="1" smtClean="0"/>
              <a:t>mEUR</a:t>
            </a:r>
            <a:r>
              <a:rPr lang="en-US" b="1" dirty="0" smtClean="0"/>
              <a:t> </a:t>
            </a:r>
            <a:r>
              <a:rPr lang="et-EE" sz="1600" dirty="0" smtClean="0"/>
              <a:t>on </a:t>
            </a:r>
            <a:r>
              <a:rPr lang="et-EE" sz="1600" dirty="0"/>
              <a:t>suunatud väljatöötatud uudse toote või teenuse või selle prototüübi piloteerimiseks ja edasi arendamiseks ning kasutusse võtmiseks sotsiaalvaldkonnas</a:t>
            </a:r>
            <a:r>
              <a:rPr lang="et-EE" sz="1600" dirty="0" smtClean="0"/>
              <a:t>.</a:t>
            </a:r>
          </a:p>
          <a:p>
            <a:pPr marL="108000" indent="0">
              <a:spcAft>
                <a:spcPts val="0"/>
              </a:spcAft>
              <a:buNone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Teenuse/toote piloteerimine;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Teenuse/toote arendamine;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Teenus/tootearenduseks </a:t>
            </a:r>
            <a:r>
              <a:rPr lang="et-EE" dirty="0"/>
              <a:t>vajaliku partnerluse ja koostöövõrgustike </a:t>
            </a:r>
            <a:r>
              <a:rPr lang="et-EE" dirty="0" smtClean="0"/>
              <a:t>arendamine;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/>
              <a:t>Projekti </a:t>
            </a:r>
            <a:r>
              <a:rPr lang="et-EE" dirty="0"/>
              <a:t>tulemuste </a:t>
            </a:r>
            <a:r>
              <a:rPr lang="et-EE" dirty="0" smtClean="0"/>
              <a:t>levitamine.</a:t>
            </a:r>
          </a:p>
        </p:txBody>
      </p:sp>
    </p:spTree>
    <p:extLst>
      <p:ext uri="{BB962C8B-B14F-4D97-AF65-F5344CB8AC3E}">
        <p14:creationId xmlns:p14="http://schemas.microsoft.com/office/powerpoint/2010/main" val="14159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 smtClean="0">
                <a:solidFill>
                  <a:srgbClr val="004586"/>
                </a:solidFill>
              </a:rPr>
              <a:t>Toetuse osakaal ja piirsumma väiketoetussüsteemis</a:t>
            </a:r>
            <a:br>
              <a:rPr lang="et-EE" sz="3200" dirty="0" smtClean="0">
                <a:solidFill>
                  <a:srgbClr val="004586"/>
                </a:solidFill>
              </a:rPr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3237" y="1260030"/>
            <a:ext cx="7740948" cy="576063"/>
          </a:xfrm>
        </p:spPr>
        <p:txBody>
          <a:bodyPr/>
          <a:lstStyle/>
          <a:p>
            <a:pPr lvl="0"/>
            <a:endParaRPr lang="et-EE" sz="2700" dirty="0" smtClean="0"/>
          </a:p>
          <a:p>
            <a:pPr lvl="0"/>
            <a:endParaRPr lang="et-EE" sz="2700" dirty="0"/>
          </a:p>
          <a:p>
            <a:pPr lvl="0"/>
            <a:r>
              <a:rPr lang="et-EE" sz="2700" dirty="0" smtClean="0"/>
              <a:t>Toetuse </a:t>
            </a:r>
            <a:r>
              <a:rPr lang="et-EE" sz="2700" dirty="0"/>
              <a:t>vähim summa </a:t>
            </a:r>
            <a:r>
              <a:rPr lang="et-EE" sz="2700" dirty="0" smtClean="0"/>
              <a:t>on  </a:t>
            </a:r>
            <a:r>
              <a:rPr lang="et-EE" sz="2700" dirty="0"/>
              <a:t>15 000 eurot ja suurim summa 40 000 eurot projekti kohta</a:t>
            </a:r>
            <a:r>
              <a:rPr lang="et-EE" sz="2700" dirty="0" smtClean="0"/>
              <a:t>.</a:t>
            </a:r>
            <a:r>
              <a:rPr lang="et-EE" sz="2700" dirty="0"/>
              <a:t> </a:t>
            </a:r>
            <a:endParaRPr lang="et-EE" sz="2700" dirty="0" smtClean="0"/>
          </a:p>
          <a:p>
            <a:pPr marL="108000" lvl="0" indent="0">
              <a:buNone/>
            </a:pPr>
            <a:endParaRPr lang="et-EE" sz="2700" dirty="0"/>
          </a:p>
          <a:p>
            <a:pPr lvl="0"/>
            <a:r>
              <a:rPr lang="et-EE" sz="2700" dirty="0"/>
              <a:t>T</a:t>
            </a:r>
            <a:r>
              <a:rPr lang="et-EE" sz="2700" dirty="0" smtClean="0"/>
              <a:t>oetuse </a:t>
            </a:r>
            <a:r>
              <a:rPr lang="et-EE" sz="2700" dirty="0"/>
              <a:t>maksimaalne osakaal on kuni 85%.  </a:t>
            </a:r>
          </a:p>
          <a:p>
            <a:pPr marL="108000" indent="0">
              <a:buNone/>
            </a:pPr>
            <a:endParaRPr lang="et-EE" sz="2400" dirty="0">
              <a:latin typeface="+mj-lt"/>
            </a:endParaRPr>
          </a:p>
          <a:p>
            <a:pPr marL="108000" indent="0">
              <a:spcAft>
                <a:spcPts val="0"/>
              </a:spcAft>
              <a:buNone/>
            </a:pPr>
            <a:endParaRPr lang="et-EE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91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321" y="539949"/>
            <a:ext cx="6912768" cy="12961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t-EE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t-EE" sz="3200" dirty="0">
                <a:solidFill>
                  <a:srgbClr val="004586"/>
                </a:solidFill>
              </a:rPr>
              <a:t/>
            </a:r>
            <a:br>
              <a:rPr lang="et-EE" sz="3200" dirty="0">
                <a:solidFill>
                  <a:srgbClr val="004586"/>
                </a:solidFill>
              </a:rPr>
            </a:br>
            <a:r>
              <a:rPr lang="et-EE" sz="2200" dirty="0" smtClean="0">
                <a:solidFill>
                  <a:srgbClr val="004586"/>
                </a:solidFill>
              </a:rPr>
              <a:t>Teadus – ja arendustegevuse korralduse seadus (TAKS)</a:t>
            </a:r>
            <a:r>
              <a:rPr lang="en-US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 smtClean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00458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337" y="1116014"/>
            <a:ext cx="73448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b="1" dirty="0" smtClean="0"/>
          </a:p>
          <a:p>
            <a:r>
              <a:rPr lang="et-EE" b="1" dirty="0" smtClean="0"/>
              <a:t>Innovatsiooni definitsioon seadusandluses:</a:t>
            </a:r>
          </a:p>
          <a:p>
            <a:endParaRPr lang="et-EE" b="1" dirty="0"/>
          </a:p>
          <a:p>
            <a:endParaRPr lang="et-EE" b="1" dirty="0" smtClean="0"/>
          </a:p>
          <a:p>
            <a:r>
              <a:rPr lang="et-EE" b="1" dirty="0" smtClean="0"/>
              <a:t>§ </a:t>
            </a:r>
            <a:r>
              <a:rPr lang="et-EE" b="1" dirty="0"/>
              <a:t>2. Seaduses kasutatavad </a:t>
            </a:r>
            <a:r>
              <a:rPr lang="et-EE" b="1" dirty="0" smtClean="0"/>
              <a:t>mõisted</a:t>
            </a:r>
          </a:p>
          <a:p>
            <a:endParaRPr lang="et-EE" b="1" dirty="0"/>
          </a:p>
          <a:p>
            <a:r>
              <a:rPr lang="et-EE" dirty="0"/>
              <a:t> 5) innovatsioon – uute ideede ja teadmiste kasutamine uudsete lahenduste rakendamiseks, mis hõlmab toodete ja teenuste väljatöötamist ning uuendamist (</a:t>
            </a:r>
            <a:r>
              <a:rPr lang="et-EE" b="1" dirty="0"/>
              <a:t>tooteinnovatsioon</a:t>
            </a:r>
            <a:r>
              <a:rPr lang="et-EE" dirty="0"/>
              <a:t>); vastavate turgude hõivamist ja laiendamist (</a:t>
            </a:r>
            <a:r>
              <a:rPr lang="et-EE" b="1" dirty="0"/>
              <a:t>turuinnovatsioon</a:t>
            </a:r>
            <a:r>
              <a:rPr lang="et-EE" dirty="0"/>
              <a:t>); uute tootmis-, tarne- ja müügimeetodite loomist ning juurutamist </a:t>
            </a:r>
            <a:r>
              <a:rPr lang="et-EE" b="1" dirty="0"/>
              <a:t>(protsessiinnovatsioon</a:t>
            </a:r>
            <a:r>
              <a:rPr lang="et-EE" dirty="0"/>
              <a:t>); uuendusi juhtimises ja töökorralduses (</a:t>
            </a:r>
            <a:r>
              <a:rPr lang="et-EE" b="1" dirty="0"/>
              <a:t>organisatsiooniinnovatsioon</a:t>
            </a:r>
            <a:r>
              <a:rPr lang="et-EE" dirty="0"/>
              <a:t>) ning töötingimuste ja personali oskuste arendamist (</a:t>
            </a:r>
            <a:r>
              <a:rPr lang="et-EE" b="1" dirty="0"/>
              <a:t>personaliinnovatsioon</a:t>
            </a:r>
            <a:r>
              <a:rPr lang="et-EE" dirty="0"/>
              <a:t>);</a:t>
            </a:r>
            <a:endParaRPr lang="et-E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algn="just"/>
            <a:endParaRPr lang="et-EE" dirty="0" smtClean="0"/>
          </a:p>
          <a:p>
            <a:pPr algn="just"/>
            <a:endParaRPr lang="et-E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t-EE" dirty="0" smtClean="0"/>
          </a:p>
          <a:p>
            <a:pPr lv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43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51697" y="4428381"/>
            <a:ext cx="4772025" cy="1511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00458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l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3" y="1836093"/>
            <a:ext cx="4869625" cy="4644405"/>
          </a:xfrm>
          <a:prstGeom prst="rect">
            <a:avLst/>
          </a:prstGeom>
        </p:spPr>
      </p:pic>
      <p:sp>
        <p:nvSpPr>
          <p:cNvPr id="4" name="Ristkülik 3"/>
          <p:cNvSpPr/>
          <p:nvPr/>
        </p:nvSpPr>
        <p:spPr>
          <a:xfrm>
            <a:off x="323305" y="467941"/>
            <a:ext cx="8338888" cy="52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b="1" dirty="0" smtClean="0">
                <a:solidFill>
                  <a:srgbClr val="004586"/>
                </a:solidFill>
              </a:rPr>
              <a:t>Eesti positsioon Euroopas (3.)</a:t>
            </a:r>
            <a:endParaRPr lang="et-EE" sz="2800" dirty="0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67" y="1542828"/>
            <a:ext cx="2472452" cy="1318641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83" y="2844205"/>
            <a:ext cx="2472436" cy="1603982"/>
          </a:xfrm>
          <a:prstGeom prst="rect">
            <a:avLst/>
          </a:prstGeom>
        </p:spPr>
      </p:pic>
      <p:sp>
        <p:nvSpPr>
          <p:cNvPr id="9" name="Ristkülik 8"/>
          <p:cNvSpPr/>
          <p:nvPr/>
        </p:nvSpPr>
        <p:spPr>
          <a:xfrm>
            <a:off x="5579889" y="4645843"/>
            <a:ext cx="280831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solidFill>
                  <a:srgbClr val="4D4D4D"/>
                </a:solidFill>
                <a:latin typeface="Roboto" panose="02000000000000000000" pitchFamily="2" charset="0"/>
              </a:rPr>
              <a:t>Hetkel on Eestis u </a:t>
            </a:r>
            <a:r>
              <a:rPr lang="en-US" dirty="0">
                <a:solidFill>
                  <a:srgbClr val="4D4D4D"/>
                </a:solidFill>
                <a:latin typeface="Roboto" panose="02000000000000000000" pitchFamily="2" charset="0"/>
              </a:rPr>
              <a:t> </a:t>
            </a:r>
            <a:r>
              <a:rPr lang="en-US" dirty="0">
                <a:solidFill>
                  <a:srgbClr val="FF5638"/>
                </a:solidFill>
                <a:latin typeface="Roboto" panose="02000000000000000000" pitchFamily="2" charset="0"/>
                <a:hlinkClick r:id="rId5"/>
              </a:rPr>
              <a:t>450 </a:t>
            </a:r>
            <a:r>
              <a:rPr lang="en-US" dirty="0" smtClean="0">
                <a:solidFill>
                  <a:srgbClr val="FF5638"/>
                </a:solidFill>
                <a:latin typeface="Roboto" panose="02000000000000000000" pitchFamily="2" charset="0"/>
                <a:hlinkClick r:id="rId5"/>
              </a:rPr>
              <a:t>startup</a:t>
            </a:r>
            <a:r>
              <a:rPr lang="et-EE" dirty="0" smtClean="0">
                <a:solidFill>
                  <a:srgbClr val="FF5638"/>
                </a:solidFill>
                <a:latin typeface="Roboto" panose="02000000000000000000" pitchFamily="2" charset="0"/>
                <a:hlinkClick r:id="rId5"/>
              </a:rPr>
              <a:t>i</a:t>
            </a:r>
            <a:r>
              <a:rPr lang="et-EE" dirty="0" smtClean="0">
                <a:solidFill>
                  <a:srgbClr val="FF5638"/>
                </a:solidFill>
                <a:latin typeface="Roboto" panose="02000000000000000000" pitchFamily="2" charset="0"/>
              </a:rPr>
              <a:t> </a:t>
            </a:r>
            <a:r>
              <a:rPr lang="et-EE" dirty="0" smtClean="0">
                <a:solidFill>
                  <a:srgbClr val="4D4D4D"/>
                </a:solidFill>
                <a:latin typeface="Roboto" panose="02000000000000000000" pitchFamily="2" charset="0"/>
              </a:rPr>
              <a:t>ning aastaks </a:t>
            </a:r>
            <a:r>
              <a:rPr lang="en-US" dirty="0" smtClean="0">
                <a:solidFill>
                  <a:srgbClr val="4D4D4D"/>
                </a:solidFill>
                <a:latin typeface="Roboto" panose="02000000000000000000" pitchFamily="2" charset="0"/>
              </a:rPr>
              <a:t>2020 </a:t>
            </a:r>
            <a:r>
              <a:rPr lang="et-EE" dirty="0" smtClean="0">
                <a:solidFill>
                  <a:srgbClr val="4D4D4D"/>
                </a:solidFill>
                <a:latin typeface="Roboto" panose="02000000000000000000" pitchFamily="2" charset="0"/>
              </a:rPr>
              <a:t>plaanitakse kasvada kuni </a:t>
            </a:r>
            <a:r>
              <a:rPr lang="en-US" dirty="0" smtClean="0">
                <a:solidFill>
                  <a:srgbClr val="4D4D4D"/>
                </a:solidFill>
                <a:latin typeface="Roboto" panose="02000000000000000000" pitchFamily="2" charset="0"/>
              </a:rPr>
              <a:t>1000 startup</a:t>
            </a:r>
            <a:r>
              <a:rPr lang="et-EE" dirty="0" smtClean="0">
                <a:solidFill>
                  <a:srgbClr val="4D4D4D"/>
                </a:solidFill>
                <a:latin typeface="Roboto" panose="02000000000000000000" pitchFamily="2" charset="0"/>
              </a:rPr>
              <a:t>ini</a:t>
            </a:r>
            <a:r>
              <a:rPr lang="en-US" dirty="0" smtClean="0">
                <a:solidFill>
                  <a:srgbClr val="4D4D4D"/>
                </a:solidFill>
                <a:latin typeface="Roboto" panose="02000000000000000000" pitchFamily="2" charset="0"/>
              </a:rPr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814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867" y="467333"/>
            <a:ext cx="7909315" cy="1224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t-EE" sz="3200" b="1" dirty="0" err="1" smtClean="0">
                <a:solidFill>
                  <a:srgbClr val="004586"/>
                </a:solidFill>
              </a:rPr>
              <a:t>Startupide</a:t>
            </a:r>
            <a:r>
              <a:rPr lang="et-EE" sz="3200" b="1" dirty="0" smtClean="0">
                <a:solidFill>
                  <a:srgbClr val="004586"/>
                </a:solidFill>
              </a:rPr>
              <a:t> rahastamistsükkel</a:t>
            </a:r>
            <a: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solidFill>
                  <a:srgbClr val="004586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00458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7" y="1223085"/>
            <a:ext cx="6192688" cy="388937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C5073A-86DD-3F42-9E0B-DE9A780965AD}"/>
              </a:ext>
            </a:extLst>
          </p:cNvPr>
          <p:cNvGraphicFramePr/>
          <p:nvPr>
            <p:extLst/>
          </p:nvPr>
        </p:nvGraphicFramePr>
        <p:xfrm>
          <a:off x="5147841" y="4140349"/>
          <a:ext cx="3384376" cy="25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al 5"/>
          <p:cNvSpPr/>
          <p:nvPr/>
        </p:nvSpPr>
        <p:spPr bwMode="auto">
          <a:xfrm>
            <a:off x="5147841" y="6084565"/>
            <a:ext cx="504056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smtClean="0">
              <a:ln>
                <a:noFill/>
              </a:ln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Ovaal 6"/>
          <p:cNvSpPr/>
          <p:nvPr/>
        </p:nvSpPr>
        <p:spPr bwMode="auto">
          <a:xfrm>
            <a:off x="5686983" y="5966589"/>
            <a:ext cx="1117042" cy="72008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t-EE" sz="1800" b="0" i="0" u="none" strike="noStrike" cap="none" normalizeH="0" baseline="0" smtClean="0">
              <a:ln>
                <a:noFill/>
              </a:ln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5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3725" y="2310581"/>
            <a:ext cx="3644812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339478" y="10"/>
            <a:ext cx="4660058" cy="684052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25" y="364195"/>
            <a:ext cx="3779417" cy="1688483"/>
          </a:xfrm>
        </p:spPr>
        <p:txBody>
          <a:bodyPr>
            <a:normAutofit/>
          </a:bodyPr>
          <a:lstStyle/>
          <a:p>
            <a:r>
              <a:rPr lang="et-EE" dirty="0" err="1"/>
              <a:t>Idea</a:t>
            </a:r>
            <a:r>
              <a:rPr lang="et-EE" dirty="0"/>
              <a:t> </a:t>
            </a:r>
            <a:r>
              <a:rPr lang="et-EE" dirty="0" err="1"/>
              <a:t>Garage</a:t>
            </a:r>
            <a:r>
              <a:rPr lang="et-EE" dirty="0"/>
              <a:t>: </a:t>
            </a:r>
            <a:r>
              <a:rPr lang="en-US" b="0" dirty="0"/>
              <a:t>Estonian Wellbeing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725" y="2568477"/>
            <a:ext cx="3779417" cy="3453412"/>
          </a:xfrm>
        </p:spPr>
        <p:txBody>
          <a:bodyPr>
            <a:normAutofit/>
          </a:bodyPr>
          <a:lstStyle/>
          <a:p>
            <a:pPr marL="108000" indent="0">
              <a:spcAft>
                <a:spcPts val="0"/>
              </a:spcAft>
              <a:buNone/>
            </a:pPr>
            <a:endParaRPr lang="et-EE" sz="1500" dirty="0"/>
          </a:p>
          <a:p>
            <a:pPr marL="108000" indent="0">
              <a:buNone/>
            </a:pPr>
            <a:r>
              <a:rPr lang="en-US" sz="1500" dirty="0"/>
              <a:t>The aim of Idea Garage </a:t>
            </a:r>
            <a:r>
              <a:rPr lang="en-US" sz="1500" dirty="0">
                <a:hlinkClick r:id="rId3"/>
              </a:rPr>
              <a:t>Estonian Wellbeing </a:t>
            </a:r>
            <a:r>
              <a:rPr lang="et-EE" sz="1500" dirty="0" err="1"/>
              <a:t>was</a:t>
            </a:r>
            <a:r>
              <a:rPr lang="en-US" sz="1500" dirty="0"/>
              <a:t> to encourage participants to propose and validate new ideas for Estonian wellbeing with the help of mentors in making the life of Estonians better</a:t>
            </a:r>
          </a:p>
        </p:txBody>
      </p:sp>
    </p:spTree>
    <p:extLst>
      <p:ext uri="{BB962C8B-B14F-4D97-AF65-F5344CB8AC3E}">
        <p14:creationId xmlns:p14="http://schemas.microsoft.com/office/powerpoint/2010/main" val="32262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3132237"/>
            <a:ext cx="7920000" cy="1080000"/>
          </a:xfrm>
        </p:spPr>
        <p:txBody>
          <a:bodyPr/>
          <a:lstStyle/>
          <a:p>
            <a:r>
              <a:rPr lang="en-US" dirty="0"/>
              <a:t>The Idea Garage Estonian Wellbeing 2017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313" y="4212307"/>
            <a:ext cx="8208912" cy="2160239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ea typeface="Roboto" charset="0"/>
                <a:cs typeface="Roboto" charset="0"/>
              </a:rPr>
              <a:t>was MEANT FOR ANYONE, who felt passionate about improving the life quality in Estonia</a:t>
            </a:r>
          </a:p>
          <a:p>
            <a:pPr algn="just">
              <a:spcAft>
                <a:spcPts val="0"/>
              </a:spcAft>
            </a:pPr>
            <a:endParaRPr lang="en-US" dirty="0" smtClean="0">
              <a:ea typeface="Roboto" charset="0"/>
              <a:cs typeface="Roboto" charset="0"/>
            </a:endParaRPr>
          </a:p>
          <a:p>
            <a:pPr algn="just">
              <a:spcAft>
                <a:spcPts val="0"/>
              </a:spcAft>
            </a:pPr>
            <a:r>
              <a:rPr lang="en-US" dirty="0" smtClean="0">
                <a:ea typeface="Roboto" charset="0"/>
                <a:cs typeface="Roboto" charset="0"/>
              </a:rPr>
              <a:t>An minimum expected outcome was a prototype on a paper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899953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492</Words>
  <Application>Microsoft Office PowerPoint</Application>
  <PresentationFormat>Kohandatud</PresentationFormat>
  <Paragraphs>101</Paragraphs>
  <Slides>16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Arial Unicode MS</vt:lpstr>
      <vt:lpstr>Roboto</vt:lpstr>
      <vt:lpstr>Roboto Condensed</vt:lpstr>
      <vt:lpstr>Times New Roman</vt:lpstr>
      <vt:lpstr>Wingdings</vt:lpstr>
      <vt:lpstr>Office'i kujundus</vt:lpstr>
      <vt:lpstr>Innovaatilised lahendused sotsiaalvaldkonnas</vt:lpstr>
      <vt:lpstr>  Toetusmeede innovaatiliste lahenduste arendamiseks   </vt:lpstr>
      <vt:lpstr>Toetusmeede innovaatiliste lahenduste arendamiseks</vt:lpstr>
      <vt:lpstr>Toetuse osakaal ja piirsumma väiketoetussüsteemis </vt:lpstr>
      <vt:lpstr>   Teadus – ja arendustegevuse korralduse seadus (TAKS)  </vt:lpstr>
      <vt:lpstr>  </vt:lpstr>
      <vt:lpstr>Startupide rahastamistsükkel </vt:lpstr>
      <vt:lpstr>Idea Garage: Estonian Wellbeing 2017</vt:lpstr>
      <vt:lpstr>The Idea Garage Estonian Wellbeing 2017</vt:lpstr>
      <vt:lpstr>PowerPointi esitlus</vt:lpstr>
      <vt:lpstr>PowerPointi esitlus</vt:lpstr>
      <vt:lpstr>PowerPointi esitlus</vt:lpstr>
      <vt:lpstr>PowerPointi esitlus</vt:lpstr>
      <vt:lpstr> Veel näiteid Eestist:  </vt:lpstr>
      <vt:lpstr> Näiteid teistest riikidest  </vt:lpstr>
      <vt:lpstr>Aitäh!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2017-07-17T07:21:47Z</dcterms:created>
  <dcterms:modified xsi:type="dcterms:W3CDTF">2018-07-03T13:18:09Z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