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6"/>
  </p:notesMasterIdLst>
  <p:handoutMasterIdLst>
    <p:handoutMasterId r:id="rId57"/>
  </p:handoutMasterIdLst>
  <p:sldIdLst>
    <p:sldId id="256" r:id="rId2"/>
    <p:sldId id="304" r:id="rId3"/>
    <p:sldId id="315" r:id="rId4"/>
    <p:sldId id="267" r:id="rId5"/>
    <p:sldId id="299" r:id="rId6"/>
    <p:sldId id="300" r:id="rId7"/>
    <p:sldId id="301" r:id="rId8"/>
    <p:sldId id="302" r:id="rId9"/>
    <p:sldId id="303" r:id="rId10"/>
    <p:sldId id="305" r:id="rId11"/>
    <p:sldId id="306" r:id="rId12"/>
    <p:sldId id="307" r:id="rId13"/>
    <p:sldId id="308" r:id="rId14"/>
    <p:sldId id="309" r:id="rId15"/>
    <p:sldId id="310" r:id="rId16"/>
    <p:sldId id="311" r:id="rId17"/>
    <p:sldId id="340" r:id="rId18"/>
    <p:sldId id="314" r:id="rId19"/>
    <p:sldId id="339" r:id="rId20"/>
    <p:sldId id="312" r:id="rId21"/>
    <p:sldId id="313" r:id="rId22"/>
    <p:sldId id="323" r:id="rId23"/>
    <p:sldId id="324" r:id="rId24"/>
    <p:sldId id="316" r:id="rId25"/>
    <p:sldId id="356" r:id="rId26"/>
    <p:sldId id="317" r:id="rId27"/>
    <p:sldId id="341" r:id="rId28"/>
    <p:sldId id="342" r:id="rId29"/>
    <p:sldId id="343" r:id="rId30"/>
    <p:sldId id="345" r:id="rId31"/>
    <p:sldId id="346" r:id="rId32"/>
    <p:sldId id="355" r:id="rId33"/>
    <p:sldId id="344" r:id="rId34"/>
    <p:sldId id="334" r:id="rId35"/>
    <p:sldId id="348" r:id="rId36"/>
    <p:sldId id="349" r:id="rId37"/>
    <p:sldId id="350" r:id="rId38"/>
    <p:sldId id="352" r:id="rId39"/>
    <p:sldId id="318" r:id="rId40"/>
    <p:sldId id="333" r:id="rId41"/>
    <p:sldId id="319" r:id="rId42"/>
    <p:sldId id="320" r:id="rId43"/>
    <p:sldId id="328" r:id="rId44"/>
    <p:sldId id="329" r:id="rId45"/>
    <p:sldId id="326" r:id="rId46"/>
    <p:sldId id="327" r:id="rId47"/>
    <p:sldId id="322" r:id="rId48"/>
    <p:sldId id="336" r:id="rId49"/>
    <p:sldId id="338" r:id="rId50"/>
    <p:sldId id="325" r:id="rId51"/>
    <p:sldId id="335" r:id="rId52"/>
    <p:sldId id="337" r:id="rId53"/>
    <p:sldId id="347" r:id="rId54"/>
    <p:sldId id="331" r:id="rId55"/>
  </p:sldIdLst>
  <p:sldSz cx="9144000" cy="6858000" type="screen4x3"/>
  <p:notesSz cx="6797675" cy="9928225"/>
  <p:defaultText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D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47" autoAdjust="0"/>
    <p:restoredTop sz="87654" autoAdjust="0"/>
  </p:normalViewPr>
  <p:slideViewPr>
    <p:cSldViewPr>
      <p:cViewPr varScale="1">
        <p:scale>
          <a:sx n="78" d="100"/>
          <a:sy n="78" d="100"/>
        </p:scale>
        <p:origin x="1488" y="6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handoutMaster" Target="handoutMasters/handoutMaster1.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t-EE"/>
          </a:p>
        </p:txBody>
      </p:sp>
      <p:sp>
        <p:nvSpPr>
          <p:cNvPr id="3" name="Date Placeholder 2"/>
          <p:cNvSpPr>
            <a:spLocks noGrp="1"/>
          </p:cNvSpPr>
          <p:nvPr>
            <p:ph type="dt" sz="quarter" idx="1"/>
          </p:nvPr>
        </p:nvSpPr>
        <p:spPr>
          <a:xfrm>
            <a:off x="3850443" y="0"/>
            <a:ext cx="2945659" cy="496411"/>
          </a:xfrm>
          <a:prstGeom prst="rect">
            <a:avLst/>
          </a:prstGeom>
        </p:spPr>
        <p:txBody>
          <a:bodyPr vert="horz" lIns="91440" tIns="45720" rIns="91440" bIns="45720" rtlCol="0"/>
          <a:lstStyle>
            <a:lvl1pPr algn="r">
              <a:defRPr sz="1200"/>
            </a:lvl1pPr>
          </a:lstStyle>
          <a:p>
            <a:fld id="{CDA85441-62E6-47F7-B1A7-D72903C294FA}" type="datetimeFigureOut">
              <a:rPr lang="et-EE" smtClean="0"/>
              <a:pPr/>
              <a:t>22.12.2017</a:t>
            </a:fld>
            <a:endParaRPr lang="et-EE"/>
          </a:p>
        </p:txBody>
      </p:sp>
      <p:sp>
        <p:nvSpPr>
          <p:cNvPr id="4" name="Footer Placeholder 3"/>
          <p:cNvSpPr>
            <a:spLocks noGrp="1"/>
          </p:cNvSpPr>
          <p:nvPr>
            <p:ph type="ftr" sz="quarter" idx="2"/>
          </p:nvPr>
        </p:nvSpPr>
        <p:spPr>
          <a:xfrm>
            <a:off x="0" y="9430091"/>
            <a:ext cx="2945659" cy="496411"/>
          </a:xfrm>
          <a:prstGeom prst="rect">
            <a:avLst/>
          </a:prstGeom>
        </p:spPr>
        <p:txBody>
          <a:bodyPr vert="horz" lIns="91440" tIns="45720" rIns="91440" bIns="45720" rtlCol="0" anchor="b"/>
          <a:lstStyle>
            <a:lvl1pPr algn="l">
              <a:defRPr sz="1200"/>
            </a:lvl1pPr>
          </a:lstStyle>
          <a:p>
            <a:endParaRPr lang="et-EE"/>
          </a:p>
        </p:txBody>
      </p:sp>
      <p:sp>
        <p:nvSpPr>
          <p:cNvPr id="5" name="Slide Number Placeholder 4"/>
          <p:cNvSpPr>
            <a:spLocks noGrp="1"/>
          </p:cNvSpPr>
          <p:nvPr>
            <p:ph type="sldNum" sz="quarter" idx="3"/>
          </p:nvPr>
        </p:nvSpPr>
        <p:spPr>
          <a:xfrm>
            <a:off x="3850443" y="9430091"/>
            <a:ext cx="2945659" cy="496411"/>
          </a:xfrm>
          <a:prstGeom prst="rect">
            <a:avLst/>
          </a:prstGeom>
        </p:spPr>
        <p:txBody>
          <a:bodyPr vert="horz" lIns="91440" tIns="45720" rIns="91440" bIns="45720" rtlCol="0" anchor="b"/>
          <a:lstStyle>
            <a:lvl1pPr algn="r">
              <a:defRPr sz="1200"/>
            </a:lvl1pPr>
          </a:lstStyle>
          <a:p>
            <a:fld id="{46BD60C3-E2F3-4E07-ADD8-63C60FFD1325}" type="slidenum">
              <a:rPr lang="et-EE" smtClean="0"/>
              <a:pPr/>
              <a:t>‹#›</a:t>
            </a:fld>
            <a:endParaRPr lang="et-EE"/>
          </a:p>
        </p:txBody>
      </p:sp>
    </p:spTree>
    <p:extLst>
      <p:ext uri="{BB962C8B-B14F-4D97-AF65-F5344CB8AC3E}">
        <p14:creationId xmlns:p14="http://schemas.microsoft.com/office/powerpoint/2010/main" val="37266703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t-EE"/>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B9E6AF2E-44BE-4121-B9F9-89B1209990A6}" type="datetimeFigureOut">
              <a:rPr lang="et-EE" smtClean="0"/>
              <a:pPr/>
              <a:t>22.12.2017</a:t>
            </a:fld>
            <a:endParaRPr lang="et-EE"/>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t-EE"/>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et-EE"/>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90018A49-54D4-4514-ADAC-9AE3EF7A6695}" type="slidenum">
              <a:rPr lang="et-EE" smtClean="0"/>
              <a:pPr/>
              <a:t>‹#›</a:t>
            </a:fld>
            <a:endParaRPr lang="et-EE"/>
          </a:p>
        </p:txBody>
      </p:sp>
    </p:spTree>
    <p:extLst>
      <p:ext uri="{BB962C8B-B14F-4D97-AF65-F5344CB8AC3E}">
        <p14:creationId xmlns:p14="http://schemas.microsoft.com/office/powerpoint/2010/main" val="37356040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a:p>
        </p:txBody>
      </p:sp>
      <p:sp>
        <p:nvSpPr>
          <p:cNvPr id="4" name="Slide Number Placeholder 3"/>
          <p:cNvSpPr>
            <a:spLocks noGrp="1"/>
          </p:cNvSpPr>
          <p:nvPr>
            <p:ph type="sldNum" sz="quarter" idx="10"/>
          </p:nvPr>
        </p:nvSpPr>
        <p:spPr/>
        <p:txBody>
          <a:bodyPr/>
          <a:lstStyle/>
          <a:p>
            <a:fld id="{90018A49-54D4-4514-ADAC-9AE3EF7A6695}" type="slidenum">
              <a:rPr lang="et-EE" smtClean="0"/>
              <a:pPr/>
              <a:t>1</a:t>
            </a:fld>
            <a:endParaRPr lang="et-EE"/>
          </a:p>
        </p:txBody>
      </p:sp>
    </p:spTree>
    <p:extLst>
      <p:ext uri="{BB962C8B-B14F-4D97-AF65-F5344CB8AC3E}">
        <p14:creationId xmlns:p14="http://schemas.microsoft.com/office/powerpoint/2010/main" val="19780361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t-EE" dirty="0" smtClean="0"/>
              <a:t>Uus slaid</a:t>
            </a:r>
            <a:endParaRPr lang="et-EE" dirty="0"/>
          </a:p>
        </p:txBody>
      </p:sp>
      <p:sp>
        <p:nvSpPr>
          <p:cNvPr id="4" name="Slide Number Placeholder 3"/>
          <p:cNvSpPr>
            <a:spLocks noGrp="1"/>
          </p:cNvSpPr>
          <p:nvPr>
            <p:ph type="sldNum" sz="quarter" idx="10"/>
          </p:nvPr>
        </p:nvSpPr>
        <p:spPr/>
        <p:txBody>
          <a:bodyPr/>
          <a:lstStyle/>
          <a:p>
            <a:fld id="{90018A49-54D4-4514-ADAC-9AE3EF7A6695}" type="slidenum">
              <a:rPr lang="et-EE" smtClean="0"/>
              <a:pPr/>
              <a:t>25</a:t>
            </a:fld>
            <a:endParaRPr lang="et-EE"/>
          </a:p>
        </p:txBody>
      </p:sp>
    </p:spTree>
    <p:extLst>
      <p:ext uri="{BB962C8B-B14F-4D97-AF65-F5344CB8AC3E}">
        <p14:creationId xmlns:p14="http://schemas.microsoft.com/office/powerpoint/2010/main" val="42686101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t-EE" dirty="0"/>
          </a:p>
        </p:txBody>
      </p:sp>
      <p:sp>
        <p:nvSpPr>
          <p:cNvPr id="4" name="Slide Number Placeholder 3"/>
          <p:cNvSpPr>
            <a:spLocks noGrp="1"/>
          </p:cNvSpPr>
          <p:nvPr>
            <p:ph type="sldNum" sz="quarter" idx="10"/>
          </p:nvPr>
        </p:nvSpPr>
        <p:spPr/>
        <p:txBody>
          <a:bodyPr/>
          <a:lstStyle/>
          <a:p>
            <a:fld id="{90018A49-54D4-4514-ADAC-9AE3EF7A6695}" type="slidenum">
              <a:rPr lang="et-EE" smtClean="0"/>
              <a:pPr/>
              <a:t>27</a:t>
            </a:fld>
            <a:endParaRPr lang="et-EE"/>
          </a:p>
        </p:txBody>
      </p:sp>
    </p:spTree>
    <p:extLst>
      <p:ext uri="{BB962C8B-B14F-4D97-AF65-F5344CB8AC3E}">
        <p14:creationId xmlns:p14="http://schemas.microsoft.com/office/powerpoint/2010/main" val="21688027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t-EE" dirty="0"/>
          </a:p>
        </p:txBody>
      </p:sp>
      <p:sp>
        <p:nvSpPr>
          <p:cNvPr id="4" name="Slide Number Placeholder 3"/>
          <p:cNvSpPr>
            <a:spLocks noGrp="1"/>
          </p:cNvSpPr>
          <p:nvPr>
            <p:ph type="sldNum" sz="quarter" idx="10"/>
          </p:nvPr>
        </p:nvSpPr>
        <p:spPr/>
        <p:txBody>
          <a:bodyPr/>
          <a:lstStyle/>
          <a:p>
            <a:fld id="{90018A49-54D4-4514-ADAC-9AE3EF7A6695}" type="slidenum">
              <a:rPr lang="et-EE" smtClean="0"/>
              <a:pPr/>
              <a:t>30</a:t>
            </a:fld>
            <a:endParaRPr lang="et-EE"/>
          </a:p>
        </p:txBody>
      </p:sp>
    </p:spTree>
    <p:extLst>
      <p:ext uri="{BB962C8B-B14F-4D97-AF65-F5344CB8AC3E}">
        <p14:creationId xmlns:p14="http://schemas.microsoft.com/office/powerpoint/2010/main" val="23847022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t-EE" baseline="0" dirty="0" smtClean="0"/>
          </a:p>
        </p:txBody>
      </p:sp>
      <p:sp>
        <p:nvSpPr>
          <p:cNvPr id="4" name="Slide Number Placeholder 3"/>
          <p:cNvSpPr>
            <a:spLocks noGrp="1"/>
          </p:cNvSpPr>
          <p:nvPr>
            <p:ph type="sldNum" sz="quarter" idx="10"/>
          </p:nvPr>
        </p:nvSpPr>
        <p:spPr/>
        <p:txBody>
          <a:bodyPr/>
          <a:lstStyle/>
          <a:p>
            <a:fld id="{90018A49-54D4-4514-ADAC-9AE3EF7A6695}" type="slidenum">
              <a:rPr lang="et-EE" smtClean="0"/>
              <a:pPr/>
              <a:t>47</a:t>
            </a:fld>
            <a:endParaRPr lang="et-EE"/>
          </a:p>
        </p:txBody>
      </p:sp>
    </p:spTree>
    <p:extLst>
      <p:ext uri="{BB962C8B-B14F-4D97-AF65-F5344CB8AC3E}">
        <p14:creationId xmlns:p14="http://schemas.microsoft.com/office/powerpoint/2010/main" val="3316378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t-EE" dirty="0"/>
          </a:p>
        </p:txBody>
      </p:sp>
      <p:sp>
        <p:nvSpPr>
          <p:cNvPr id="4" name="Slide Number Placeholder 3"/>
          <p:cNvSpPr>
            <a:spLocks noGrp="1"/>
          </p:cNvSpPr>
          <p:nvPr>
            <p:ph type="sldNum" sz="quarter" idx="10"/>
          </p:nvPr>
        </p:nvSpPr>
        <p:spPr/>
        <p:txBody>
          <a:bodyPr/>
          <a:lstStyle/>
          <a:p>
            <a:fld id="{90018A49-54D4-4514-ADAC-9AE3EF7A6695}" type="slidenum">
              <a:rPr lang="et-EE" smtClean="0"/>
              <a:pPr/>
              <a:t>48</a:t>
            </a:fld>
            <a:endParaRPr lang="et-EE"/>
          </a:p>
        </p:txBody>
      </p:sp>
    </p:spTree>
    <p:extLst>
      <p:ext uri="{BB962C8B-B14F-4D97-AF65-F5344CB8AC3E}">
        <p14:creationId xmlns:p14="http://schemas.microsoft.com/office/powerpoint/2010/main" val="26046099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t-EE" dirty="0"/>
          </a:p>
        </p:txBody>
      </p:sp>
      <p:sp>
        <p:nvSpPr>
          <p:cNvPr id="4" name="Slide Number Placeholder 3"/>
          <p:cNvSpPr>
            <a:spLocks noGrp="1"/>
          </p:cNvSpPr>
          <p:nvPr>
            <p:ph type="sldNum" sz="quarter" idx="10"/>
          </p:nvPr>
        </p:nvSpPr>
        <p:spPr/>
        <p:txBody>
          <a:bodyPr/>
          <a:lstStyle/>
          <a:p>
            <a:fld id="{90018A49-54D4-4514-ADAC-9AE3EF7A6695}" type="slidenum">
              <a:rPr lang="et-EE" smtClean="0"/>
              <a:pPr/>
              <a:t>54</a:t>
            </a:fld>
            <a:endParaRPr lang="et-EE"/>
          </a:p>
        </p:txBody>
      </p:sp>
    </p:spTree>
    <p:extLst>
      <p:ext uri="{BB962C8B-B14F-4D97-AF65-F5344CB8AC3E}">
        <p14:creationId xmlns:p14="http://schemas.microsoft.com/office/powerpoint/2010/main" val="10596164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t-EE" dirty="0"/>
          </a:p>
        </p:txBody>
      </p:sp>
      <p:sp>
        <p:nvSpPr>
          <p:cNvPr id="4" name="Slide Number Placeholder 3"/>
          <p:cNvSpPr>
            <a:spLocks noGrp="1"/>
          </p:cNvSpPr>
          <p:nvPr>
            <p:ph type="sldNum" sz="quarter" idx="10"/>
          </p:nvPr>
        </p:nvSpPr>
        <p:spPr/>
        <p:txBody>
          <a:bodyPr/>
          <a:lstStyle/>
          <a:p>
            <a:fld id="{90018A49-54D4-4514-ADAC-9AE3EF7A6695}" type="slidenum">
              <a:rPr lang="et-EE" smtClean="0"/>
              <a:pPr/>
              <a:t>4</a:t>
            </a:fld>
            <a:endParaRPr lang="et-EE"/>
          </a:p>
        </p:txBody>
      </p:sp>
    </p:spTree>
    <p:extLst>
      <p:ext uri="{BB962C8B-B14F-4D97-AF65-F5344CB8AC3E}">
        <p14:creationId xmlns:p14="http://schemas.microsoft.com/office/powerpoint/2010/main" val="2706908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t-EE" dirty="0"/>
          </a:p>
        </p:txBody>
      </p:sp>
      <p:sp>
        <p:nvSpPr>
          <p:cNvPr id="4" name="Slide Number Placeholder 3"/>
          <p:cNvSpPr>
            <a:spLocks noGrp="1"/>
          </p:cNvSpPr>
          <p:nvPr>
            <p:ph type="sldNum" sz="quarter" idx="10"/>
          </p:nvPr>
        </p:nvSpPr>
        <p:spPr/>
        <p:txBody>
          <a:bodyPr/>
          <a:lstStyle/>
          <a:p>
            <a:fld id="{90018A49-54D4-4514-ADAC-9AE3EF7A6695}" type="slidenum">
              <a:rPr lang="et-EE" smtClean="0"/>
              <a:pPr/>
              <a:t>7</a:t>
            </a:fld>
            <a:endParaRPr lang="et-EE"/>
          </a:p>
        </p:txBody>
      </p:sp>
    </p:spTree>
    <p:extLst>
      <p:ext uri="{BB962C8B-B14F-4D97-AF65-F5344CB8AC3E}">
        <p14:creationId xmlns:p14="http://schemas.microsoft.com/office/powerpoint/2010/main" val="14729112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t-EE" dirty="0" smtClean="0"/>
              <a:t>Parandatud BO kassakulu</a:t>
            </a:r>
            <a:r>
              <a:rPr lang="et-EE" baseline="0" dirty="0" smtClean="0"/>
              <a:t> kontrollimise aruande nr</a:t>
            </a:r>
            <a:endParaRPr lang="et-EE" dirty="0"/>
          </a:p>
        </p:txBody>
      </p:sp>
      <p:sp>
        <p:nvSpPr>
          <p:cNvPr id="4" name="Slide Number Placeholder 3"/>
          <p:cNvSpPr>
            <a:spLocks noGrp="1"/>
          </p:cNvSpPr>
          <p:nvPr>
            <p:ph type="sldNum" sz="quarter" idx="10"/>
          </p:nvPr>
        </p:nvSpPr>
        <p:spPr/>
        <p:txBody>
          <a:bodyPr/>
          <a:lstStyle/>
          <a:p>
            <a:fld id="{90018A49-54D4-4514-ADAC-9AE3EF7A6695}" type="slidenum">
              <a:rPr lang="et-EE" smtClean="0"/>
              <a:pPr/>
              <a:t>8</a:t>
            </a:fld>
            <a:endParaRPr lang="et-EE"/>
          </a:p>
        </p:txBody>
      </p:sp>
    </p:spTree>
    <p:extLst>
      <p:ext uri="{BB962C8B-B14F-4D97-AF65-F5344CB8AC3E}">
        <p14:creationId xmlns:p14="http://schemas.microsoft.com/office/powerpoint/2010/main" val="37510789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t-EE" dirty="0"/>
          </a:p>
        </p:txBody>
      </p:sp>
      <p:sp>
        <p:nvSpPr>
          <p:cNvPr id="4" name="Slide Number Placeholder 3"/>
          <p:cNvSpPr>
            <a:spLocks noGrp="1"/>
          </p:cNvSpPr>
          <p:nvPr>
            <p:ph type="sldNum" sz="quarter" idx="10"/>
          </p:nvPr>
        </p:nvSpPr>
        <p:spPr/>
        <p:txBody>
          <a:bodyPr/>
          <a:lstStyle/>
          <a:p>
            <a:fld id="{90018A49-54D4-4514-ADAC-9AE3EF7A6695}" type="slidenum">
              <a:rPr lang="et-EE" smtClean="0"/>
              <a:pPr/>
              <a:t>13</a:t>
            </a:fld>
            <a:endParaRPr lang="et-EE"/>
          </a:p>
        </p:txBody>
      </p:sp>
    </p:spTree>
    <p:extLst>
      <p:ext uri="{BB962C8B-B14F-4D97-AF65-F5344CB8AC3E}">
        <p14:creationId xmlns:p14="http://schemas.microsoft.com/office/powerpoint/2010/main" val="37871257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t-EE" dirty="0">
              <a:solidFill>
                <a:srgbClr val="FF0000"/>
              </a:solidFill>
            </a:endParaRPr>
          </a:p>
        </p:txBody>
      </p:sp>
      <p:sp>
        <p:nvSpPr>
          <p:cNvPr id="4" name="Slide Number Placeholder 3"/>
          <p:cNvSpPr>
            <a:spLocks noGrp="1"/>
          </p:cNvSpPr>
          <p:nvPr>
            <p:ph type="sldNum" sz="quarter" idx="10"/>
          </p:nvPr>
        </p:nvSpPr>
        <p:spPr/>
        <p:txBody>
          <a:bodyPr/>
          <a:lstStyle/>
          <a:p>
            <a:fld id="{90018A49-54D4-4514-ADAC-9AE3EF7A6695}" type="slidenum">
              <a:rPr lang="et-EE" smtClean="0"/>
              <a:pPr/>
              <a:t>14</a:t>
            </a:fld>
            <a:endParaRPr lang="et-EE"/>
          </a:p>
        </p:txBody>
      </p:sp>
    </p:spTree>
    <p:extLst>
      <p:ext uri="{BB962C8B-B14F-4D97-AF65-F5344CB8AC3E}">
        <p14:creationId xmlns:p14="http://schemas.microsoft.com/office/powerpoint/2010/main" val="20870194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t-EE" dirty="0"/>
          </a:p>
        </p:txBody>
      </p:sp>
      <p:sp>
        <p:nvSpPr>
          <p:cNvPr id="4" name="Slide Number Placeholder 3"/>
          <p:cNvSpPr>
            <a:spLocks noGrp="1"/>
          </p:cNvSpPr>
          <p:nvPr>
            <p:ph type="sldNum" sz="quarter" idx="10"/>
          </p:nvPr>
        </p:nvSpPr>
        <p:spPr/>
        <p:txBody>
          <a:bodyPr/>
          <a:lstStyle/>
          <a:p>
            <a:fld id="{90018A49-54D4-4514-ADAC-9AE3EF7A6695}" type="slidenum">
              <a:rPr lang="et-EE" smtClean="0"/>
              <a:pPr/>
              <a:t>18</a:t>
            </a:fld>
            <a:endParaRPr lang="et-EE"/>
          </a:p>
        </p:txBody>
      </p:sp>
    </p:spTree>
    <p:extLst>
      <p:ext uri="{BB962C8B-B14F-4D97-AF65-F5344CB8AC3E}">
        <p14:creationId xmlns:p14="http://schemas.microsoft.com/office/powerpoint/2010/main" val="42030433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t-EE" dirty="0" smtClean="0"/>
              <a:t>Lisatud</a:t>
            </a:r>
            <a:r>
              <a:rPr lang="et-EE" baseline="0" dirty="0" smtClean="0"/>
              <a:t> palga maksude tasumise erisus jaanuaris 2017</a:t>
            </a:r>
            <a:endParaRPr lang="et-EE" dirty="0"/>
          </a:p>
        </p:txBody>
      </p:sp>
      <p:sp>
        <p:nvSpPr>
          <p:cNvPr id="4" name="Slide Number Placeholder 3"/>
          <p:cNvSpPr>
            <a:spLocks noGrp="1"/>
          </p:cNvSpPr>
          <p:nvPr>
            <p:ph type="sldNum" sz="quarter" idx="10"/>
          </p:nvPr>
        </p:nvSpPr>
        <p:spPr/>
        <p:txBody>
          <a:bodyPr/>
          <a:lstStyle/>
          <a:p>
            <a:fld id="{90018A49-54D4-4514-ADAC-9AE3EF7A6695}" type="slidenum">
              <a:rPr lang="et-EE" smtClean="0"/>
              <a:pPr/>
              <a:t>23</a:t>
            </a:fld>
            <a:endParaRPr lang="et-EE"/>
          </a:p>
        </p:txBody>
      </p:sp>
    </p:spTree>
    <p:extLst>
      <p:ext uri="{BB962C8B-B14F-4D97-AF65-F5344CB8AC3E}">
        <p14:creationId xmlns:p14="http://schemas.microsoft.com/office/powerpoint/2010/main" val="24470104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t-EE" dirty="0"/>
          </a:p>
        </p:txBody>
      </p:sp>
      <p:sp>
        <p:nvSpPr>
          <p:cNvPr id="4" name="Slide Number Placeholder 3"/>
          <p:cNvSpPr>
            <a:spLocks noGrp="1"/>
          </p:cNvSpPr>
          <p:nvPr>
            <p:ph type="sldNum" sz="quarter" idx="10"/>
          </p:nvPr>
        </p:nvSpPr>
        <p:spPr/>
        <p:txBody>
          <a:bodyPr/>
          <a:lstStyle/>
          <a:p>
            <a:fld id="{90018A49-54D4-4514-ADAC-9AE3EF7A6695}" type="slidenum">
              <a:rPr lang="et-EE" smtClean="0"/>
              <a:pPr/>
              <a:t>24</a:t>
            </a:fld>
            <a:endParaRPr lang="et-EE"/>
          </a:p>
        </p:txBody>
      </p:sp>
    </p:spTree>
    <p:extLst>
      <p:ext uri="{BB962C8B-B14F-4D97-AF65-F5344CB8AC3E}">
        <p14:creationId xmlns:p14="http://schemas.microsoft.com/office/powerpoint/2010/main" val="38695495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67544" y="3284984"/>
            <a:ext cx="8208912" cy="1470025"/>
          </a:xfrm>
        </p:spPr>
        <p:txBody>
          <a:bodyPr anchor="b" anchorCtr="0"/>
          <a:lstStyle>
            <a:lvl1pPr algn="ctr">
              <a:defRPr/>
            </a:lvl1pPr>
          </a:lstStyle>
          <a:p>
            <a:r>
              <a:rPr lang="en-US" dirty="0" smtClean="0"/>
              <a:t>Click to edit Master title style</a:t>
            </a:r>
            <a:endParaRPr lang="et-EE" dirty="0"/>
          </a:p>
        </p:txBody>
      </p:sp>
      <p:sp>
        <p:nvSpPr>
          <p:cNvPr id="3" name="Subtitle 2"/>
          <p:cNvSpPr>
            <a:spLocks noGrp="1"/>
          </p:cNvSpPr>
          <p:nvPr>
            <p:ph type="subTitle" idx="1"/>
          </p:nvPr>
        </p:nvSpPr>
        <p:spPr>
          <a:xfrm>
            <a:off x="467544" y="4941168"/>
            <a:ext cx="8208912" cy="1273696"/>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t-EE" dirty="0"/>
          </a:p>
        </p:txBody>
      </p:sp>
      <p:sp>
        <p:nvSpPr>
          <p:cNvPr id="4" name="Date Placeholder 3"/>
          <p:cNvSpPr>
            <a:spLocks noGrp="1"/>
          </p:cNvSpPr>
          <p:nvPr>
            <p:ph type="dt" sz="half" idx="10"/>
          </p:nvPr>
        </p:nvSpPr>
        <p:spPr/>
        <p:txBody>
          <a:bodyPr/>
          <a:lstStyle/>
          <a:p>
            <a:fld id="{15CEAF8E-E0B4-415D-B012-CE30C9B9FAB2}" type="datetime1">
              <a:rPr lang="et-EE" smtClean="0"/>
              <a:pPr/>
              <a:t>22.12.2017</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86841A2E-5EE6-45FA-A02B-58907817A367}" type="slidenum">
              <a:rPr lang="et-EE" smtClean="0"/>
              <a:pPr/>
              <a:t>‹#›</a:t>
            </a:fld>
            <a:endParaRPr lang="et-EE"/>
          </a:p>
        </p:txBody>
      </p:sp>
    </p:spTree>
    <p:extLst>
      <p:ext uri="{BB962C8B-B14F-4D97-AF65-F5344CB8AC3E}">
        <p14:creationId xmlns:p14="http://schemas.microsoft.com/office/powerpoint/2010/main" val="17454525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Content Placeholder 2"/>
          <p:cNvSpPr>
            <a:spLocks noGrp="1"/>
          </p:cNvSpPr>
          <p:nvPr>
            <p:ph idx="1"/>
          </p:nvPr>
        </p:nvSpPr>
        <p:spPr/>
        <p:txBody>
          <a:bodyPr/>
          <a:lstStyle/>
          <a:p>
            <a:pPr lvl="0"/>
            <a:r>
              <a:rPr lang="en-US" dirty="0" smtClean="0"/>
              <a:t>Click to edit Master text styles</a:t>
            </a:r>
            <a:endParaRPr lang="et-EE" dirty="0" smtClean="0"/>
          </a:p>
          <a:p>
            <a:pPr lvl="0"/>
            <a:r>
              <a:rPr lang="en-US" dirty="0" smtClean="0"/>
              <a:t>Second level</a:t>
            </a:r>
            <a:endParaRPr lang="et-EE" dirty="0" smtClean="0"/>
          </a:p>
          <a:p>
            <a:pPr lvl="0"/>
            <a:r>
              <a:rPr lang="en-US" dirty="0" smtClean="0"/>
              <a:t>Third level</a:t>
            </a:r>
            <a:endParaRPr lang="et-EE" dirty="0" smtClean="0"/>
          </a:p>
          <a:p>
            <a:pPr lvl="0"/>
            <a:r>
              <a:rPr lang="en-US" dirty="0" smtClean="0"/>
              <a:t>Fourth level</a:t>
            </a:r>
            <a:endParaRPr lang="et-EE" dirty="0" smtClean="0"/>
          </a:p>
          <a:p>
            <a:pPr lvl="0"/>
            <a:r>
              <a:rPr lang="en-US" dirty="0" smtClean="0"/>
              <a:t>Fifth level</a:t>
            </a:r>
            <a:endParaRPr lang="et-EE" dirty="0"/>
          </a:p>
        </p:txBody>
      </p:sp>
      <p:sp>
        <p:nvSpPr>
          <p:cNvPr id="4" name="Date Placeholder 3"/>
          <p:cNvSpPr>
            <a:spLocks noGrp="1"/>
          </p:cNvSpPr>
          <p:nvPr>
            <p:ph type="dt" sz="half" idx="10"/>
          </p:nvPr>
        </p:nvSpPr>
        <p:spPr/>
        <p:txBody>
          <a:bodyPr/>
          <a:lstStyle/>
          <a:p>
            <a:fld id="{5624A99F-1C8F-4EEA-9EB2-DD6024A35AB8}" type="datetime1">
              <a:rPr lang="et-EE" smtClean="0"/>
              <a:pPr/>
              <a:t>22.12.2017</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86841A2E-5EE6-45FA-A02B-58907817A367}" type="slidenum">
              <a:rPr lang="et-EE" smtClean="0"/>
              <a:pPr/>
              <a:t>‹#›</a:t>
            </a:fld>
            <a:endParaRPr lang="et-EE"/>
          </a:p>
        </p:txBody>
      </p:sp>
    </p:spTree>
    <p:extLst>
      <p:ext uri="{BB962C8B-B14F-4D97-AF65-F5344CB8AC3E}">
        <p14:creationId xmlns:p14="http://schemas.microsoft.com/office/powerpoint/2010/main" val="12662219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emf"/><Relationship Id="rId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0"/>
            <a:ext cx="9144000" cy="1557338"/>
          </a:xfrm>
          <a:prstGeom prst="rect">
            <a:avLst/>
          </a:prstGeom>
          <a:gradFill flip="none" rotWithShape="1">
            <a:gsLst>
              <a:gs pos="0">
                <a:schemeClr val="accent1">
                  <a:lumMod val="40000"/>
                  <a:lumOff val="60000"/>
                </a:schemeClr>
              </a:gs>
              <a:gs pos="13000">
                <a:schemeClr val="accent1">
                  <a:lumMod val="20000"/>
                  <a:lumOff val="8000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t-EE"/>
          </a:p>
        </p:txBody>
      </p:sp>
      <p:sp>
        <p:nvSpPr>
          <p:cNvPr id="8" name="Rectangle 7"/>
          <p:cNvSpPr/>
          <p:nvPr/>
        </p:nvSpPr>
        <p:spPr>
          <a:xfrm>
            <a:off x="9089990" y="0"/>
            <a:ext cx="89498" cy="6893295"/>
          </a:xfrm>
          <a:prstGeom prst="rect">
            <a:avLst/>
          </a:prstGeom>
          <a:solidFill>
            <a:srgbClr val="002D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t-EE"/>
          </a:p>
        </p:txBody>
      </p:sp>
      <p:pic>
        <p:nvPicPr>
          <p:cNvPr id="9" name="Picture 8"/>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36512" y="6669360"/>
            <a:ext cx="9216000" cy="216000"/>
          </a:xfrm>
          <a:prstGeom prst="rect">
            <a:avLst/>
          </a:prstGeom>
        </p:spPr>
      </p:pic>
      <p:pic>
        <p:nvPicPr>
          <p:cNvPr id="10" name="Picture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67544" y="476672"/>
            <a:ext cx="5872501" cy="787500"/>
          </a:xfrm>
          <a:prstGeom prst="rect">
            <a:avLst/>
          </a:prstGeom>
        </p:spPr>
      </p:pic>
      <p:sp>
        <p:nvSpPr>
          <p:cNvPr id="2" name="Title Placeholder 1"/>
          <p:cNvSpPr>
            <a:spLocks noGrp="1"/>
          </p:cNvSpPr>
          <p:nvPr>
            <p:ph type="title"/>
          </p:nvPr>
        </p:nvSpPr>
        <p:spPr>
          <a:xfrm>
            <a:off x="457200" y="1567063"/>
            <a:ext cx="8229600" cy="1143000"/>
          </a:xfrm>
          <a:prstGeom prst="rect">
            <a:avLst/>
          </a:prstGeom>
        </p:spPr>
        <p:txBody>
          <a:bodyPr vert="horz" lIns="0" tIns="0" rIns="0" bIns="0" rtlCol="0" anchor="t" anchorCtr="0">
            <a:normAutofit/>
          </a:bodyPr>
          <a:lstStyle/>
          <a:p>
            <a:r>
              <a:rPr lang="en-US" dirty="0" smtClean="0"/>
              <a:t>Click to edit Master title style</a:t>
            </a:r>
            <a:endParaRPr lang="et-EE" dirty="0"/>
          </a:p>
        </p:txBody>
      </p:sp>
      <p:sp>
        <p:nvSpPr>
          <p:cNvPr id="3" name="Text Placeholder 2"/>
          <p:cNvSpPr>
            <a:spLocks noGrp="1"/>
          </p:cNvSpPr>
          <p:nvPr>
            <p:ph type="body" idx="1"/>
          </p:nvPr>
        </p:nvSpPr>
        <p:spPr>
          <a:xfrm>
            <a:off x="457200" y="2892625"/>
            <a:ext cx="8229600" cy="3272679"/>
          </a:xfrm>
          <a:prstGeom prst="rect">
            <a:avLst/>
          </a:prstGeom>
        </p:spPr>
        <p:txBody>
          <a:bodyPr vert="horz" lIns="0" tIns="0" rIns="0" bIns="0" rtlCol="0">
            <a:normAutofit/>
          </a:bodyPr>
          <a:lstStyle/>
          <a:p>
            <a:pPr lvl="0"/>
            <a:r>
              <a:rPr lang="en-US" dirty="0" smtClean="0"/>
              <a:t>Click to edit Master text styles</a:t>
            </a:r>
            <a:endParaRPr lang="et-EE" dirty="0" smtClean="0"/>
          </a:p>
          <a:p>
            <a:pPr lvl="0"/>
            <a:r>
              <a:rPr lang="en-US" dirty="0" smtClean="0"/>
              <a:t>Second level</a:t>
            </a:r>
            <a:endParaRPr lang="et-EE" dirty="0" smtClean="0"/>
          </a:p>
          <a:p>
            <a:pPr lvl="0"/>
            <a:r>
              <a:rPr lang="en-US" dirty="0" smtClean="0"/>
              <a:t>Third level</a:t>
            </a:r>
            <a:endParaRPr lang="et-EE" dirty="0" smtClean="0"/>
          </a:p>
          <a:p>
            <a:pPr lvl="0"/>
            <a:r>
              <a:rPr lang="en-US" dirty="0" smtClean="0"/>
              <a:t>Fourth level</a:t>
            </a:r>
            <a:endParaRPr lang="et-EE" dirty="0" smtClean="0"/>
          </a:p>
          <a:p>
            <a:pPr lvl="0"/>
            <a:r>
              <a:rPr lang="en-US" dirty="0" smtClean="0"/>
              <a:t>Fifth level</a:t>
            </a:r>
            <a:endParaRPr lang="et-EE" dirty="0"/>
          </a:p>
        </p:txBody>
      </p:sp>
      <p:sp>
        <p:nvSpPr>
          <p:cNvPr id="4" name="Date Placeholder 3"/>
          <p:cNvSpPr>
            <a:spLocks noGrp="1"/>
          </p:cNvSpPr>
          <p:nvPr>
            <p:ph type="dt" sz="half" idx="2"/>
          </p:nvPr>
        </p:nvSpPr>
        <p:spPr>
          <a:xfrm>
            <a:off x="7740352" y="6309320"/>
            <a:ext cx="981472" cy="365125"/>
          </a:xfrm>
          <a:prstGeom prst="rect">
            <a:avLst/>
          </a:prstGeom>
        </p:spPr>
        <p:txBody>
          <a:bodyPr vert="horz" lIns="91440" tIns="45720" rIns="91440" bIns="45720" rtlCol="0" anchor="ctr"/>
          <a:lstStyle>
            <a:lvl1pPr algn="r">
              <a:defRPr sz="1200">
                <a:solidFill>
                  <a:schemeClr val="tx1">
                    <a:tint val="75000"/>
                  </a:schemeClr>
                </a:solidFill>
                <a:latin typeface="Trebuchet MS" pitchFamily="34" charset="0"/>
              </a:defRPr>
            </a:lvl1pPr>
          </a:lstStyle>
          <a:p>
            <a:fld id="{CB47A69F-5564-4005-9B1E-19AB9B64673E}" type="datetime1">
              <a:rPr lang="et-EE" smtClean="0"/>
              <a:pPr/>
              <a:t>22.12.2017</a:t>
            </a:fld>
            <a:endParaRPr lang="et-EE" dirty="0"/>
          </a:p>
        </p:txBody>
      </p:sp>
      <p:sp>
        <p:nvSpPr>
          <p:cNvPr id="5" name="Footer Placeholder 4"/>
          <p:cNvSpPr>
            <a:spLocks noGrp="1"/>
          </p:cNvSpPr>
          <p:nvPr>
            <p:ph type="ftr" sz="quarter" idx="3"/>
          </p:nvPr>
        </p:nvSpPr>
        <p:spPr>
          <a:xfrm>
            <a:off x="467544" y="6309320"/>
            <a:ext cx="6336704" cy="365125"/>
          </a:xfrm>
          <a:prstGeom prst="rect">
            <a:avLst/>
          </a:prstGeom>
        </p:spPr>
        <p:txBody>
          <a:bodyPr vert="horz" lIns="91440" tIns="45720" rIns="91440" bIns="45720" rtlCol="0" anchor="ctr"/>
          <a:lstStyle>
            <a:lvl1pPr algn="l">
              <a:defRPr sz="1200">
                <a:solidFill>
                  <a:schemeClr val="tx1">
                    <a:tint val="75000"/>
                  </a:schemeClr>
                </a:solidFill>
                <a:latin typeface="Trebuchet MS" pitchFamily="34" charset="0"/>
              </a:defRPr>
            </a:lvl1pPr>
          </a:lstStyle>
          <a:p>
            <a:endParaRPr lang="et-EE" dirty="0"/>
          </a:p>
        </p:txBody>
      </p:sp>
      <p:sp>
        <p:nvSpPr>
          <p:cNvPr id="6" name="Slide Number Placeholder 5"/>
          <p:cNvSpPr>
            <a:spLocks noGrp="1"/>
          </p:cNvSpPr>
          <p:nvPr>
            <p:ph type="sldNum" sz="quarter" idx="4"/>
          </p:nvPr>
        </p:nvSpPr>
        <p:spPr>
          <a:xfrm>
            <a:off x="6948264" y="6309320"/>
            <a:ext cx="693440" cy="365125"/>
          </a:xfrm>
          <a:prstGeom prst="rect">
            <a:avLst/>
          </a:prstGeom>
        </p:spPr>
        <p:txBody>
          <a:bodyPr vert="horz" lIns="91440" tIns="45720" rIns="91440" bIns="45720" rtlCol="0" anchor="ctr"/>
          <a:lstStyle>
            <a:lvl1pPr algn="r">
              <a:defRPr sz="1200">
                <a:solidFill>
                  <a:schemeClr val="tx1">
                    <a:tint val="75000"/>
                  </a:schemeClr>
                </a:solidFill>
                <a:latin typeface="Trebuchet MS" pitchFamily="34" charset="0"/>
              </a:defRPr>
            </a:lvl1pPr>
          </a:lstStyle>
          <a:p>
            <a:fld id="{86841A2E-5EE6-45FA-A02B-58907817A367}" type="slidenum">
              <a:rPr lang="et-EE" smtClean="0"/>
              <a:pPr/>
              <a:t>‹#›</a:t>
            </a:fld>
            <a:endParaRPr lang="et-EE"/>
          </a:p>
        </p:txBody>
      </p:sp>
    </p:spTree>
    <p:extLst>
      <p:ext uri="{BB962C8B-B14F-4D97-AF65-F5344CB8AC3E}">
        <p14:creationId xmlns:p14="http://schemas.microsoft.com/office/powerpoint/2010/main" val="1329607279"/>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p:txStyles>
    <p:titleStyle>
      <a:lvl1pPr algn="l" defTabSz="914400" rtl="0" eaLnBrk="1" latinLnBrk="0" hangingPunct="1">
        <a:spcBef>
          <a:spcPct val="0"/>
        </a:spcBef>
        <a:buNone/>
        <a:defRPr sz="3600" b="1" kern="1200">
          <a:solidFill>
            <a:srgbClr val="002D64"/>
          </a:solidFill>
          <a:latin typeface="Georgia" pitchFamily="18" charset="0"/>
          <a:ea typeface="+mj-ea"/>
          <a:cs typeface="+mj-cs"/>
        </a:defRPr>
      </a:lvl1pPr>
    </p:titleStyle>
    <p:bodyStyle>
      <a:lvl1pPr marL="0" indent="0" algn="l" defTabSz="914400" rtl="0" eaLnBrk="1" latinLnBrk="0" hangingPunct="1">
        <a:spcBef>
          <a:spcPct val="20000"/>
        </a:spcBef>
        <a:buFont typeface="Arial" pitchFamily="34" charset="0"/>
        <a:buNone/>
        <a:defRPr sz="1800" kern="1200">
          <a:solidFill>
            <a:schemeClr val="tx1"/>
          </a:solidFill>
          <a:latin typeface="Trebuchet MS" pitchFamily="34" charset="0"/>
          <a:ea typeface="+mn-ea"/>
          <a:cs typeface="+mn-cs"/>
        </a:defRPr>
      </a:lvl1pPr>
      <a:lvl2pPr marL="457200" indent="0" algn="l" defTabSz="914400" rtl="0" eaLnBrk="1" latinLnBrk="0" hangingPunct="1">
        <a:spcBef>
          <a:spcPct val="20000"/>
        </a:spcBef>
        <a:buFont typeface="Arial" pitchFamily="34" charset="0"/>
        <a:buNone/>
        <a:defRPr sz="1800" kern="1200">
          <a:solidFill>
            <a:schemeClr val="tx1"/>
          </a:solidFill>
          <a:latin typeface="Trebuchet MS" pitchFamily="34" charset="0"/>
          <a:ea typeface="+mn-ea"/>
          <a:cs typeface="+mn-cs"/>
        </a:defRPr>
      </a:lvl2pPr>
      <a:lvl3pPr marL="914400" indent="0" algn="l" defTabSz="914400" rtl="0" eaLnBrk="1" latinLnBrk="0" hangingPunct="1">
        <a:spcBef>
          <a:spcPct val="20000"/>
        </a:spcBef>
        <a:buFont typeface="Arial" pitchFamily="34" charset="0"/>
        <a:buNone/>
        <a:defRPr sz="1800" kern="1200">
          <a:solidFill>
            <a:schemeClr val="tx1"/>
          </a:solidFill>
          <a:latin typeface="Trebuchet MS" pitchFamily="34" charset="0"/>
          <a:ea typeface="+mn-ea"/>
          <a:cs typeface="+mn-cs"/>
        </a:defRPr>
      </a:lvl3pPr>
      <a:lvl4pPr marL="1371600" indent="0" algn="l" defTabSz="914400" rtl="0" eaLnBrk="1" latinLnBrk="0" hangingPunct="1">
        <a:spcBef>
          <a:spcPct val="20000"/>
        </a:spcBef>
        <a:buFont typeface="Arial" pitchFamily="34" charset="0"/>
        <a:buNone/>
        <a:defRPr sz="1800" kern="1200">
          <a:solidFill>
            <a:schemeClr val="tx1"/>
          </a:solidFill>
          <a:latin typeface="Trebuchet MS" pitchFamily="34" charset="0"/>
          <a:ea typeface="+mn-ea"/>
          <a:cs typeface="+mn-cs"/>
        </a:defRPr>
      </a:lvl4pPr>
      <a:lvl5pPr marL="1828800" indent="0" algn="l" defTabSz="914400" rtl="0" eaLnBrk="1" latinLnBrk="0" hangingPunct="1">
        <a:spcBef>
          <a:spcPct val="20000"/>
        </a:spcBef>
        <a:buFont typeface="Arial" pitchFamily="34" charset="0"/>
        <a:buNone/>
        <a:defRPr sz="1800" kern="1200">
          <a:solidFill>
            <a:schemeClr val="tx1"/>
          </a:solidFill>
          <a:latin typeface="Trebuchet MS"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2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mailto:sap.help@rtk.e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t-EE" sz="2800" dirty="0" smtClean="0"/>
              <a:t>Infopäev  - </a:t>
            </a:r>
            <a:br>
              <a:rPr lang="et-EE" sz="2800" dirty="0" smtClean="0"/>
            </a:br>
            <a:r>
              <a:rPr lang="et-EE" sz="2800" dirty="0" smtClean="0"/>
              <a:t>Muudatused 2017 seoses tekkepõhise eelarvega</a:t>
            </a:r>
            <a:endParaRPr lang="et-EE" sz="2800" dirty="0"/>
          </a:p>
        </p:txBody>
      </p:sp>
      <p:sp>
        <p:nvSpPr>
          <p:cNvPr id="3" name="Subtitle 2"/>
          <p:cNvSpPr>
            <a:spLocks noGrp="1"/>
          </p:cNvSpPr>
          <p:nvPr>
            <p:ph type="subTitle" idx="1"/>
          </p:nvPr>
        </p:nvSpPr>
        <p:spPr/>
        <p:txBody>
          <a:bodyPr/>
          <a:lstStyle/>
          <a:p>
            <a:r>
              <a:rPr lang="et-EE" dirty="0" smtClean="0"/>
              <a:t>14.12.2016 Tartu</a:t>
            </a:r>
          </a:p>
          <a:p>
            <a:r>
              <a:rPr lang="et-EE" dirty="0" smtClean="0"/>
              <a:t>16.12.2016 Tallinn</a:t>
            </a:r>
          </a:p>
        </p:txBody>
      </p:sp>
      <p:sp>
        <p:nvSpPr>
          <p:cNvPr id="4" name="Date Placeholder 3"/>
          <p:cNvSpPr>
            <a:spLocks noGrp="1"/>
          </p:cNvSpPr>
          <p:nvPr>
            <p:ph type="dt" sz="half" idx="10"/>
          </p:nvPr>
        </p:nvSpPr>
        <p:spPr/>
        <p:txBody>
          <a:bodyPr/>
          <a:lstStyle/>
          <a:p>
            <a:fld id="{5EAEB3AA-F3B3-4707-97FC-6C97B3DACD96}" type="datetime1">
              <a:rPr lang="et-EE" smtClean="0"/>
              <a:pPr/>
              <a:t>22.12.2017</a:t>
            </a:fld>
            <a:endParaRPr lang="et-EE" dirty="0"/>
          </a:p>
        </p:txBody>
      </p:sp>
      <p:sp>
        <p:nvSpPr>
          <p:cNvPr id="5" name="Slide Number Placeholder 4"/>
          <p:cNvSpPr>
            <a:spLocks noGrp="1"/>
          </p:cNvSpPr>
          <p:nvPr>
            <p:ph type="sldNum" sz="quarter" idx="12"/>
          </p:nvPr>
        </p:nvSpPr>
        <p:spPr/>
        <p:txBody>
          <a:bodyPr/>
          <a:lstStyle/>
          <a:p>
            <a:fld id="{86841A2E-5EE6-45FA-A02B-58907817A367}" type="slidenum">
              <a:rPr lang="et-EE" smtClean="0"/>
              <a:pPr/>
              <a:t>1</a:t>
            </a:fld>
            <a:endParaRPr lang="et-EE"/>
          </a:p>
        </p:txBody>
      </p:sp>
    </p:spTree>
    <p:extLst>
      <p:ext uri="{BB962C8B-B14F-4D97-AF65-F5344CB8AC3E}">
        <p14:creationId xmlns:p14="http://schemas.microsoft.com/office/powerpoint/2010/main" val="23429064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340768"/>
            <a:ext cx="8229600" cy="648072"/>
          </a:xfrm>
        </p:spPr>
        <p:txBody>
          <a:bodyPr>
            <a:normAutofit fontScale="90000"/>
          </a:bodyPr>
          <a:lstStyle/>
          <a:p>
            <a:pPr marL="342900" indent="-342900"/>
            <a:r>
              <a:rPr lang="et-EE" sz="2400" dirty="0" smtClean="0"/>
              <a:t>7. Tekkepõhise eelarve kontrolli läbimise kuupäev ja dokumendid</a:t>
            </a:r>
            <a:endParaRPr lang="et-EE" sz="2400" dirty="0"/>
          </a:p>
        </p:txBody>
      </p:sp>
      <p:sp>
        <p:nvSpPr>
          <p:cNvPr id="3" name="Content Placeholder 2"/>
          <p:cNvSpPr>
            <a:spLocks noGrp="1"/>
          </p:cNvSpPr>
          <p:nvPr>
            <p:ph idx="1"/>
          </p:nvPr>
        </p:nvSpPr>
        <p:spPr>
          <a:xfrm>
            <a:off x="457200" y="2060848"/>
            <a:ext cx="8229600" cy="4104457"/>
          </a:xfrm>
        </p:spPr>
        <p:txBody>
          <a:bodyPr/>
          <a:lstStyle/>
          <a:p>
            <a:r>
              <a:rPr lang="et-EE" dirty="0" smtClean="0"/>
              <a:t>Tekkepõhise eelarve kontrolli lähevad dokumendid kandekuupäeva alusel.</a:t>
            </a:r>
          </a:p>
          <a:p>
            <a:endParaRPr lang="et-EE" dirty="0" smtClean="0"/>
          </a:p>
          <a:p>
            <a:endParaRPr lang="et-EE" dirty="0" smtClean="0"/>
          </a:p>
          <a:p>
            <a:endParaRPr lang="et-EE" dirty="0" smtClean="0"/>
          </a:p>
          <a:p>
            <a:endParaRPr lang="et-EE" dirty="0" smtClean="0"/>
          </a:p>
          <a:p>
            <a:endParaRPr lang="et-EE" dirty="0" smtClean="0"/>
          </a:p>
          <a:p>
            <a:endParaRPr lang="et-EE" dirty="0" smtClean="0"/>
          </a:p>
          <a:p>
            <a:endParaRPr lang="et-EE" dirty="0" smtClean="0"/>
          </a:p>
          <a:p>
            <a:pPr algn="just"/>
            <a:r>
              <a:rPr lang="et-EE" dirty="0" smtClean="0"/>
              <a:t>Tekkepõhise eelarve kontrolli lähevad kuludokumendid, finantseerimistehingud ja kapitalirendid. </a:t>
            </a:r>
          </a:p>
          <a:p>
            <a:pPr algn="just"/>
            <a:r>
              <a:rPr lang="et-EE" dirty="0" smtClean="0"/>
              <a:t>Tekkepõhise eelarve kontroll ei rakendu ettemakse tegemisel ja kaupade lattu soetusel. Eelarve kontroll rakendub ettemaksu kulusse kandmisel ja kauba laost väljastamisel.</a:t>
            </a:r>
            <a:endParaRPr lang="et-EE" dirty="0"/>
          </a:p>
        </p:txBody>
      </p:sp>
      <p:sp>
        <p:nvSpPr>
          <p:cNvPr id="4" name="Date Placeholder 3"/>
          <p:cNvSpPr>
            <a:spLocks noGrp="1"/>
          </p:cNvSpPr>
          <p:nvPr>
            <p:ph type="dt" sz="half" idx="10"/>
          </p:nvPr>
        </p:nvSpPr>
        <p:spPr/>
        <p:txBody>
          <a:bodyPr/>
          <a:lstStyle/>
          <a:p>
            <a:fld id="{5624A99F-1C8F-4EEA-9EB2-DD6024A35AB8}" type="datetime1">
              <a:rPr lang="et-EE" smtClean="0"/>
              <a:pPr/>
              <a:t>22.12.2017</a:t>
            </a:fld>
            <a:endParaRPr lang="et-EE"/>
          </a:p>
        </p:txBody>
      </p:sp>
      <p:sp>
        <p:nvSpPr>
          <p:cNvPr id="5" name="Slide Number Placeholder 4"/>
          <p:cNvSpPr>
            <a:spLocks noGrp="1"/>
          </p:cNvSpPr>
          <p:nvPr>
            <p:ph type="sldNum" sz="quarter" idx="12"/>
          </p:nvPr>
        </p:nvSpPr>
        <p:spPr/>
        <p:txBody>
          <a:bodyPr/>
          <a:lstStyle/>
          <a:p>
            <a:fld id="{86841A2E-5EE6-45FA-A02B-58907817A367}" type="slidenum">
              <a:rPr lang="et-EE" smtClean="0"/>
              <a:pPr/>
              <a:t>10</a:t>
            </a:fld>
            <a:endParaRPr lang="et-EE"/>
          </a:p>
        </p:txBody>
      </p:sp>
      <p:pic>
        <p:nvPicPr>
          <p:cNvPr id="6" name="Picture 5"/>
          <p:cNvPicPr>
            <a:picLocks noChangeAspect="1" noChangeArrowheads="1"/>
          </p:cNvPicPr>
          <p:nvPr/>
        </p:nvPicPr>
        <p:blipFill>
          <a:blip r:embed="rId2" cstate="print"/>
          <a:srcRect/>
          <a:stretch>
            <a:fillRect/>
          </a:stretch>
        </p:blipFill>
        <p:spPr bwMode="auto">
          <a:xfrm>
            <a:off x="683568" y="2420888"/>
            <a:ext cx="6768752" cy="20833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340768"/>
            <a:ext cx="8229600" cy="853825"/>
          </a:xfrm>
        </p:spPr>
        <p:txBody>
          <a:bodyPr>
            <a:normAutofit/>
          </a:bodyPr>
          <a:lstStyle/>
          <a:p>
            <a:r>
              <a:rPr lang="et-EE" sz="2400" dirty="0" smtClean="0"/>
              <a:t>8. Ostutellimused (ME22N) ja reisikohustused (PR05) 2017</a:t>
            </a:r>
            <a:endParaRPr lang="et-EE" sz="2400" dirty="0"/>
          </a:p>
        </p:txBody>
      </p:sp>
      <p:sp>
        <p:nvSpPr>
          <p:cNvPr id="3" name="Content Placeholder 2"/>
          <p:cNvSpPr>
            <a:spLocks noGrp="1"/>
          </p:cNvSpPr>
          <p:nvPr>
            <p:ph idx="1"/>
          </p:nvPr>
        </p:nvSpPr>
        <p:spPr>
          <a:xfrm>
            <a:off x="457200" y="2420889"/>
            <a:ext cx="8229600" cy="3744416"/>
          </a:xfrm>
        </p:spPr>
        <p:txBody>
          <a:bodyPr/>
          <a:lstStyle/>
          <a:p>
            <a:pPr algn="just"/>
            <a:r>
              <a:rPr lang="et-EE" dirty="0" smtClean="0"/>
              <a:t>Ostutellimustel tekib FM dokument tarnekuupäeva alusel ja reisikohustustel PR05 päises oleva kandekuupäeva (</a:t>
            </a:r>
            <a:r>
              <a:rPr lang="et-EE" dirty="0" err="1" smtClean="0"/>
              <a:t>posting</a:t>
            </a:r>
            <a:r>
              <a:rPr lang="et-EE" dirty="0" smtClean="0"/>
              <a:t> </a:t>
            </a:r>
            <a:r>
              <a:rPr lang="et-EE" dirty="0" err="1" smtClean="0"/>
              <a:t>date</a:t>
            </a:r>
            <a:r>
              <a:rPr lang="et-EE" dirty="0" smtClean="0"/>
              <a:t>) alusel. </a:t>
            </a:r>
          </a:p>
          <a:p>
            <a:pPr algn="just"/>
            <a:endParaRPr lang="et-EE" dirty="0" smtClean="0"/>
          </a:p>
          <a:p>
            <a:pPr algn="just"/>
            <a:r>
              <a:rPr lang="et-EE" dirty="0" smtClean="0"/>
              <a:t>Ostutellimused ja reisikohustused on alates 2017 võetud välja tekkepõhise eelarve täitmise kontrollist. See tähendab, et aruandes FMAVCR01 ei kajastu enam need ostutellimused, mille kohta ei ole veel ostuarvet sisestatud.</a:t>
            </a:r>
          </a:p>
          <a:p>
            <a:pPr algn="just"/>
            <a:endParaRPr lang="et-EE" dirty="0" smtClean="0"/>
          </a:p>
          <a:p>
            <a:pPr algn="just"/>
            <a:r>
              <a:rPr lang="et-EE" dirty="0" smtClean="0"/>
              <a:t>Kui on soov vaadata SAPis ostutellimuste FM dokumente, siis näeb neid aruandest FMRP_RFFMEP1AX valides väärtuse tüübi 51 – ostutellimused.</a:t>
            </a:r>
            <a:endParaRPr lang="et-EE" dirty="0"/>
          </a:p>
        </p:txBody>
      </p:sp>
      <p:sp>
        <p:nvSpPr>
          <p:cNvPr id="4" name="Date Placeholder 3"/>
          <p:cNvSpPr>
            <a:spLocks noGrp="1"/>
          </p:cNvSpPr>
          <p:nvPr>
            <p:ph type="dt" sz="half" idx="10"/>
          </p:nvPr>
        </p:nvSpPr>
        <p:spPr/>
        <p:txBody>
          <a:bodyPr/>
          <a:lstStyle/>
          <a:p>
            <a:fld id="{5624A99F-1C8F-4EEA-9EB2-DD6024A35AB8}" type="datetime1">
              <a:rPr lang="et-EE" smtClean="0"/>
              <a:pPr/>
              <a:t>22.12.2017</a:t>
            </a:fld>
            <a:endParaRPr lang="et-EE"/>
          </a:p>
        </p:txBody>
      </p:sp>
      <p:sp>
        <p:nvSpPr>
          <p:cNvPr id="5" name="Slide Number Placeholder 4"/>
          <p:cNvSpPr>
            <a:spLocks noGrp="1"/>
          </p:cNvSpPr>
          <p:nvPr>
            <p:ph type="sldNum" sz="quarter" idx="12"/>
          </p:nvPr>
        </p:nvSpPr>
        <p:spPr/>
        <p:txBody>
          <a:bodyPr/>
          <a:lstStyle/>
          <a:p>
            <a:fld id="{86841A2E-5EE6-45FA-A02B-58907817A367}" type="slidenum">
              <a:rPr lang="et-EE" smtClean="0"/>
              <a:pPr/>
              <a:t>11</a:t>
            </a:fld>
            <a:endParaRPr lang="et-EE"/>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67063"/>
            <a:ext cx="8229600" cy="565793"/>
          </a:xfrm>
        </p:spPr>
        <p:txBody>
          <a:bodyPr>
            <a:normAutofit/>
          </a:bodyPr>
          <a:lstStyle/>
          <a:p>
            <a:r>
              <a:rPr lang="et-EE" sz="2400" dirty="0" smtClean="0"/>
              <a:t>9. Statistilised eelarvekontod</a:t>
            </a:r>
            <a:endParaRPr lang="et-EE" sz="2400" dirty="0"/>
          </a:p>
        </p:txBody>
      </p:sp>
      <p:sp>
        <p:nvSpPr>
          <p:cNvPr id="3" name="Content Placeholder 2"/>
          <p:cNvSpPr>
            <a:spLocks noGrp="1"/>
          </p:cNvSpPr>
          <p:nvPr>
            <p:ph idx="1"/>
          </p:nvPr>
        </p:nvSpPr>
        <p:spPr>
          <a:xfrm>
            <a:off x="457200" y="2132857"/>
            <a:ext cx="8229600" cy="4032448"/>
          </a:xfrm>
        </p:spPr>
        <p:txBody>
          <a:bodyPr>
            <a:normAutofit/>
          </a:bodyPr>
          <a:lstStyle/>
          <a:p>
            <a:pPr algn="just"/>
            <a:r>
              <a:rPr lang="et-EE" dirty="0" smtClean="0"/>
              <a:t>2017 aastal võetakse kasutusele statistilised eelarvekontod. Nende abil saab teha pearaamatukandeid, kus tekkib tekkepõhine eelarve täitmine õigel aja momendil. Näiteks kulude periodiseerimine. Seni SAPis tekkepõhine eelarve täitmine periodiseeritava kulu ostul, alates 2017 hakkab täitmine tekkima kulusse kandmisel.</a:t>
            </a:r>
          </a:p>
          <a:p>
            <a:pPr algn="just"/>
            <a:endParaRPr lang="et-EE" dirty="0" smtClean="0"/>
          </a:p>
          <a:p>
            <a:r>
              <a:rPr lang="et-EE" b="1" dirty="0" smtClean="0"/>
              <a:t>Statistilised eelarvekontod on:</a:t>
            </a:r>
          </a:p>
          <a:p>
            <a:r>
              <a:rPr lang="et-EE" dirty="0" smtClean="0"/>
              <a:t>K108	Varud</a:t>
            </a:r>
          </a:p>
          <a:p>
            <a:r>
              <a:rPr lang="et-EE" dirty="0" smtClean="0"/>
              <a:t>K4	Antud toetused</a:t>
            </a:r>
          </a:p>
          <a:p>
            <a:r>
              <a:rPr lang="et-EE" dirty="0" smtClean="0"/>
              <a:t>K50	Tööjõukulud</a:t>
            </a:r>
          </a:p>
          <a:p>
            <a:r>
              <a:rPr lang="et-EE" dirty="0" smtClean="0"/>
              <a:t>K55	Majandamiskulud</a:t>
            </a:r>
          </a:p>
          <a:p>
            <a:r>
              <a:rPr lang="et-EE" dirty="0" smtClean="0"/>
              <a:t>K60	Muud tegevuskulud </a:t>
            </a:r>
          </a:p>
          <a:p>
            <a:endParaRPr lang="et-EE" dirty="0" smtClean="0"/>
          </a:p>
          <a:p>
            <a:pPr algn="ctr"/>
            <a:endParaRPr lang="et-EE" dirty="0"/>
          </a:p>
        </p:txBody>
      </p:sp>
      <p:sp>
        <p:nvSpPr>
          <p:cNvPr id="4" name="Date Placeholder 3"/>
          <p:cNvSpPr>
            <a:spLocks noGrp="1"/>
          </p:cNvSpPr>
          <p:nvPr>
            <p:ph type="dt" sz="half" idx="10"/>
          </p:nvPr>
        </p:nvSpPr>
        <p:spPr/>
        <p:txBody>
          <a:bodyPr/>
          <a:lstStyle/>
          <a:p>
            <a:fld id="{5624A99F-1C8F-4EEA-9EB2-DD6024A35AB8}" type="datetime1">
              <a:rPr lang="et-EE" smtClean="0"/>
              <a:pPr/>
              <a:t>22.12.2017</a:t>
            </a:fld>
            <a:endParaRPr lang="et-EE"/>
          </a:p>
        </p:txBody>
      </p:sp>
      <p:sp>
        <p:nvSpPr>
          <p:cNvPr id="5" name="Slide Number Placeholder 4"/>
          <p:cNvSpPr>
            <a:spLocks noGrp="1"/>
          </p:cNvSpPr>
          <p:nvPr>
            <p:ph type="sldNum" sz="quarter" idx="12"/>
          </p:nvPr>
        </p:nvSpPr>
        <p:spPr/>
        <p:txBody>
          <a:bodyPr/>
          <a:lstStyle/>
          <a:p>
            <a:fld id="{86841A2E-5EE6-45FA-A02B-58907817A367}" type="slidenum">
              <a:rPr lang="et-EE" smtClean="0"/>
              <a:pPr/>
              <a:t>12</a:t>
            </a:fld>
            <a:endParaRPr lang="et-EE"/>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67063"/>
            <a:ext cx="8229600" cy="565793"/>
          </a:xfrm>
        </p:spPr>
        <p:txBody>
          <a:bodyPr>
            <a:normAutofit/>
          </a:bodyPr>
          <a:lstStyle/>
          <a:p>
            <a:r>
              <a:rPr lang="et-EE" sz="2400" dirty="0" smtClean="0"/>
              <a:t>9. Statistilised eelarvekontod</a:t>
            </a:r>
            <a:endParaRPr lang="et-EE" sz="2400" dirty="0"/>
          </a:p>
        </p:txBody>
      </p:sp>
      <p:sp>
        <p:nvSpPr>
          <p:cNvPr id="3" name="Content Placeholder 2"/>
          <p:cNvSpPr>
            <a:spLocks noGrp="1"/>
          </p:cNvSpPr>
          <p:nvPr>
            <p:ph idx="1"/>
          </p:nvPr>
        </p:nvSpPr>
        <p:spPr>
          <a:xfrm>
            <a:off x="457200" y="2204865"/>
            <a:ext cx="8229600" cy="3960440"/>
          </a:xfrm>
        </p:spPr>
        <p:txBody>
          <a:bodyPr/>
          <a:lstStyle/>
          <a:p>
            <a:pPr algn="just"/>
            <a:r>
              <a:rPr lang="et-EE" dirty="0" smtClean="0"/>
              <a:t>Statistilisi eelarvekontosid kasutatakse pearaamatutüüpi bilansikontodel, millel on aktiveeritud sidumata haldus ning eelarvekontroll toimub SAPis. Välja arvatud kapitalirendi- (eelarve liik 33) ja finantseerimistehingud (eelarvekontod 101 ja 102)</a:t>
            </a:r>
          </a:p>
          <a:p>
            <a:endParaRPr lang="et-EE" dirty="0" smtClean="0"/>
          </a:p>
          <a:p>
            <a:r>
              <a:rPr lang="et-EE" dirty="0" smtClean="0"/>
              <a:t>Eelarvekontroll toimub SAPis eelarveliikide 20, 30, 31, 33, 40, 42, 43 ja 44 puhul.</a:t>
            </a:r>
          </a:p>
          <a:p>
            <a:r>
              <a:rPr lang="et-EE" dirty="0" smtClean="0"/>
              <a:t>Eelarvekontrolli ei toimu SAPis eelarveliikide 10, 21, 32, 41 ja 50-60 puhul.</a:t>
            </a:r>
          </a:p>
          <a:p>
            <a:endParaRPr lang="et-EE" dirty="0" smtClean="0"/>
          </a:p>
          <a:p>
            <a:pPr algn="just"/>
            <a:r>
              <a:rPr lang="et-EE" dirty="0" smtClean="0"/>
              <a:t>Statistilisi eelarvekontosid võib sisestada ise kandesse, kuid eksides sisestusega rakenduvad ka SAPis defineeritud derivatsioonid.</a:t>
            </a:r>
            <a:endParaRPr lang="et-EE" dirty="0"/>
          </a:p>
        </p:txBody>
      </p:sp>
      <p:sp>
        <p:nvSpPr>
          <p:cNvPr id="4" name="Date Placeholder 3"/>
          <p:cNvSpPr>
            <a:spLocks noGrp="1"/>
          </p:cNvSpPr>
          <p:nvPr>
            <p:ph type="dt" sz="half" idx="10"/>
          </p:nvPr>
        </p:nvSpPr>
        <p:spPr/>
        <p:txBody>
          <a:bodyPr/>
          <a:lstStyle/>
          <a:p>
            <a:fld id="{5624A99F-1C8F-4EEA-9EB2-DD6024A35AB8}" type="datetime1">
              <a:rPr lang="et-EE" smtClean="0"/>
              <a:pPr/>
              <a:t>22.12.2017</a:t>
            </a:fld>
            <a:endParaRPr lang="et-EE"/>
          </a:p>
        </p:txBody>
      </p:sp>
      <p:sp>
        <p:nvSpPr>
          <p:cNvPr id="5" name="Slide Number Placeholder 4"/>
          <p:cNvSpPr>
            <a:spLocks noGrp="1"/>
          </p:cNvSpPr>
          <p:nvPr>
            <p:ph type="sldNum" sz="quarter" idx="12"/>
          </p:nvPr>
        </p:nvSpPr>
        <p:spPr/>
        <p:txBody>
          <a:bodyPr/>
          <a:lstStyle/>
          <a:p>
            <a:fld id="{86841A2E-5EE6-45FA-A02B-58907817A367}" type="slidenum">
              <a:rPr lang="et-EE" smtClean="0"/>
              <a:pPr/>
              <a:t>13</a:t>
            </a:fld>
            <a:endParaRPr lang="et-EE"/>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412776"/>
            <a:ext cx="8229600" cy="493785"/>
          </a:xfrm>
        </p:spPr>
        <p:txBody>
          <a:bodyPr>
            <a:normAutofit/>
          </a:bodyPr>
          <a:lstStyle/>
          <a:p>
            <a:r>
              <a:rPr lang="et-EE" sz="2400" dirty="0" smtClean="0"/>
              <a:t>9. Statistilised eelarvekontod</a:t>
            </a:r>
            <a:endParaRPr lang="et-EE" sz="2400" dirty="0"/>
          </a:p>
        </p:txBody>
      </p:sp>
      <p:sp>
        <p:nvSpPr>
          <p:cNvPr id="3" name="Content Placeholder 2"/>
          <p:cNvSpPr>
            <a:spLocks noGrp="1"/>
          </p:cNvSpPr>
          <p:nvPr>
            <p:ph idx="1"/>
          </p:nvPr>
        </p:nvSpPr>
        <p:spPr>
          <a:xfrm>
            <a:off x="457200" y="2060848"/>
            <a:ext cx="8229600" cy="4104457"/>
          </a:xfrm>
        </p:spPr>
        <p:txBody>
          <a:bodyPr>
            <a:normAutofit/>
          </a:bodyPr>
          <a:lstStyle/>
          <a:p>
            <a:pPr algn="just"/>
            <a:r>
              <a:rPr lang="et-EE" dirty="0" smtClean="0"/>
              <a:t>Defineeritud derivatsioonid pearaamatu tüüpi bilansikontodel, millel on aktiveeritud sidumata kannete haldus on:</a:t>
            </a:r>
          </a:p>
          <a:p>
            <a:pPr algn="just"/>
            <a:endParaRPr lang="et-EE" dirty="0" smtClean="0"/>
          </a:p>
          <a:p>
            <a:pPr algn="just"/>
            <a:endParaRPr lang="et-EE" dirty="0" smtClean="0"/>
          </a:p>
          <a:p>
            <a:pPr algn="just"/>
            <a:endParaRPr lang="et-EE" dirty="0" smtClean="0"/>
          </a:p>
          <a:p>
            <a:pPr algn="just"/>
            <a:endParaRPr lang="et-EE" dirty="0" smtClean="0"/>
          </a:p>
          <a:p>
            <a:pPr algn="just"/>
            <a:r>
              <a:rPr lang="et-EE" dirty="0" err="1" smtClean="0"/>
              <a:t>From</a:t>
            </a:r>
            <a:r>
              <a:rPr lang="et-EE" dirty="0" smtClean="0"/>
              <a:t> Eelarve rida ja </a:t>
            </a:r>
            <a:r>
              <a:rPr lang="et-EE" dirty="0" err="1" smtClean="0"/>
              <a:t>To</a:t>
            </a:r>
            <a:r>
              <a:rPr lang="et-EE" dirty="0" smtClean="0"/>
              <a:t> Eelarve rida näitab eelarvekontode vahemikku, mille puhul määratakse kandesse väljas </a:t>
            </a:r>
            <a:r>
              <a:rPr lang="et-EE" dirty="0" err="1" smtClean="0"/>
              <a:t>Target</a:t>
            </a:r>
            <a:r>
              <a:rPr lang="et-EE" dirty="0" smtClean="0"/>
              <a:t> Eelarverida näidatud statistiline eelarvekonto.</a:t>
            </a:r>
          </a:p>
          <a:p>
            <a:pPr algn="just"/>
            <a:endParaRPr lang="et-EE" dirty="0" smtClean="0"/>
          </a:p>
          <a:p>
            <a:pPr algn="just"/>
            <a:r>
              <a:rPr lang="et-EE" dirty="0" smtClean="0"/>
              <a:t>Statistilisi eelarvekontosid ei kasutata hankija ja klienditüüpi ettemaksude kontode puhul, v.a palgamaksukohustuste tasumised.</a:t>
            </a:r>
          </a:p>
          <a:p>
            <a:endParaRPr lang="et-EE" dirty="0" smtClean="0"/>
          </a:p>
          <a:p>
            <a:endParaRPr lang="et-EE" dirty="0" smtClean="0"/>
          </a:p>
          <a:p>
            <a:endParaRPr lang="et-EE" dirty="0" smtClean="0"/>
          </a:p>
          <a:p>
            <a:endParaRPr lang="et-EE" dirty="0" smtClean="0"/>
          </a:p>
          <a:p>
            <a:endParaRPr lang="et-EE" dirty="0" smtClean="0"/>
          </a:p>
          <a:p>
            <a:endParaRPr lang="et-EE" dirty="0" smtClean="0"/>
          </a:p>
          <a:p>
            <a:endParaRPr lang="et-EE" dirty="0" smtClean="0"/>
          </a:p>
          <a:p>
            <a:endParaRPr lang="et-EE" dirty="0" smtClean="0"/>
          </a:p>
          <a:p>
            <a:pPr algn="r"/>
            <a:endParaRPr lang="et-EE" dirty="0"/>
          </a:p>
        </p:txBody>
      </p:sp>
      <p:sp>
        <p:nvSpPr>
          <p:cNvPr id="4" name="Date Placeholder 3"/>
          <p:cNvSpPr>
            <a:spLocks noGrp="1"/>
          </p:cNvSpPr>
          <p:nvPr>
            <p:ph type="dt" sz="half" idx="10"/>
          </p:nvPr>
        </p:nvSpPr>
        <p:spPr/>
        <p:txBody>
          <a:bodyPr/>
          <a:lstStyle/>
          <a:p>
            <a:fld id="{5624A99F-1C8F-4EEA-9EB2-DD6024A35AB8}" type="datetime1">
              <a:rPr lang="et-EE" smtClean="0"/>
              <a:pPr/>
              <a:t>22.12.2017</a:t>
            </a:fld>
            <a:endParaRPr lang="et-EE"/>
          </a:p>
        </p:txBody>
      </p:sp>
      <p:sp>
        <p:nvSpPr>
          <p:cNvPr id="5" name="Slide Number Placeholder 4"/>
          <p:cNvSpPr>
            <a:spLocks noGrp="1"/>
          </p:cNvSpPr>
          <p:nvPr>
            <p:ph type="sldNum" sz="quarter" idx="12"/>
          </p:nvPr>
        </p:nvSpPr>
        <p:spPr/>
        <p:txBody>
          <a:bodyPr/>
          <a:lstStyle/>
          <a:p>
            <a:fld id="{86841A2E-5EE6-45FA-A02B-58907817A367}" type="slidenum">
              <a:rPr lang="et-EE" smtClean="0"/>
              <a:pPr/>
              <a:t>14</a:t>
            </a:fld>
            <a:endParaRPr lang="et-EE"/>
          </a:p>
        </p:txBody>
      </p:sp>
      <p:pic>
        <p:nvPicPr>
          <p:cNvPr id="7" name="Picture 6" descr="ERIDA.PNG"/>
          <p:cNvPicPr>
            <a:picLocks noChangeAspect="1"/>
          </p:cNvPicPr>
          <p:nvPr/>
        </p:nvPicPr>
        <p:blipFill>
          <a:blip r:embed="rId3" cstate="print"/>
          <a:stretch>
            <a:fillRect/>
          </a:stretch>
        </p:blipFill>
        <p:spPr>
          <a:xfrm>
            <a:off x="1547663" y="2708920"/>
            <a:ext cx="4177949" cy="864096"/>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556792"/>
            <a:ext cx="8229600" cy="781817"/>
          </a:xfrm>
        </p:spPr>
        <p:txBody>
          <a:bodyPr>
            <a:normAutofit/>
          </a:bodyPr>
          <a:lstStyle/>
          <a:p>
            <a:r>
              <a:rPr lang="et-EE" sz="2400" dirty="0" smtClean="0"/>
              <a:t>10. Näidiskanne statistilise pearaamatu konto kasutamise kohta</a:t>
            </a:r>
            <a:endParaRPr lang="et-EE" sz="2400" dirty="0"/>
          </a:p>
        </p:txBody>
      </p:sp>
      <p:sp>
        <p:nvSpPr>
          <p:cNvPr id="4" name="Date Placeholder 3"/>
          <p:cNvSpPr>
            <a:spLocks noGrp="1"/>
          </p:cNvSpPr>
          <p:nvPr>
            <p:ph type="dt" sz="half" idx="10"/>
          </p:nvPr>
        </p:nvSpPr>
        <p:spPr/>
        <p:txBody>
          <a:bodyPr/>
          <a:lstStyle/>
          <a:p>
            <a:fld id="{5624A99F-1C8F-4EEA-9EB2-DD6024A35AB8}" type="datetime1">
              <a:rPr lang="et-EE" smtClean="0"/>
              <a:pPr/>
              <a:t>22.12.2017</a:t>
            </a:fld>
            <a:endParaRPr lang="et-EE"/>
          </a:p>
        </p:txBody>
      </p:sp>
      <p:sp>
        <p:nvSpPr>
          <p:cNvPr id="5" name="Slide Number Placeholder 4"/>
          <p:cNvSpPr>
            <a:spLocks noGrp="1"/>
          </p:cNvSpPr>
          <p:nvPr>
            <p:ph type="sldNum" sz="quarter" idx="12"/>
          </p:nvPr>
        </p:nvSpPr>
        <p:spPr/>
        <p:txBody>
          <a:bodyPr/>
          <a:lstStyle/>
          <a:p>
            <a:fld id="{86841A2E-5EE6-45FA-A02B-58907817A367}" type="slidenum">
              <a:rPr lang="et-EE" smtClean="0"/>
              <a:pPr/>
              <a:t>15</a:t>
            </a:fld>
            <a:endParaRPr lang="et-EE"/>
          </a:p>
        </p:txBody>
      </p:sp>
      <p:pic>
        <p:nvPicPr>
          <p:cNvPr id="8" name="Content Placeholder 7" descr="kohustus.PNG"/>
          <p:cNvPicPr>
            <a:picLocks noGrp="1" noChangeAspect="1"/>
          </p:cNvPicPr>
          <p:nvPr>
            <p:ph idx="1"/>
          </p:nvPr>
        </p:nvPicPr>
        <p:blipFill>
          <a:blip r:embed="rId2" cstate="print"/>
          <a:stretch>
            <a:fillRect/>
          </a:stretch>
        </p:blipFill>
        <p:spPr>
          <a:xfrm>
            <a:off x="611560" y="3284984"/>
            <a:ext cx="7632848" cy="655115"/>
          </a:xfrm>
        </p:spPr>
      </p:pic>
      <p:pic>
        <p:nvPicPr>
          <p:cNvPr id="2051" name="Picture 3"/>
          <p:cNvPicPr>
            <a:picLocks noChangeAspect="1" noChangeArrowheads="1"/>
          </p:cNvPicPr>
          <p:nvPr/>
        </p:nvPicPr>
        <p:blipFill>
          <a:blip r:embed="rId3" cstate="print"/>
          <a:srcRect/>
          <a:stretch>
            <a:fillRect/>
          </a:stretch>
        </p:blipFill>
        <p:spPr bwMode="auto">
          <a:xfrm>
            <a:off x="611560" y="4221088"/>
            <a:ext cx="7912879" cy="576064"/>
          </a:xfrm>
          <a:prstGeom prst="rect">
            <a:avLst/>
          </a:prstGeom>
          <a:noFill/>
          <a:ln w="9525">
            <a:noFill/>
            <a:miter lim="800000"/>
            <a:headEnd/>
            <a:tailEnd/>
          </a:ln>
        </p:spPr>
      </p:pic>
      <p:sp>
        <p:nvSpPr>
          <p:cNvPr id="10" name="TextBox 9"/>
          <p:cNvSpPr txBox="1"/>
          <p:nvPr/>
        </p:nvSpPr>
        <p:spPr>
          <a:xfrm>
            <a:off x="755576" y="2708920"/>
            <a:ext cx="7200800" cy="369332"/>
          </a:xfrm>
          <a:prstGeom prst="rect">
            <a:avLst/>
          </a:prstGeom>
          <a:noFill/>
        </p:spPr>
        <p:txBody>
          <a:bodyPr wrap="square" rtlCol="0">
            <a:spAutoFit/>
          </a:bodyPr>
          <a:lstStyle/>
          <a:p>
            <a:r>
              <a:rPr lang="et-EE" dirty="0" smtClean="0"/>
              <a:t>Eelarve kontroll rakendub  ainult ettemaksu kulusse kandmisel</a:t>
            </a:r>
            <a:endParaRPr lang="et-EE"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67063"/>
            <a:ext cx="8229600" cy="565793"/>
          </a:xfrm>
        </p:spPr>
        <p:txBody>
          <a:bodyPr>
            <a:normAutofit/>
          </a:bodyPr>
          <a:lstStyle/>
          <a:p>
            <a:r>
              <a:rPr lang="et-EE" sz="2400" dirty="0" smtClean="0"/>
              <a:t>11. Lähetusmooduli kanded 2017</a:t>
            </a:r>
            <a:endParaRPr lang="et-EE" sz="2400" dirty="0"/>
          </a:p>
        </p:txBody>
      </p:sp>
      <p:sp>
        <p:nvSpPr>
          <p:cNvPr id="3" name="Content Placeholder 2"/>
          <p:cNvSpPr>
            <a:spLocks noGrp="1"/>
          </p:cNvSpPr>
          <p:nvPr>
            <p:ph idx="1"/>
          </p:nvPr>
        </p:nvSpPr>
        <p:spPr>
          <a:xfrm>
            <a:off x="457200" y="2276873"/>
            <a:ext cx="8229600" cy="3888432"/>
          </a:xfrm>
        </p:spPr>
        <p:txBody>
          <a:bodyPr/>
          <a:lstStyle/>
          <a:p>
            <a:pPr algn="just"/>
            <a:r>
              <a:rPr lang="et-EE" dirty="0" smtClean="0"/>
              <a:t>Lähetusmooduli kasutamisel tekib tekkepõhine eelarve täitmine lähetuse kulusse kandmisel lähetuse lõppemise kuupäeva alusel. Pikaajalistel lähetustel igakuise kuluaruande esitamisega.</a:t>
            </a:r>
          </a:p>
          <a:p>
            <a:pPr algn="just"/>
            <a:endParaRPr lang="et-EE" dirty="0" smtClean="0"/>
          </a:p>
          <a:p>
            <a:pPr algn="just"/>
            <a:r>
              <a:rPr lang="et-EE" dirty="0" smtClean="0"/>
              <a:t>Lähetusmoodulisse andmete sisestamisel muudatusi ei ole võrreldes 2016 aastaga. Õiged kanded tekivad derivatsioonide abil.</a:t>
            </a:r>
            <a:endParaRPr lang="et-EE" dirty="0"/>
          </a:p>
        </p:txBody>
      </p:sp>
      <p:sp>
        <p:nvSpPr>
          <p:cNvPr id="4" name="Date Placeholder 3"/>
          <p:cNvSpPr>
            <a:spLocks noGrp="1"/>
          </p:cNvSpPr>
          <p:nvPr>
            <p:ph type="dt" sz="half" idx="10"/>
          </p:nvPr>
        </p:nvSpPr>
        <p:spPr/>
        <p:txBody>
          <a:bodyPr/>
          <a:lstStyle/>
          <a:p>
            <a:fld id="{5624A99F-1C8F-4EEA-9EB2-DD6024A35AB8}" type="datetime1">
              <a:rPr lang="et-EE" smtClean="0"/>
              <a:pPr/>
              <a:t>22.12.2017</a:t>
            </a:fld>
            <a:endParaRPr lang="et-EE"/>
          </a:p>
        </p:txBody>
      </p:sp>
      <p:sp>
        <p:nvSpPr>
          <p:cNvPr id="5" name="Slide Number Placeholder 4"/>
          <p:cNvSpPr>
            <a:spLocks noGrp="1"/>
          </p:cNvSpPr>
          <p:nvPr>
            <p:ph type="sldNum" sz="quarter" idx="12"/>
          </p:nvPr>
        </p:nvSpPr>
        <p:spPr/>
        <p:txBody>
          <a:bodyPr/>
          <a:lstStyle/>
          <a:p>
            <a:fld id="{86841A2E-5EE6-45FA-A02B-58907817A367}" type="slidenum">
              <a:rPr lang="et-EE" smtClean="0"/>
              <a:pPr/>
              <a:t>16</a:t>
            </a:fld>
            <a:endParaRPr lang="et-EE"/>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67063"/>
            <a:ext cx="8229600" cy="493785"/>
          </a:xfrm>
        </p:spPr>
        <p:txBody>
          <a:bodyPr>
            <a:normAutofit/>
          </a:bodyPr>
          <a:lstStyle/>
          <a:p>
            <a:r>
              <a:rPr lang="et-EE" sz="2400" dirty="0" smtClean="0"/>
              <a:t>11. Lähetusmooduli näidiskanded 2017</a:t>
            </a:r>
            <a:endParaRPr lang="et-EE" sz="2400" dirty="0"/>
          </a:p>
        </p:txBody>
      </p:sp>
      <p:sp>
        <p:nvSpPr>
          <p:cNvPr id="3" name="Content Placeholder 2"/>
          <p:cNvSpPr>
            <a:spLocks noGrp="1"/>
          </p:cNvSpPr>
          <p:nvPr>
            <p:ph idx="1"/>
          </p:nvPr>
        </p:nvSpPr>
        <p:spPr>
          <a:xfrm>
            <a:off x="457200" y="2276873"/>
            <a:ext cx="8229600" cy="3888432"/>
          </a:xfrm>
        </p:spPr>
        <p:txBody>
          <a:bodyPr/>
          <a:lstStyle/>
          <a:p>
            <a:r>
              <a:rPr lang="et-EE" dirty="0" smtClean="0"/>
              <a:t>Lähetuse kulu ost – tekib ainult kassaline eelarve täitmine eelarvekontoga K55</a:t>
            </a:r>
          </a:p>
          <a:p>
            <a:endParaRPr lang="et-EE" dirty="0" smtClean="0"/>
          </a:p>
          <a:p>
            <a:endParaRPr lang="et-EE" dirty="0" smtClean="0"/>
          </a:p>
          <a:p>
            <a:endParaRPr lang="et-EE" dirty="0" smtClean="0"/>
          </a:p>
          <a:p>
            <a:endParaRPr lang="et-EE" dirty="0" smtClean="0"/>
          </a:p>
          <a:p>
            <a:r>
              <a:rPr lang="et-EE" dirty="0" smtClean="0"/>
              <a:t>Lähetuse kulusse kandmine – summad kajastatakse tekkepõhise eelarve täitmises</a:t>
            </a:r>
          </a:p>
          <a:p>
            <a:endParaRPr lang="et-EE" dirty="0" smtClean="0"/>
          </a:p>
          <a:p>
            <a:endParaRPr lang="et-EE" dirty="0" smtClean="0"/>
          </a:p>
          <a:p>
            <a:endParaRPr lang="et-EE" dirty="0" smtClean="0"/>
          </a:p>
          <a:p>
            <a:endParaRPr lang="et-EE" dirty="0"/>
          </a:p>
        </p:txBody>
      </p:sp>
      <p:sp>
        <p:nvSpPr>
          <p:cNvPr id="4" name="Date Placeholder 3"/>
          <p:cNvSpPr>
            <a:spLocks noGrp="1"/>
          </p:cNvSpPr>
          <p:nvPr>
            <p:ph type="dt" sz="half" idx="10"/>
          </p:nvPr>
        </p:nvSpPr>
        <p:spPr/>
        <p:txBody>
          <a:bodyPr/>
          <a:lstStyle/>
          <a:p>
            <a:fld id="{5624A99F-1C8F-4EEA-9EB2-DD6024A35AB8}" type="datetime1">
              <a:rPr lang="et-EE" smtClean="0"/>
              <a:pPr/>
              <a:t>22.12.2017</a:t>
            </a:fld>
            <a:endParaRPr lang="et-EE"/>
          </a:p>
        </p:txBody>
      </p:sp>
      <p:sp>
        <p:nvSpPr>
          <p:cNvPr id="5" name="Slide Number Placeholder 4"/>
          <p:cNvSpPr>
            <a:spLocks noGrp="1"/>
          </p:cNvSpPr>
          <p:nvPr>
            <p:ph type="sldNum" sz="quarter" idx="12"/>
          </p:nvPr>
        </p:nvSpPr>
        <p:spPr/>
        <p:txBody>
          <a:bodyPr/>
          <a:lstStyle/>
          <a:p>
            <a:fld id="{86841A2E-5EE6-45FA-A02B-58907817A367}" type="slidenum">
              <a:rPr lang="et-EE" smtClean="0"/>
              <a:pPr/>
              <a:t>17</a:t>
            </a:fld>
            <a:endParaRPr lang="et-EE"/>
          </a:p>
        </p:txBody>
      </p:sp>
      <p:pic>
        <p:nvPicPr>
          <p:cNvPr id="6" name="Picture 5" descr="lahetuse ost.PNG"/>
          <p:cNvPicPr>
            <a:picLocks noChangeAspect="1"/>
          </p:cNvPicPr>
          <p:nvPr/>
        </p:nvPicPr>
        <p:blipFill>
          <a:blip r:embed="rId2" cstate="print"/>
          <a:stretch>
            <a:fillRect/>
          </a:stretch>
        </p:blipFill>
        <p:spPr>
          <a:xfrm>
            <a:off x="539552" y="2708920"/>
            <a:ext cx="7922613" cy="864096"/>
          </a:xfrm>
          <a:prstGeom prst="rect">
            <a:avLst/>
          </a:prstGeom>
        </p:spPr>
      </p:pic>
      <p:pic>
        <p:nvPicPr>
          <p:cNvPr id="8" name="Picture 7" descr="lahetus kulusse.PNG"/>
          <p:cNvPicPr>
            <a:picLocks noChangeAspect="1"/>
          </p:cNvPicPr>
          <p:nvPr/>
        </p:nvPicPr>
        <p:blipFill>
          <a:blip r:embed="rId3" cstate="print"/>
          <a:stretch>
            <a:fillRect/>
          </a:stretch>
        </p:blipFill>
        <p:spPr>
          <a:xfrm>
            <a:off x="539552" y="4581128"/>
            <a:ext cx="7867290" cy="864096"/>
          </a:xfrm>
          <a:prstGeom prst="rect">
            <a:avLst/>
          </a:prstGeom>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67063"/>
            <a:ext cx="8229600" cy="565793"/>
          </a:xfrm>
        </p:spPr>
        <p:txBody>
          <a:bodyPr>
            <a:normAutofit/>
          </a:bodyPr>
          <a:lstStyle/>
          <a:p>
            <a:r>
              <a:rPr lang="et-EE" sz="2400" dirty="0" smtClean="0"/>
              <a:t>12.  MM mooduli laoarvestuse kanded 2017</a:t>
            </a:r>
            <a:endParaRPr lang="et-EE" sz="2400" dirty="0"/>
          </a:p>
        </p:txBody>
      </p:sp>
      <p:sp>
        <p:nvSpPr>
          <p:cNvPr id="3" name="Content Placeholder 2"/>
          <p:cNvSpPr>
            <a:spLocks noGrp="1"/>
          </p:cNvSpPr>
          <p:nvPr>
            <p:ph idx="1"/>
          </p:nvPr>
        </p:nvSpPr>
        <p:spPr>
          <a:xfrm>
            <a:off x="457200" y="2132857"/>
            <a:ext cx="8229600" cy="4032448"/>
          </a:xfrm>
        </p:spPr>
        <p:txBody>
          <a:bodyPr/>
          <a:lstStyle/>
          <a:p>
            <a:pPr algn="just"/>
            <a:r>
              <a:rPr lang="et-EE" dirty="0" smtClean="0"/>
              <a:t>Ostutellimustel (ME22N), mille alusel võetakse kaup lattu sisse aastal 2017 </a:t>
            </a:r>
            <a:r>
              <a:rPr lang="et-EE" b="1" u="sng" dirty="0" smtClean="0"/>
              <a:t>peab</a:t>
            </a:r>
            <a:r>
              <a:rPr lang="et-EE" dirty="0" smtClean="0"/>
              <a:t> </a:t>
            </a:r>
            <a:r>
              <a:rPr lang="et-EE" b="1" u="sng" dirty="0" smtClean="0"/>
              <a:t>olema</a:t>
            </a:r>
            <a:r>
              <a:rPr lang="et-EE" dirty="0" smtClean="0"/>
              <a:t> ostutellimuse real </a:t>
            </a:r>
            <a:r>
              <a:rPr lang="et-EE" b="1" u="sng" dirty="0" smtClean="0"/>
              <a:t>määratud tarnetähtaeg aastas 2017</a:t>
            </a:r>
            <a:r>
              <a:rPr lang="et-EE" dirty="0" smtClean="0"/>
              <a:t>.  Vastasel juhul ei teki õigeid raamatupidamise kanded. Avatuid ostutellimusi saab otsida näiteks toiminguga ME2L.</a:t>
            </a:r>
          </a:p>
          <a:p>
            <a:pPr algn="just"/>
            <a:endParaRPr lang="et-EE" dirty="0" smtClean="0"/>
          </a:p>
          <a:p>
            <a:pPr algn="just"/>
            <a:r>
              <a:rPr lang="et-EE" dirty="0" smtClean="0"/>
              <a:t>Kui praegu on ostutellimusel kirjendatud  kahel aastal lattu ostetav kaup ühe reaga, siis vajalik tekitada 2017 aasta kohta uus ostutellimuse rida.  2016 aastal tarnitud ostutellimuse realt võtta 2017 tarnitav summa maha. Kui seda ei tehta, siis võetakse SAPis tekkepõhisest eelarvest summad maha kahel korral. Nii ostul, kui kulusse kandmisel.</a:t>
            </a:r>
          </a:p>
          <a:p>
            <a:endParaRPr lang="et-EE" dirty="0" smtClean="0"/>
          </a:p>
          <a:p>
            <a:endParaRPr lang="et-EE" dirty="0"/>
          </a:p>
        </p:txBody>
      </p:sp>
      <p:sp>
        <p:nvSpPr>
          <p:cNvPr id="4" name="Date Placeholder 3"/>
          <p:cNvSpPr>
            <a:spLocks noGrp="1"/>
          </p:cNvSpPr>
          <p:nvPr>
            <p:ph type="dt" sz="half" idx="10"/>
          </p:nvPr>
        </p:nvSpPr>
        <p:spPr/>
        <p:txBody>
          <a:bodyPr/>
          <a:lstStyle/>
          <a:p>
            <a:fld id="{5624A99F-1C8F-4EEA-9EB2-DD6024A35AB8}" type="datetime1">
              <a:rPr lang="et-EE" smtClean="0"/>
              <a:pPr/>
              <a:t>22.12.2017</a:t>
            </a:fld>
            <a:endParaRPr lang="et-EE"/>
          </a:p>
        </p:txBody>
      </p:sp>
      <p:sp>
        <p:nvSpPr>
          <p:cNvPr id="5" name="Slide Number Placeholder 4"/>
          <p:cNvSpPr>
            <a:spLocks noGrp="1"/>
          </p:cNvSpPr>
          <p:nvPr>
            <p:ph type="sldNum" sz="quarter" idx="12"/>
          </p:nvPr>
        </p:nvSpPr>
        <p:spPr/>
        <p:txBody>
          <a:bodyPr/>
          <a:lstStyle/>
          <a:p>
            <a:fld id="{86841A2E-5EE6-45FA-A02B-58907817A367}" type="slidenum">
              <a:rPr lang="et-EE" smtClean="0"/>
              <a:pPr/>
              <a:t>18</a:t>
            </a:fld>
            <a:endParaRPr lang="et-EE"/>
          </a:p>
        </p:txBody>
      </p:sp>
      <p:pic>
        <p:nvPicPr>
          <p:cNvPr id="6" name="Picture 5" descr="ME22N.PNG"/>
          <p:cNvPicPr>
            <a:picLocks noChangeAspect="1"/>
          </p:cNvPicPr>
          <p:nvPr/>
        </p:nvPicPr>
        <p:blipFill>
          <a:blip r:embed="rId3" cstate="print"/>
          <a:stretch>
            <a:fillRect/>
          </a:stretch>
        </p:blipFill>
        <p:spPr>
          <a:xfrm>
            <a:off x="755576" y="5013176"/>
            <a:ext cx="6439458" cy="739204"/>
          </a:xfrm>
          <a:prstGeom prst="rect">
            <a:avLst/>
          </a:prstGeom>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67063"/>
            <a:ext cx="8229600" cy="565793"/>
          </a:xfrm>
        </p:spPr>
        <p:txBody>
          <a:bodyPr>
            <a:normAutofit/>
          </a:bodyPr>
          <a:lstStyle/>
          <a:p>
            <a:r>
              <a:rPr lang="et-EE" sz="2400" dirty="0" smtClean="0"/>
              <a:t>12.  MM mooduli laoarvestuse kanded 2017</a:t>
            </a:r>
            <a:endParaRPr lang="et-EE" sz="2400" dirty="0"/>
          </a:p>
        </p:txBody>
      </p:sp>
      <p:sp>
        <p:nvSpPr>
          <p:cNvPr id="3" name="Content Placeholder 2"/>
          <p:cNvSpPr>
            <a:spLocks noGrp="1"/>
          </p:cNvSpPr>
          <p:nvPr>
            <p:ph idx="1"/>
          </p:nvPr>
        </p:nvSpPr>
        <p:spPr>
          <a:xfrm>
            <a:off x="457200" y="2348881"/>
            <a:ext cx="8229600" cy="3816424"/>
          </a:xfrm>
        </p:spPr>
        <p:txBody>
          <a:bodyPr>
            <a:normAutofit/>
          </a:bodyPr>
          <a:lstStyle/>
          <a:p>
            <a:r>
              <a:rPr lang="et-EE" sz="2400" dirty="0" smtClean="0"/>
              <a:t>Laoarvestuse kannete puhul tekkis seni SAPis tekkepõhine eelarve täitmine lattu ostul. Alates 2017 tekib lattu ostul ainult kassapõhine eelarve täitmine.</a:t>
            </a:r>
          </a:p>
          <a:p>
            <a:endParaRPr lang="et-EE" sz="2400" dirty="0" smtClean="0"/>
          </a:p>
          <a:p>
            <a:r>
              <a:rPr lang="et-EE" sz="2400" dirty="0" smtClean="0"/>
              <a:t>Tekkepõhine eelarve täitmine tekib laost väljastustel ja varude allahindlusel.</a:t>
            </a:r>
          </a:p>
        </p:txBody>
      </p:sp>
      <p:sp>
        <p:nvSpPr>
          <p:cNvPr id="4" name="Date Placeholder 3"/>
          <p:cNvSpPr>
            <a:spLocks noGrp="1"/>
          </p:cNvSpPr>
          <p:nvPr>
            <p:ph type="dt" sz="half" idx="10"/>
          </p:nvPr>
        </p:nvSpPr>
        <p:spPr/>
        <p:txBody>
          <a:bodyPr/>
          <a:lstStyle/>
          <a:p>
            <a:fld id="{5624A99F-1C8F-4EEA-9EB2-DD6024A35AB8}" type="datetime1">
              <a:rPr lang="et-EE" smtClean="0"/>
              <a:pPr/>
              <a:t>22.12.2017</a:t>
            </a:fld>
            <a:endParaRPr lang="et-EE"/>
          </a:p>
        </p:txBody>
      </p:sp>
      <p:sp>
        <p:nvSpPr>
          <p:cNvPr id="5" name="Slide Number Placeholder 4"/>
          <p:cNvSpPr>
            <a:spLocks noGrp="1"/>
          </p:cNvSpPr>
          <p:nvPr>
            <p:ph type="sldNum" sz="quarter" idx="12"/>
          </p:nvPr>
        </p:nvSpPr>
        <p:spPr/>
        <p:txBody>
          <a:bodyPr/>
          <a:lstStyle/>
          <a:p>
            <a:fld id="{86841A2E-5EE6-45FA-A02B-58907817A367}" type="slidenum">
              <a:rPr lang="et-EE" smtClean="0"/>
              <a:pPr/>
              <a:t>19</a:t>
            </a:fld>
            <a:endParaRPr lang="et-EE"/>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124744"/>
            <a:ext cx="7931224" cy="360040"/>
          </a:xfrm>
        </p:spPr>
        <p:txBody>
          <a:bodyPr>
            <a:normAutofit fontScale="90000"/>
          </a:bodyPr>
          <a:lstStyle/>
          <a:p>
            <a:pPr algn="ctr"/>
            <a:r>
              <a:rPr lang="et-EE" sz="2400" dirty="0" smtClean="0"/>
              <a:t>Teemad</a:t>
            </a:r>
            <a:endParaRPr lang="et-EE" sz="2400" dirty="0"/>
          </a:p>
        </p:txBody>
      </p:sp>
      <p:sp>
        <p:nvSpPr>
          <p:cNvPr id="3" name="Content Placeholder 2"/>
          <p:cNvSpPr>
            <a:spLocks noGrp="1"/>
          </p:cNvSpPr>
          <p:nvPr>
            <p:ph idx="1"/>
          </p:nvPr>
        </p:nvSpPr>
        <p:spPr>
          <a:xfrm>
            <a:off x="457200" y="1484784"/>
            <a:ext cx="8229600" cy="4824536"/>
          </a:xfrm>
        </p:spPr>
        <p:txBody>
          <a:bodyPr>
            <a:normAutofit lnSpcReduction="10000"/>
          </a:bodyPr>
          <a:lstStyle/>
          <a:p>
            <a:pPr marL="342900" indent="-342900">
              <a:buAutoNum type="arabicPeriod"/>
            </a:pPr>
            <a:r>
              <a:rPr lang="et-EE" dirty="0" smtClean="0"/>
              <a:t>Tegevused 31.12.2016 seisuga tasumata kohustustega</a:t>
            </a:r>
          </a:p>
          <a:p>
            <a:pPr marL="342900" indent="-342900">
              <a:buAutoNum type="arabicPeriod"/>
            </a:pPr>
            <a:r>
              <a:rPr lang="et-EE" dirty="0" smtClean="0"/>
              <a:t>Tegevused 31.12.2016 seisuga laekumata nõuetega</a:t>
            </a:r>
          </a:p>
          <a:p>
            <a:pPr marL="342900" indent="-342900">
              <a:buAutoNum type="arabicPeriod"/>
            </a:pPr>
            <a:r>
              <a:rPr lang="et-EE" dirty="0" smtClean="0"/>
              <a:t>Järgmisesse aastasse üle viidatavate nõuete otsing</a:t>
            </a:r>
          </a:p>
          <a:p>
            <a:pPr marL="342900" indent="-342900">
              <a:buAutoNum type="arabicPeriod"/>
            </a:pPr>
            <a:r>
              <a:rPr lang="et-EE" dirty="0" smtClean="0"/>
              <a:t>Kliendi nõude ja hankija kohustuste maksetähtaegade põhireegel </a:t>
            </a:r>
          </a:p>
          <a:p>
            <a:pPr marL="342900" indent="-342900">
              <a:buAutoNum type="arabicPeriod"/>
            </a:pPr>
            <a:r>
              <a:rPr lang="et-EE" dirty="0" smtClean="0"/>
              <a:t>2016 kassapõhise eelarve täitmise kontroll</a:t>
            </a:r>
          </a:p>
          <a:p>
            <a:pPr marL="342900" indent="-342900">
              <a:buAutoNum type="arabicPeriod"/>
            </a:pPr>
            <a:r>
              <a:rPr lang="et-EE" dirty="0" smtClean="0"/>
              <a:t>Eelarve sisestuse õiguste muudatused</a:t>
            </a:r>
          </a:p>
          <a:p>
            <a:pPr marL="342900" indent="-342900">
              <a:buAutoNum type="arabicPeriod"/>
            </a:pPr>
            <a:r>
              <a:rPr lang="et-EE" dirty="0" smtClean="0"/>
              <a:t>Tekkepõhise eelarve kontrolli läbimise kuupäev ja dokumendid</a:t>
            </a:r>
          </a:p>
          <a:p>
            <a:pPr marL="342900" indent="-342900">
              <a:buAutoNum type="arabicPeriod"/>
            </a:pPr>
            <a:r>
              <a:rPr lang="et-EE" dirty="0" smtClean="0"/>
              <a:t>Ostutellimused (ME22N) ja reisikohustused (PR05) 2017</a:t>
            </a:r>
          </a:p>
          <a:p>
            <a:pPr marL="342900" indent="-342900">
              <a:buAutoNum type="arabicPeriod"/>
            </a:pPr>
            <a:r>
              <a:rPr lang="et-EE" dirty="0" smtClean="0"/>
              <a:t> Statistilised eelarvekontod</a:t>
            </a:r>
          </a:p>
          <a:p>
            <a:pPr marL="342900" indent="-342900">
              <a:buAutoNum type="arabicPeriod"/>
            </a:pPr>
            <a:r>
              <a:rPr lang="et-EE" dirty="0" smtClean="0"/>
              <a:t>Näidiskanne statistilise pearaamatu konto kasutamise kohta</a:t>
            </a:r>
          </a:p>
          <a:p>
            <a:pPr marL="342900" indent="-342900">
              <a:buAutoNum type="arabicPeriod"/>
            </a:pPr>
            <a:r>
              <a:rPr lang="et-EE" dirty="0" smtClean="0"/>
              <a:t>Lähetusmooduli kanded 2017</a:t>
            </a:r>
          </a:p>
          <a:p>
            <a:pPr marL="342900" indent="-342900">
              <a:buAutoNum type="arabicPeriod"/>
            </a:pPr>
            <a:r>
              <a:rPr lang="et-EE" dirty="0" smtClean="0"/>
              <a:t>MM mooduli laoarvestuse kanded 2017</a:t>
            </a:r>
          </a:p>
          <a:p>
            <a:pPr marL="342900" indent="-342900">
              <a:buAutoNum type="arabicPeriod"/>
            </a:pPr>
            <a:r>
              <a:rPr lang="et-EE" dirty="0" smtClean="0"/>
              <a:t>Palgaarvestuse kanded 2017</a:t>
            </a:r>
          </a:p>
          <a:p>
            <a:pPr marL="342900" indent="-342900">
              <a:buFont typeface="Arial" pitchFamily="34" charset="0"/>
              <a:buAutoNum type="arabicPeriod"/>
            </a:pPr>
            <a:r>
              <a:rPr lang="et-EE" dirty="0" smtClean="0"/>
              <a:t>Avatud pearaamatu kontode saldod 31.12.2016</a:t>
            </a:r>
          </a:p>
          <a:p>
            <a:pPr marL="342900" indent="-342900">
              <a:buFont typeface="Arial" pitchFamily="34" charset="0"/>
              <a:buAutoNum type="arabicPeriod"/>
            </a:pPr>
            <a:r>
              <a:rPr lang="et-EE" dirty="0" smtClean="0"/>
              <a:t>Periodiseerimise kordusdokumendid</a:t>
            </a:r>
          </a:p>
          <a:p>
            <a:pPr marL="342900" indent="-342900">
              <a:buFont typeface="Arial" pitchFamily="34" charset="0"/>
              <a:buAutoNum type="arabicPeriod"/>
            </a:pPr>
            <a:r>
              <a:rPr lang="et-EE" dirty="0" smtClean="0"/>
              <a:t>Eelarveliik  10 ja 60 kanded 2017</a:t>
            </a:r>
          </a:p>
          <a:p>
            <a:pPr marL="342900" indent="-342900">
              <a:buFont typeface="Arial" pitchFamily="34" charset="0"/>
              <a:buAutoNum type="arabicPeriod"/>
            </a:pPr>
            <a:endParaRPr lang="et-EE" dirty="0" smtClean="0"/>
          </a:p>
          <a:p>
            <a:pPr marL="342900" indent="-342900">
              <a:buFont typeface="Arial" pitchFamily="34" charset="0"/>
              <a:buAutoNum type="arabicPeriod"/>
            </a:pPr>
            <a:endParaRPr lang="et-EE" dirty="0" smtClean="0"/>
          </a:p>
          <a:p>
            <a:pPr marL="342900" indent="-342900">
              <a:buAutoNum type="arabicPeriod"/>
            </a:pPr>
            <a:endParaRPr lang="et-EE" dirty="0" smtClean="0"/>
          </a:p>
          <a:p>
            <a:pPr marL="342900" indent="-342900"/>
            <a:endParaRPr lang="et-EE" dirty="0"/>
          </a:p>
        </p:txBody>
      </p:sp>
      <p:sp>
        <p:nvSpPr>
          <p:cNvPr id="4" name="Date Placeholder 3"/>
          <p:cNvSpPr>
            <a:spLocks noGrp="1"/>
          </p:cNvSpPr>
          <p:nvPr>
            <p:ph type="dt" sz="half" idx="10"/>
          </p:nvPr>
        </p:nvSpPr>
        <p:spPr/>
        <p:txBody>
          <a:bodyPr/>
          <a:lstStyle/>
          <a:p>
            <a:fld id="{5624A99F-1C8F-4EEA-9EB2-DD6024A35AB8}" type="datetime1">
              <a:rPr lang="et-EE" smtClean="0"/>
              <a:pPr/>
              <a:t>22.12.2017</a:t>
            </a:fld>
            <a:endParaRPr lang="et-EE"/>
          </a:p>
        </p:txBody>
      </p:sp>
      <p:sp>
        <p:nvSpPr>
          <p:cNvPr id="5" name="Slide Number Placeholder 4"/>
          <p:cNvSpPr>
            <a:spLocks noGrp="1"/>
          </p:cNvSpPr>
          <p:nvPr>
            <p:ph type="sldNum" sz="quarter" idx="12"/>
          </p:nvPr>
        </p:nvSpPr>
        <p:spPr/>
        <p:txBody>
          <a:bodyPr/>
          <a:lstStyle/>
          <a:p>
            <a:fld id="{86841A2E-5EE6-45FA-A02B-58907817A367}" type="slidenum">
              <a:rPr lang="et-EE" smtClean="0"/>
              <a:pPr/>
              <a:t>2</a:t>
            </a:fld>
            <a:endParaRPr lang="et-EE"/>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340768"/>
            <a:ext cx="8229600" cy="565793"/>
          </a:xfrm>
        </p:spPr>
        <p:txBody>
          <a:bodyPr>
            <a:normAutofit/>
          </a:bodyPr>
          <a:lstStyle/>
          <a:p>
            <a:r>
              <a:rPr lang="et-EE" sz="2400" dirty="0" smtClean="0"/>
              <a:t>12. MM laoarvestuse näidiskanded</a:t>
            </a:r>
            <a:endParaRPr lang="et-EE" sz="2400" dirty="0"/>
          </a:p>
        </p:txBody>
      </p:sp>
      <p:sp>
        <p:nvSpPr>
          <p:cNvPr id="3" name="Content Placeholder 2"/>
          <p:cNvSpPr>
            <a:spLocks noGrp="1"/>
          </p:cNvSpPr>
          <p:nvPr>
            <p:ph idx="1"/>
          </p:nvPr>
        </p:nvSpPr>
        <p:spPr>
          <a:xfrm>
            <a:off x="457200" y="2132857"/>
            <a:ext cx="8229600" cy="4032448"/>
          </a:xfrm>
        </p:spPr>
        <p:txBody>
          <a:bodyPr/>
          <a:lstStyle/>
          <a:p>
            <a:r>
              <a:rPr lang="et-EE" dirty="0" smtClean="0"/>
              <a:t>Lattu sissetulek:</a:t>
            </a:r>
          </a:p>
          <a:p>
            <a:endParaRPr lang="et-EE" dirty="0" smtClean="0"/>
          </a:p>
          <a:p>
            <a:endParaRPr lang="et-EE" dirty="0" smtClean="0"/>
          </a:p>
          <a:p>
            <a:endParaRPr lang="et-EE" dirty="0" smtClean="0"/>
          </a:p>
          <a:p>
            <a:r>
              <a:rPr lang="et-EE" dirty="0" smtClean="0"/>
              <a:t>Lao ostuarve:</a:t>
            </a:r>
          </a:p>
          <a:p>
            <a:endParaRPr lang="et-EE" dirty="0" smtClean="0"/>
          </a:p>
          <a:p>
            <a:endParaRPr lang="et-EE" dirty="0" smtClean="0"/>
          </a:p>
          <a:p>
            <a:endParaRPr lang="et-EE" dirty="0" smtClean="0"/>
          </a:p>
          <a:p>
            <a:r>
              <a:rPr lang="et-EE" dirty="0" smtClean="0"/>
              <a:t>Laost väljastus:</a:t>
            </a:r>
            <a:endParaRPr lang="et-EE" dirty="0"/>
          </a:p>
        </p:txBody>
      </p:sp>
      <p:sp>
        <p:nvSpPr>
          <p:cNvPr id="4" name="Date Placeholder 3"/>
          <p:cNvSpPr>
            <a:spLocks noGrp="1"/>
          </p:cNvSpPr>
          <p:nvPr>
            <p:ph type="dt" sz="half" idx="10"/>
          </p:nvPr>
        </p:nvSpPr>
        <p:spPr/>
        <p:txBody>
          <a:bodyPr/>
          <a:lstStyle/>
          <a:p>
            <a:fld id="{5624A99F-1C8F-4EEA-9EB2-DD6024A35AB8}" type="datetime1">
              <a:rPr lang="et-EE" smtClean="0"/>
              <a:pPr/>
              <a:t>22.12.2017</a:t>
            </a:fld>
            <a:endParaRPr lang="et-EE"/>
          </a:p>
        </p:txBody>
      </p:sp>
      <p:sp>
        <p:nvSpPr>
          <p:cNvPr id="5" name="Slide Number Placeholder 4"/>
          <p:cNvSpPr>
            <a:spLocks noGrp="1"/>
          </p:cNvSpPr>
          <p:nvPr>
            <p:ph type="sldNum" sz="quarter" idx="12"/>
          </p:nvPr>
        </p:nvSpPr>
        <p:spPr/>
        <p:txBody>
          <a:bodyPr/>
          <a:lstStyle/>
          <a:p>
            <a:fld id="{86841A2E-5EE6-45FA-A02B-58907817A367}" type="slidenum">
              <a:rPr lang="et-EE" smtClean="0"/>
              <a:pPr/>
              <a:t>20</a:t>
            </a:fld>
            <a:endParaRPr lang="et-EE"/>
          </a:p>
        </p:txBody>
      </p:sp>
      <p:pic>
        <p:nvPicPr>
          <p:cNvPr id="6" name="Picture 5" descr="lattu.PNG"/>
          <p:cNvPicPr>
            <a:picLocks noChangeAspect="1"/>
          </p:cNvPicPr>
          <p:nvPr/>
        </p:nvPicPr>
        <p:blipFill>
          <a:blip r:embed="rId2" cstate="print"/>
          <a:stretch>
            <a:fillRect/>
          </a:stretch>
        </p:blipFill>
        <p:spPr>
          <a:xfrm>
            <a:off x="755575" y="2492896"/>
            <a:ext cx="7941447" cy="648072"/>
          </a:xfrm>
          <a:prstGeom prst="rect">
            <a:avLst/>
          </a:prstGeom>
        </p:spPr>
      </p:pic>
      <p:pic>
        <p:nvPicPr>
          <p:cNvPr id="7" name="Picture 6" descr="ost.PNG"/>
          <p:cNvPicPr>
            <a:picLocks noChangeAspect="1"/>
          </p:cNvPicPr>
          <p:nvPr/>
        </p:nvPicPr>
        <p:blipFill>
          <a:blip r:embed="rId3" cstate="print"/>
          <a:stretch>
            <a:fillRect/>
          </a:stretch>
        </p:blipFill>
        <p:spPr>
          <a:xfrm>
            <a:off x="539552" y="3789040"/>
            <a:ext cx="7992891" cy="720080"/>
          </a:xfrm>
          <a:prstGeom prst="rect">
            <a:avLst/>
          </a:prstGeom>
        </p:spPr>
      </p:pic>
      <p:pic>
        <p:nvPicPr>
          <p:cNvPr id="9" name="Picture 8" descr="kulusse.PNG"/>
          <p:cNvPicPr>
            <a:picLocks noChangeAspect="1"/>
          </p:cNvPicPr>
          <p:nvPr/>
        </p:nvPicPr>
        <p:blipFill>
          <a:blip r:embed="rId4" cstate="print"/>
          <a:stretch>
            <a:fillRect/>
          </a:stretch>
        </p:blipFill>
        <p:spPr>
          <a:xfrm>
            <a:off x="467544" y="5085184"/>
            <a:ext cx="8424936" cy="648072"/>
          </a:xfrm>
          <a:prstGeom prst="rect">
            <a:avLst/>
          </a:prstGeom>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67063"/>
            <a:ext cx="8229600" cy="565793"/>
          </a:xfrm>
        </p:spPr>
        <p:txBody>
          <a:bodyPr>
            <a:normAutofit/>
          </a:bodyPr>
          <a:lstStyle/>
          <a:p>
            <a:r>
              <a:rPr lang="et-EE" sz="2400" dirty="0" smtClean="0"/>
              <a:t>13. Palgaarvestuse kanded 2017</a:t>
            </a:r>
            <a:endParaRPr lang="et-EE" sz="2400" dirty="0"/>
          </a:p>
        </p:txBody>
      </p:sp>
      <p:sp>
        <p:nvSpPr>
          <p:cNvPr id="3" name="Content Placeholder 2"/>
          <p:cNvSpPr>
            <a:spLocks noGrp="1"/>
          </p:cNvSpPr>
          <p:nvPr>
            <p:ph idx="1"/>
          </p:nvPr>
        </p:nvSpPr>
        <p:spPr>
          <a:xfrm>
            <a:off x="457200" y="2276873"/>
            <a:ext cx="8229600" cy="3888432"/>
          </a:xfrm>
        </p:spPr>
        <p:txBody>
          <a:bodyPr/>
          <a:lstStyle/>
          <a:p>
            <a:pPr algn="just"/>
            <a:r>
              <a:rPr lang="et-EE" dirty="0" smtClean="0"/>
              <a:t>Palgaarvestuse kannete puhul võetakse samuti kasutustele statistilised eelarvekontod, et tagada kuludokumendi õigeaegne kajastamine tekkepõhises eelarves.</a:t>
            </a:r>
          </a:p>
          <a:p>
            <a:r>
              <a:rPr lang="et-EE" dirty="0" smtClean="0"/>
              <a:t>Vajalikud eelarvekontod kandesse tekivad pearaamatu konto põhiandmetest ja derivatsioonidest.</a:t>
            </a:r>
          </a:p>
          <a:p>
            <a:endParaRPr lang="et-EE" dirty="0" smtClean="0"/>
          </a:p>
          <a:p>
            <a:r>
              <a:rPr lang="et-EE" dirty="0" smtClean="0"/>
              <a:t>Palga maksukohustused tasutakse statistilise eelarvekontoga K50. </a:t>
            </a:r>
          </a:p>
          <a:p>
            <a:endParaRPr lang="et-EE" dirty="0" smtClean="0"/>
          </a:p>
          <a:p>
            <a:r>
              <a:rPr lang="et-EE" dirty="0" smtClean="0"/>
              <a:t>Palgaarvestuse kande tasakaalu alates 2017 saab dokumendis kontrollida paigutusega </a:t>
            </a:r>
          </a:p>
          <a:p>
            <a:r>
              <a:rPr lang="et-EE" dirty="0" smtClean="0"/>
              <a:t> Paigutusest on välja võetud võrdlus eelarvekontode lõikes.</a:t>
            </a:r>
            <a:endParaRPr lang="et-EE" dirty="0"/>
          </a:p>
        </p:txBody>
      </p:sp>
      <p:sp>
        <p:nvSpPr>
          <p:cNvPr id="4" name="Date Placeholder 3"/>
          <p:cNvSpPr>
            <a:spLocks noGrp="1"/>
          </p:cNvSpPr>
          <p:nvPr>
            <p:ph type="dt" sz="half" idx="10"/>
          </p:nvPr>
        </p:nvSpPr>
        <p:spPr/>
        <p:txBody>
          <a:bodyPr/>
          <a:lstStyle/>
          <a:p>
            <a:fld id="{5624A99F-1C8F-4EEA-9EB2-DD6024A35AB8}" type="datetime1">
              <a:rPr lang="et-EE" smtClean="0"/>
              <a:pPr/>
              <a:t>22.12.2017</a:t>
            </a:fld>
            <a:endParaRPr lang="et-EE"/>
          </a:p>
        </p:txBody>
      </p:sp>
      <p:sp>
        <p:nvSpPr>
          <p:cNvPr id="5" name="Slide Number Placeholder 4"/>
          <p:cNvSpPr>
            <a:spLocks noGrp="1"/>
          </p:cNvSpPr>
          <p:nvPr>
            <p:ph type="sldNum" sz="quarter" idx="12"/>
          </p:nvPr>
        </p:nvSpPr>
        <p:spPr/>
        <p:txBody>
          <a:bodyPr/>
          <a:lstStyle/>
          <a:p>
            <a:fld id="{86841A2E-5EE6-45FA-A02B-58907817A367}" type="slidenum">
              <a:rPr lang="et-EE" smtClean="0"/>
              <a:pPr/>
              <a:t>21</a:t>
            </a:fld>
            <a:endParaRPr lang="et-EE"/>
          </a:p>
        </p:txBody>
      </p:sp>
      <p:pic>
        <p:nvPicPr>
          <p:cNvPr id="6" name="Picture 5" descr="paigutus.PNG"/>
          <p:cNvPicPr>
            <a:picLocks noChangeAspect="1"/>
          </p:cNvPicPr>
          <p:nvPr/>
        </p:nvPicPr>
        <p:blipFill>
          <a:blip r:embed="rId2" cstate="print"/>
          <a:stretch>
            <a:fillRect/>
          </a:stretch>
        </p:blipFill>
        <p:spPr>
          <a:xfrm>
            <a:off x="1763688" y="5013176"/>
            <a:ext cx="4752528" cy="288031"/>
          </a:xfrm>
          <a:prstGeom prst="rect">
            <a:avLst/>
          </a:prstGeom>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268760"/>
            <a:ext cx="8229600" cy="493785"/>
          </a:xfrm>
        </p:spPr>
        <p:txBody>
          <a:bodyPr>
            <a:normAutofit/>
          </a:bodyPr>
          <a:lstStyle/>
          <a:p>
            <a:r>
              <a:rPr lang="et-EE" sz="2400" dirty="0" smtClean="0"/>
              <a:t>13. Palgaarvestuse näidiskanded</a:t>
            </a:r>
            <a:endParaRPr lang="et-EE" sz="2400" dirty="0"/>
          </a:p>
        </p:txBody>
      </p:sp>
      <p:sp>
        <p:nvSpPr>
          <p:cNvPr id="3" name="Content Placeholder 2"/>
          <p:cNvSpPr>
            <a:spLocks noGrp="1"/>
          </p:cNvSpPr>
          <p:nvPr>
            <p:ph idx="1"/>
          </p:nvPr>
        </p:nvSpPr>
        <p:spPr>
          <a:xfrm>
            <a:off x="457200" y="1916832"/>
            <a:ext cx="8229600" cy="4248473"/>
          </a:xfrm>
        </p:spPr>
        <p:txBody>
          <a:bodyPr/>
          <a:lstStyle/>
          <a:p>
            <a:r>
              <a:rPr lang="et-EE" dirty="0" smtClean="0"/>
              <a:t>Palgaarvestus – tekib tekkepõhine eelarve täitmine</a:t>
            </a:r>
          </a:p>
          <a:p>
            <a:endParaRPr lang="et-EE" dirty="0"/>
          </a:p>
        </p:txBody>
      </p:sp>
      <p:sp>
        <p:nvSpPr>
          <p:cNvPr id="4" name="Date Placeholder 3"/>
          <p:cNvSpPr>
            <a:spLocks noGrp="1"/>
          </p:cNvSpPr>
          <p:nvPr>
            <p:ph type="dt" sz="half" idx="10"/>
          </p:nvPr>
        </p:nvSpPr>
        <p:spPr/>
        <p:txBody>
          <a:bodyPr/>
          <a:lstStyle/>
          <a:p>
            <a:fld id="{5624A99F-1C8F-4EEA-9EB2-DD6024A35AB8}" type="datetime1">
              <a:rPr lang="et-EE" smtClean="0"/>
              <a:pPr/>
              <a:t>22.12.2017</a:t>
            </a:fld>
            <a:endParaRPr lang="et-EE"/>
          </a:p>
        </p:txBody>
      </p:sp>
      <p:sp>
        <p:nvSpPr>
          <p:cNvPr id="5" name="Slide Number Placeholder 4"/>
          <p:cNvSpPr>
            <a:spLocks noGrp="1"/>
          </p:cNvSpPr>
          <p:nvPr>
            <p:ph type="sldNum" sz="quarter" idx="12"/>
          </p:nvPr>
        </p:nvSpPr>
        <p:spPr/>
        <p:txBody>
          <a:bodyPr/>
          <a:lstStyle/>
          <a:p>
            <a:fld id="{86841A2E-5EE6-45FA-A02B-58907817A367}" type="slidenum">
              <a:rPr lang="et-EE" smtClean="0"/>
              <a:pPr/>
              <a:t>22</a:t>
            </a:fld>
            <a:endParaRPr lang="et-EE"/>
          </a:p>
        </p:txBody>
      </p:sp>
      <p:pic>
        <p:nvPicPr>
          <p:cNvPr id="6" name="Picture 5" descr="palk.PNG"/>
          <p:cNvPicPr>
            <a:picLocks noChangeAspect="1"/>
          </p:cNvPicPr>
          <p:nvPr/>
        </p:nvPicPr>
        <p:blipFill>
          <a:blip r:embed="rId2" cstate="print"/>
          <a:stretch>
            <a:fillRect/>
          </a:stretch>
        </p:blipFill>
        <p:spPr>
          <a:xfrm>
            <a:off x="539552" y="2420888"/>
            <a:ext cx="7416824" cy="2056766"/>
          </a:xfrm>
          <a:prstGeom prst="rect">
            <a:avLst/>
          </a:prstGeom>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67063"/>
            <a:ext cx="8229600" cy="421777"/>
          </a:xfrm>
        </p:spPr>
        <p:txBody>
          <a:bodyPr>
            <a:normAutofit/>
          </a:bodyPr>
          <a:lstStyle/>
          <a:p>
            <a:r>
              <a:rPr lang="et-EE" sz="2400" dirty="0" smtClean="0"/>
              <a:t>13. Palgaarvestuse näidiskanded</a:t>
            </a:r>
            <a:endParaRPr lang="et-EE" sz="2400" dirty="0"/>
          </a:p>
        </p:txBody>
      </p:sp>
      <p:sp>
        <p:nvSpPr>
          <p:cNvPr id="3" name="Content Placeholder 2"/>
          <p:cNvSpPr>
            <a:spLocks noGrp="1"/>
          </p:cNvSpPr>
          <p:nvPr>
            <p:ph idx="1"/>
          </p:nvPr>
        </p:nvSpPr>
        <p:spPr>
          <a:xfrm>
            <a:off x="457200" y="2132857"/>
            <a:ext cx="8229600" cy="4032448"/>
          </a:xfrm>
        </p:spPr>
        <p:txBody>
          <a:bodyPr/>
          <a:lstStyle/>
          <a:p>
            <a:r>
              <a:rPr lang="et-EE" dirty="0" smtClean="0"/>
              <a:t>Neto palk – tekib ainult kassaline täitmine</a:t>
            </a:r>
          </a:p>
          <a:p>
            <a:endParaRPr lang="et-EE" dirty="0" smtClean="0"/>
          </a:p>
          <a:p>
            <a:endParaRPr lang="et-EE" dirty="0" smtClean="0"/>
          </a:p>
          <a:p>
            <a:endParaRPr lang="et-EE" dirty="0" smtClean="0"/>
          </a:p>
          <a:p>
            <a:endParaRPr lang="et-EE" dirty="0" smtClean="0"/>
          </a:p>
          <a:p>
            <a:r>
              <a:rPr lang="et-EE" dirty="0" smtClean="0"/>
              <a:t>Maksud – tekib ainult kassaline täitmine</a:t>
            </a:r>
          </a:p>
          <a:p>
            <a:endParaRPr lang="et-EE" dirty="0" smtClean="0"/>
          </a:p>
          <a:p>
            <a:endParaRPr lang="et-EE" dirty="0" smtClean="0"/>
          </a:p>
          <a:p>
            <a:endParaRPr lang="et-EE" dirty="0" smtClean="0"/>
          </a:p>
          <a:p>
            <a:endParaRPr lang="et-EE" dirty="0" smtClean="0"/>
          </a:p>
          <a:p>
            <a:pPr algn="just"/>
            <a:r>
              <a:rPr lang="et-EE" dirty="0" smtClean="0"/>
              <a:t>Käivitades jaanuaris 2017 toimingu ZHR_PALGAMAKSUD tekib viimast korda dokument mitte statistiliste eelarvekontodega 500 ja 506 ning see on õige.</a:t>
            </a:r>
          </a:p>
          <a:p>
            <a:endParaRPr lang="et-EE" dirty="0" smtClean="0"/>
          </a:p>
          <a:p>
            <a:endParaRPr lang="et-EE" dirty="0" smtClean="0"/>
          </a:p>
        </p:txBody>
      </p:sp>
      <p:sp>
        <p:nvSpPr>
          <p:cNvPr id="4" name="Date Placeholder 3"/>
          <p:cNvSpPr>
            <a:spLocks noGrp="1"/>
          </p:cNvSpPr>
          <p:nvPr>
            <p:ph type="dt" sz="half" idx="10"/>
          </p:nvPr>
        </p:nvSpPr>
        <p:spPr/>
        <p:txBody>
          <a:bodyPr/>
          <a:lstStyle/>
          <a:p>
            <a:fld id="{5624A99F-1C8F-4EEA-9EB2-DD6024A35AB8}" type="datetime1">
              <a:rPr lang="et-EE" smtClean="0"/>
              <a:pPr/>
              <a:t>22.12.2017</a:t>
            </a:fld>
            <a:endParaRPr lang="et-EE"/>
          </a:p>
        </p:txBody>
      </p:sp>
      <p:sp>
        <p:nvSpPr>
          <p:cNvPr id="5" name="Slide Number Placeholder 4"/>
          <p:cNvSpPr>
            <a:spLocks noGrp="1"/>
          </p:cNvSpPr>
          <p:nvPr>
            <p:ph type="sldNum" sz="quarter" idx="12"/>
          </p:nvPr>
        </p:nvSpPr>
        <p:spPr/>
        <p:txBody>
          <a:bodyPr/>
          <a:lstStyle/>
          <a:p>
            <a:fld id="{86841A2E-5EE6-45FA-A02B-58907817A367}" type="slidenum">
              <a:rPr lang="et-EE" smtClean="0"/>
              <a:pPr/>
              <a:t>23</a:t>
            </a:fld>
            <a:endParaRPr lang="et-EE"/>
          </a:p>
        </p:txBody>
      </p:sp>
      <p:pic>
        <p:nvPicPr>
          <p:cNvPr id="6" name="Picture 5" descr="neto.PNG"/>
          <p:cNvPicPr>
            <a:picLocks noChangeAspect="1"/>
          </p:cNvPicPr>
          <p:nvPr/>
        </p:nvPicPr>
        <p:blipFill>
          <a:blip r:embed="rId3" cstate="print"/>
          <a:stretch>
            <a:fillRect/>
          </a:stretch>
        </p:blipFill>
        <p:spPr>
          <a:xfrm>
            <a:off x="539552" y="2636912"/>
            <a:ext cx="7662945" cy="720080"/>
          </a:xfrm>
          <a:prstGeom prst="rect">
            <a:avLst/>
          </a:prstGeom>
        </p:spPr>
      </p:pic>
      <p:pic>
        <p:nvPicPr>
          <p:cNvPr id="7" name="Picture 6" descr="maksud.PNG"/>
          <p:cNvPicPr>
            <a:picLocks noChangeAspect="1"/>
          </p:cNvPicPr>
          <p:nvPr/>
        </p:nvPicPr>
        <p:blipFill>
          <a:blip r:embed="rId4" cstate="print"/>
          <a:stretch>
            <a:fillRect/>
          </a:stretch>
        </p:blipFill>
        <p:spPr>
          <a:xfrm>
            <a:off x="467543" y="4293096"/>
            <a:ext cx="7941457" cy="720080"/>
          </a:xfrm>
          <a:prstGeom prst="rect">
            <a:avLst/>
          </a:prstGeom>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67063"/>
            <a:ext cx="8229600" cy="493785"/>
          </a:xfrm>
        </p:spPr>
        <p:txBody>
          <a:bodyPr>
            <a:normAutofit/>
          </a:bodyPr>
          <a:lstStyle/>
          <a:p>
            <a:pPr algn="just"/>
            <a:r>
              <a:rPr lang="et-EE" sz="2400" dirty="0" smtClean="0"/>
              <a:t>14. Avatud pearaamatu kontode saldod 31.12.2016</a:t>
            </a:r>
            <a:endParaRPr lang="et-EE" sz="2400" dirty="0"/>
          </a:p>
        </p:txBody>
      </p:sp>
      <p:sp>
        <p:nvSpPr>
          <p:cNvPr id="3" name="Content Placeholder 2"/>
          <p:cNvSpPr>
            <a:spLocks noGrp="1"/>
          </p:cNvSpPr>
          <p:nvPr>
            <p:ph idx="1"/>
          </p:nvPr>
        </p:nvSpPr>
        <p:spPr>
          <a:xfrm>
            <a:off x="457200" y="2060847"/>
            <a:ext cx="8229600" cy="4176465"/>
          </a:xfrm>
        </p:spPr>
        <p:txBody>
          <a:bodyPr>
            <a:normAutofit lnSpcReduction="10000"/>
          </a:bodyPr>
          <a:lstStyle/>
          <a:p>
            <a:pPr algn="just"/>
            <a:r>
              <a:rPr lang="et-EE" dirty="0" smtClean="0"/>
              <a:t>Pearaamatu kontode saldosid ei pea viima aasta lõpus üle statistilistele eelarvekontodele.  </a:t>
            </a:r>
          </a:p>
          <a:p>
            <a:pPr algn="just"/>
            <a:endParaRPr lang="et-EE" dirty="0" smtClean="0"/>
          </a:p>
          <a:p>
            <a:pPr algn="just"/>
            <a:r>
              <a:rPr lang="et-EE" dirty="0" smtClean="0"/>
              <a:t>Reaalse eelarvekontoga saldo sidumisel aastal 2017 rakenduvad derivatsioonid ja kande sisestusvaates muudetakse reaalne eelarvekonto statistiliseks. Kande pearaamatu vaatesse jääb sidumise dokumendis eelarvekonto, mis oli seotaval saldol.  Eelarve täitmise aruandeid  B0s see ei mõjuta (bilansikontod ei mõjuta eelarve täitmist).</a:t>
            </a:r>
          </a:p>
          <a:p>
            <a:pPr algn="just"/>
            <a:endParaRPr lang="et-EE" dirty="0" smtClean="0"/>
          </a:p>
          <a:p>
            <a:pPr algn="just"/>
            <a:r>
              <a:rPr lang="et-EE" dirty="0" smtClean="0"/>
              <a:t>Kui asutusel on mõni muu põhjus pearaamatu konto saldo üleviimiseks teisele eelarve klassifikaatorile, siis võib muuta ka eelarvekonto seal hulgas.</a:t>
            </a:r>
          </a:p>
          <a:p>
            <a:pPr algn="just"/>
            <a:endParaRPr lang="et-EE" dirty="0" smtClean="0"/>
          </a:p>
          <a:p>
            <a:pPr algn="just"/>
            <a:r>
              <a:rPr lang="et-EE" dirty="0" smtClean="0"/>
              <a:t>Automaatne sidumine F.13 ei rakendu nendel juhtumitel, kus üheks võrdlus objektiks on eelarvekonto ja seetõttu tuleb need sulgeda käsitsi F-03 niikaua kuni kõik saldod pearaamatukontol on statistilised.</a:t>
            </a:r>
          </a:p>
        </p:txBody>
      </p:sp>
      <p:sp>
        <p:nvSpPr>
          <p:cNvPr id="4" name="Date Placeholder 3"/>
          <p:cNvSpPr>
            <a:spLocks noGrp="1"/>
          </p:cNvSpPr>
          <p:nvPr>
            <p:ph type="dt" sz="half" idx="10"/>
          </p:nvPr>
        </p:nvSpPr>
        <p:spPr/>
        <p:txBody>
          <a:bodyPr/>
          <a:lstStyle/>
          <a:p>
            <a:fld id="{5624A99F-1C8F-4EEA-9EB2-DD6024A35AB8}" type="datetime1">
              <a:rPr lang="et-EE" smtClean="0"/>
              <a:pPr/>
              <a:t>22.12.2017</a:t>
            </a:fld>
            <a:endParaRPr lang="et-EE"/>
          </a:p>
        </p:txBody>
      </p:sp>
      <p:sp>
        <p:nvSpPr>
          <p:cNvPr id="5" name="Slide Number Placeholder 4"/>
          <p:cNvSpPr>
            <a:spLocks noGrp="1"/>
          </p:cNvSpPr>
          <p:nvPr>
            <p:ph type="sldNum" sz="quarter" idx="12"/>
          </p:nvPr>
        </p:nvSpPr>
        <p:spPr/>
        <p:txBody>
          <a:bodyPr/>
          <a:lstStyle/>
          <a:p>
            <a:fld id="{86841A2E-5EE6-45FA-A02B-58907817A367}" type="slidenum">
              <a:rPr lang="et-EE" smtClean="0"/>
              <a:pPr/>
              <a:t>24</a:t>
            </a:fld>
            <a:endParaRPr lang="et-EE"/>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484784"/>
            <a:ext cx="8229600" cy="432048"/>
          </a:xfrm>
        </p:spPr>
        <p:txBody>
          <a:bodyPr>
            <a:normAutofit/>
          </a:bodyPr>
          <a:lstStyle/>
          <a:p>
            <a:r>
              <a:rPr lang="et-EE" sz="2400" dirty="0" smtClean="0"/>
              <a:t>14. Avatud pearaamatu kontode saldod 31.12.2016</a:t>
            </a:r>
            <a:endParaRPr lang="et-EE" sz="2400" dirty="0"/>
          </a:p>
        </p:txBody>
      </p:sp>
      <p:sp>
        <p:nvSpPr>
          <p:cNvPr id="3" name="Content Placeholder 2"/>
          <p:cNvSpPr>
            <a:spLocks noGrp="1"/>
          </p:cNvSpPr>
          <p:nvPr>
            <p:ph idx="1"/>
          </p:nvPr>
        </p:nvSpPr>
        <p:spPr>
          <a:xfrm>
            <a:off x="457200" y="2132857"/>
            <a:ext cx="8229600" cy="4032448"/>
          </a:xfrm>
        </p:spPr>
        <p:txBody>
          <a:bodyPr>
            <a:normAutofit lnSpcReduction="10000"/>
          </a:bodyPr>
          <a:lstStyle/>
          <a:p>
            <a:r>
              <a:rPr lang="et-EE" dirty="0" smtClean="0"/>
              <a:t>F.13 kontrollib eelarvekontot alljärgnevate kontode automaatsel sulgemisel:</a:t>
            </a:r>
          </a:p>
          <a:p>
            <a:r>
              <a:rPr lang="et-EE" dirty="0" smtClean="0"/>
              <a:t>10361010</a:t>
            </a:r>
          </a:p>
          <a:p>
            <a:r>
              <a:rPr lang="et-EE" dirty="0" smtClean="0"/>
              <a:t>10392010</a:t>
            </a:r>
          </a:p>
          <a:p>
            <a:r>
              <a:rPr lang="et-EE" dirty="0" smtClean="0"/>
              <a:t>20329011</a:t>
            </a:r>
          </a:p>
          <a:p>
            <a:endParaRPr lang="et-EE" dirty="0" smtClean="0"/>
          </a:p>
          <a:p>
            <a:pPr algn="just"/>
            <a:r>
              <a:rPr lang="et-EE" dirty="0" smtClean="0"/>
              <a:t>Kui antud kontode avatud saldode töötlemise puhul osutub mugavamaks saldode üleviimine statistilistele eelarvekontodele </a:t>
            </a:r>
            <a:r>
              <a:rPr lang="et-EE" dirty="0" err="1" smtClean="0"/>
              <a:t>ZFI_SALDO’ga</a:t>
            </a:r>
            <a:r>
              <a:rPr lang="et-EE" dirty="0" smtClean="0"/>
              <a:t>, kui nende käsitsi sulgemine F-03s, siis võib seda teha.</a:t>
            </a:r>
          </a:p>
          <a:p>
            <a:r>
              <a:rPr lang="et-EE" dirty="0" smtClean="0"/>
              <a:t>Üleviimise kanne on: </a:t>
            </a:r>
            <a:r>
              <a:rPr lang="et-EE" dirty="0" err="1" smtClean="0"/>
              <a:t>dok</a:t>
            </a:r>
            <a:r>
              <a:rPr lang="et-EE" dirty="0" smtClean="0"/>
              <a:t> tüüp SA, kanne tehakse 31.12.2016</a:t>
            </a:r>
          </a:p>
          <a:p>
            <a:r>
              <a:rPr lang="et-EE" dirty="0" smtClean="0"/>
              <a:t>D 99999991  pikk eelarvekonto + muud tunnused, mis on real 10392010</a:t>
            </a:r>
          </a:p>
          <a:p>
            <a:r>
              <a:rPr lang="et-EE" dirty="0" smtClean="0"/>
              <a:t>K 10392010  pikk eelarvekonto + muud tunnused</a:t>
            </a:r>
          </a:p>
          <a:p>
            <a:r>
              <a:rPr lang="et-EE" dirty="0" smtClean="0"/>
              <a:t>D 10392010  statistiline eelarvekonto + muud tunnused</a:t>
            </a:r>
          </a:p>
          <a:p>
            <a:r>
              <a:rPr lang="et-EE" dirty="0" smtClean="0"/>
              <a:t>K 99999991  statistiline eelarvekonto + muud tunnused</a:t>
            </a:r>
            <a:endParaRPr lang="et-EE" dirty="0"/>
          </a:p>
        </p:txBody>
      </p:sp>
      <p:sp>
        <p:nvSpPr>
          <p:cNvPr id="4" name="Date Placeholder 3"/>
          <p:cNvSpPr>
            <a:spLocks noGrp="1"/>
          </p:cNvSpPr>
          <p:nvPr>
            <p:ph type="dt" sz="half" idx="10"/>
          </p:nvPr>
        </p:nvSpPr>
        <p:spPr/>
        <p:txBody>
          <a:bodyPr/>
          <a:lstStyle/>
          <a:p>
            <a:fld id="{5624A99F-1C8F-4EEA-9EB2-DD6024A35AB8}" type="datetime1">
              <a:rPr lang="et-EE" smtClean="0"/>
              <a:pPr/>
              <a:t>22.12.2017</a:t>
            </a:fld>
            <a:endParaRPr lang="et-EE"/>
          </a:p>
        </p:txBody>
      </p:sp>
      <p:sp>
        <p:nvSpPr>
          <p:cNvPr id="5" name="Slide Number Placeholder 4"/>
          <p:cNvSpPr>
            <a:spLocks noGrp="1"/>
          </p:cNvSpPr>
          <p:nvPr>
            <p:ph type="sldNum" sz="quarter" idx="12"/>
          </p:nvPr>
        </p:nvSpPr>
        <p:spPr/>
        <p:txBody>
          <a:bodyPr/>
          <a:lstStyle/>
          <a:p>
            <a:fld id="{86841A2E-5EE6-45FA-A02B-58907817A367}" type="slidenum">
              <a:rPr lang="et-EE" smtClean="0"/>
              <a:pPr/>
              <a:t>25</a:t>
            </a:fld>
            <a:endParaRPr lang="et-EE"/>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268760"/>
            <a:ext cx="8229600" cy="565793"/>
          </a:xfrm>
        </p:spPr>
        <p:txBody>
          <a:bodyPr>
            <a:normAutofit/>
          </a:bodyPr>
          <a:lstStyle/>
          <a:p>
            <a:r>
              <a:rPr lang="et-EE" sz="2400" dirty="0" smtClean="0"/>
              <a:t>15. Periodiseerimise kordusdokumendid</a:t>
            </a:r>
            <a:endParaRPr lang="et-EE" sz="2400" dirty="0"/>
          </a:p>
        </p:txBody>
      </p:sp>
      <p:sp>
        <p:nvSpPr>
          <p:cNvPr id="3" name="Content Placeholder 2"/>
          <p:cNvSpPr>
            <a:spLocks noGrp="1"/>
          </p:cNvSpPr>
          <p:nvPr>
            <p:ph idx="1"/>
          </p:nvPr>
        </p:nvSpPr>
        <p:spPr>
          <a:xfrm>
            <a:off x="457200" y="1916832"/>
            <a:ext cx="8229600" cy="4248473"/>
          </a:xfrm>
        </p:spPr>
        <p:txBody>
          <a:bodyPr>
            <a:normAutofit/>
          </a:bodyPr>
          <a:lstStyle/>
          <a:p>
            <a:pPr algn="just"/>
            <a:r>
              <a:rPr lang="et-EE" sz="2000" dirty="0" smtClean="0"/>
              <a:t>Kui 2016 on loodud periodiseerimise dokumendid FBD1’ga reaalsete eelarvekontodega, siis võib jätkata nende abil kannete loomisega aastal 2017.  Kannete loomisel toiminguga F.14 rakenduvad derivatsioonid ja reaalsed eelarvekontod pearaamatu ettemaksu real muudetakse statistilisteks eelarvekontodeks.</a:t>
            </a:r>
          </a:p>
        </p:txBody>
      </p:sp>
      <p:sp>
        <p:nvSpPr>
          <p:cNvPr id="4" name="Date Placeholder 3"/>
          <p:cNvSpPr>
            <a:spLocks noGrp="1"/>
          </p:cNvSpPr>
          <p:nvPr>
            <p:ph type="dt" sz="half" idx="10"/>
          </p:nvPr>
        </p:nvSpPr>
        <p:spPr/>
        <p:txBody>
          <a:bodyPr/>
          <a:lstStyle/>
          <a:p>
            <a:fld id="{5624A99F-1C8F-4EEA-9EB2-DD6024A35AB8}" type="datetime1">
              <a:rPr lang="et-EE" smtClean="0"/>
              <a:pPr/>
              <a:t>22.12.2017</a:t>
            </a:fld>
            <a:endParaRPr lang="et-EE"/>
          </a:p>
        </p:txBody>
      </p:sp>
      <p:sp>
        <p:nvSpPr>
          <p:cNvPr id="5" name="Slide Number Placeholder 4"/>
          <p:cNvSpPr>
            <a:spLocks noGrp="1"/>
          </p:cNvSpPr>
          <p:nvPr>
            <p:ph type="sldNum" sz="quarter" idx="12"/>
          </p:nvPr>
        </p:nvSpPr>
        <p:spPr/>
        <p:txBody>
          <a:bodyPr/>
          <a:lstStyle/>
          <a:p>
            <a:fld id="{86841A2E-5EE6-45FA-A02B-58907817A367}" type="slidenum">
              <a:rPr lang="et-EE" smtClean="0"/>
              <a:pPr/>
              <a:t>26</a:t>
            </a:fld>
            <a:endParaRPr lang="et-EE"/>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67063"/>
            <a:ext cx="8229600" cy="565793"/>
          </a:xfrm>
        </p:spPr>
        <p:txBody>
          <a:bodyPr>
            <a:normAutofit/>
          </a:bodyPr>
          <a:lstStyle/>
          <a:p>
            <a:r>
              <a:rPr lang="et-EE" sz="2400" dirty="0" smtClean="0"/>
              <a:t>16. Eelarveliik  10 ja 60 kanded 2017</a:t>
            </a:r>
            <a:endParaRPr lang="et-EE" sz="2400" dirty="0"/>
          </a:p>
        </p:txBody>
      </p:sp>
      <p:sp>
        <p:nvSpPr>
          <p:cNvPr id="3" name="Content Placeholder 2"/>
          <p:cNvSpPr>
            <a:spLocks noGrp="1"/>
          </p:cNvSpPr>
          <p:nvPr>
            <p:ph idx="1"/>
          </p:nvPr>
        </p:nvSpPr>
        <p:spPr>
          <a:xfrm>
            <a:off x="457200" y="2204865"/>
            <a:ext cx="8229600" cy="3960440"/>
          </a:xfrm>
        </p:spPr>
        <p:txBody>
          <a:bodyPr/>
          <a:lstStyle/>
          <a:p>
            <a:endParaRPr lang="et-EE" dirty="0" smtClean="0"/>
          </a:p>
          <a:p>
            <a:r>
              <a:rPr lang="et-EE" dirty="0" smtClean="0"/>
              <a:t>Eelarve liik 10 – arvestuslikud vahendid</a:t>
            </a:r>
          </a:p>
          <a:p>
            <a:endParaRPr lang="et-EE" dirty="0" smtClean="0"/>
          </a:p>
          <a:p>
            <a:r>
              <a:rPr lang="et-EE" dirty="0" smtClean="0"/>
              <a:t>Eelarve liik 60 – mitterahalised vahendid</a:t>
            </a:r>
          </a:p>
          <a:p>
            <a:endParaRPr lang="et-EE" dirty="0" smtClean="0"/>
          </a:p>
          <a:p>
            <a:r>
              <a:rPr lang="et-EE" dirty="0" smtClean="0"/>
              <a:t>Eelarveliik 10 ja 60 puhul kehtivad samad reeglid eelarvekonto kasutamise osas kannete kirjendamisel.</a:t>
            </a:r>
          </a:p>
          <a:p>
            <a:endParaRPr lang="et-EE" dirty="0" smtClean="0"/>
          </a:p>
          <a:p>
            <a:r>
              <a:rPr lang="et-EE" dirty="0" smtClean="0"/>
              <a:t>Eelarveliik 10 ja 60 puhul ei rakendu eelarvekontode ülekirjutamine statistiliste eelarvekontodega, kui kandes on kasutatud bilansikontosid.</a:t>
            </a:r>
          </a:p>
          <a:p>
            <a:endParaRPr lang="et-EE" dirty="0" smtClean="0"/>
          </a:p>
          <a:p>
            <a:endParaRPr lang="et-EE" dirty="0" smtClean="0"/>
          </a:p>
          <a:p>
            <a:endParaRPr lang="et-EE" dirty="0" smtClean="0"/>
          </a:p>
          <a:p>
            <a:endParaRPr lang="et-EE" dirty="0"/>
          </a:p>
        </p:txBody>
      </p:sp>
      <p:sp>
        <p:nvSpPr>
          <p:cNvPr id="4" name="Date Placeholder 3"/>
          <p:cNvSpPr>
            <a:spLocks noGrp="1"/>
          </p:cNvSpPr>
          <p:nvPr>
            <p:ph type="dt" sz="half" idx="10"/>
          </p:nvPr>
        </p:nvSpPr>
        <p:spPr/>
        <p:txBody>
          <a:bodyPr/>
          <a:lstStyle/>
          <a:p>
            <a:fld id="{5624A99F-1C8F-4EEA-9EB2-DD6024A35AB8}" type="datetime1">
              <a:rPr lang="et-EE" smtClean="0"/>
              <a:pPr/>
              <a:t>22.12.2017</a:t>
            </a:fld>
            <a:endParaRPr lang="et-EE"/>
          </a:p>
        </p:txBody>
      </p:sp>
      <p:sp>
        <p:nvSpPr>
          <p:cNvPr id="5" name="Slide Number Placeholder 4"/>
          <p:cNvSpPr>
            <a:spLocks noGrp="1"/>
          </p:cNvSpPr>
          <p:nvPr>
            <p:ph type="sldNum" sz="quarter" idx="12"/>
          </p:nvPr>
        </p:nvSpPr>
        <p:spPr/>
        <p:txBody>
          <a:bodyPr/>
          <a:lstStyle/>
          <a:p>
            <a:fld id="{86841A2E-5EE6-45FA-A02B-58907817A367}" type="slidenum">
              <a:rPr lang="et-EE" smtClean="0"/>
              <a:pPr/>
              <a:t>27</a:t>
            </a:fld>
            <a:endParaRPr lang="et-EE"/>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67063"/>
            <a:ext cx="8229600" cy="565793"/>
          </a:xfrm>
        </p:spPr>
        <p:txBody>
          <a:bodyPr>
            <a:normAutofit/>
          </a:bodyPr>
          <a:lstStyle/>
          <a:p>
            <a:r>
              <a:rPr lang="et-EE" sz="2400" dirty="0" smtClean="0"/>
              <a:t>16. Eelarveliik  10 ja 60 kanded 2017</a:t>
            </a:r>
            <a:endParaRPr lang="et-EE" sz="2400" dirty="0"/>
          </a:p>
        </p:txBody>
      </p:sp>
      <p:sp>
        <p:nvSpPr>
          <p:cNvPr id="3" name="Content Placeholder 2"/>
          <p:cNvSpPr>
            <a:spLocks noGrp="1"/>
          </p:cNvSpPr>
          <p:nvPr>
            <p:ph idx="1"/>
          </p:nvPr>
        </p:nvSpPr>
        <p:spPr>
          <a:xfrm>
            <a:off x="457200" y="2132857"/>
            <a:ext cx="8229600" cy="4032448"/>
          </a:xfrm>
        </p:spPr>
        <p:txBody>
          <a:bodyPr/>
          <a:lstStyle/>
          <a:p>
            <a:r>
              <a:rPr lang="et-EE" dirty="0" smtClean="0"/>
              <a:t>Eelarvekontode valiku reegel:</a:t>
            </a:r>
          </a:p>
          <a:p>
            <a:endParaRPr lang="et-EE" dirty="0" smtClean="0"/>
          </a:p>
          <a:p>
            <a:pPr algn="just"/>
            <a:r>
              <a:rPr lang="et-EE" b="1" u="sng" dirty="0" smtClean="0"/>
              <a:t>Bilansikontol</a:t>
            </a:r>
            <a:r>
              <a:rPr lang="et-EE" dirty="0" smtClean="0"/>
              <a:t> peab näitama eelarvekontot, millega kajastati tulu või kulu.</a:t>
            </a:r>
          </a:p>
          <a:p>
            <a:pPr algn="just"/>
            <a:r>
              <a:rPr lang="et-EE" dirty="0" smtClean="0"/>
              <a:t>Kui kandes tekib eelarvekonto valik (kasutuses mitu bilansikontot või erinevad tulu-kulukontod), siis valimisel peab eelistama eelarvekontosid järgmiselt:</a:t>
            </a:r>
          </a:p>
          <a:p>
            <a:pPr marL="342900" indent="-342900">
              <a:buAutoNum type="arabicPeriod"/>
            </a:pPr>
            <a:r>
              <a:rPr lang="et-EE" dirty="0" smtClean="0"/>
              <a:t>Tulu-kulukonto eelarvekonto </a:t>
            </a:r>
          </a:p>
          <a:p>
            <a:pPr marL="342900" indent="-342900">
              <a:buAutoNum type="arabicPeriod"/>
            </a:pPr>
            <a:r>
              <a:rPr lang="et-EE" dirty="0" smtClean="0"/>
              <a:t>Finantseerimistehingu eelarvekonto 101, 102, 205 või 206</a:t>
            </a:r>
          </a:p>
          <a:p>
            <a:pPr marL="342900" indent="-342900">
              <a:buAutoNum type="arabicPeriod"/>
            </a:pPr>
            <a:r>
              <a:rPr lang="et-EE" dirty="0" smtClean="0"/>
              <a:t>Mitterahaliste siirete konto 700010 või 710010</a:t>
            </a:r>
          </a:p>
          <a:p>
            <a:pPr marL="342900" indent="-342900">
              <a:buAutoNum type="arabicPeriod"/>
            </a:pPr>
            <a:r>
              <a:rPr lang="et-EE" dirty="0" smtClean="0"/>
              <a:t>Põhivara eelarvekonto A15</a:t>
            </a:r>
          </a:p>
        </p:txBody>
      </p:sp>
      <p:sp>
        <p:nvSpPr>
          <p:cNvPr id="4" name="Date Placeholder 3"/>
          <p:cNvSpPr>
            <a:spLocks noGrp="1"/>
          </p:cNvSpPr>
          <p:nvPr>
            <p:ph type="dt" sz="half" idx="10"/>
          </p:nvPr>
        </p:nvSpPr>
        <p:spPr/>
        <p:txBody>
          <a:bodyPr/>
          <a:lstStyle/>
          <a:p>
            <a:fld id="{5624A99F-1C8F-4EEA-9EB2-DD6024A35AB8}" type="datetime1">
              <a:rPr lang="et-EE" smtClean="0"/>
              <a:pPr/>
              <a:t>22.12.2017</a:t>
            </a:fld>
            <a:endParaRPr lang="et-EE"/>
          </a:p>
        </p:txBody>
      </p:sp>
      <p:sp>
        <p:nvSpPr>
          <p:cNvPr id="5" name="Slide Number Placeholder 4"/>
          <p:cNvSpPr>
            <a:spLocks noGrp="1"/>
          </p:cNvSpPr>
          <p:nvPr>
            <p:ph type="sldNum" sz="quarter" idx="12"/>
          </p:nvPr>
        </p:nvSpPr>
        <p:spPr/>
        <p:txBody>
          <a:bodyPr/>
          <a:lstStyle/>
          <a:p>
            <a:fld id="{86841A2E-5EE6-45FA-A02B-58907817A367}" type="slidenum">
              <a:rPr lang="et-EE" smtClean="0"/>
              <a:pPr/>
              <a:t>28</a:t>
            </a:fld>
            <a:endParaRPr lang="et-EE"/>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567063"/>
            <a:ext cx="8229600" cy="493785"/>
          </a:xfrm>
        </p:spPr>
        <p:txBody>
          <a:bodyPr>
            <a:normAutofit/>
          </a:bodyPr>
          <a:lstStyle/>
          <a:p>
            <a:r>
              <a:rPr lang="et-EE" sz="2400" dirty="0" smtClean="0"/>
              <a:t>16. Näidiskanded eelarveliik 60</a:t>
            </a:r>
            <a:endParaRPr lang="et-EE" sz="2400" dirty="0"/>
          </a:p>
        </p:txBody>
      </p:sp>
      <p:sp>
        <p:nvSpPr>
          <p:cNvPr id="3" name="Content Placeholder 2"/>
          <p:cNvSpPr>
            <a:spLocks noGrp="1"/>
          </p:cNvSpPr>
          <p:nvPr>
            <p:ph idx="1"/>
          </p:nvPr>
        </p:nvSpPr>
        <p:spPr>
          <a:xfrm>
            <a:off x="457200" y="2276873"/>
            <a:ext cx="8229600" cy="3888432"/>
          </a:xfrm>
        </p:spPr>
        <p:txBody>
          <a:bodyPr/>
          <a:lstStyle/>
          <a:p>
            <a:r>
              <a:rPr lang="et-EE" dirty="0" smtClean="0"/>
              <a:t>Kasum/kahjum osakute ümberhindlusest. Kogu kandel kajastatakse tulukontoga seotud eelarvekontot:</a:t>
            </a:r>
          </a:p>
          <a:p>
            <a:endParaRPr lang="et-EE" dirty="0" smtClean="0"/>
          </a:p>
          <a:p>
            <a:endParaRPr lang="et-EE" dirty="0"/>
          </a:p>
        </p:txBody>
      </p:sp>
      <p:sp>
        <p:nvSpPr>
          <p:cNvPr id="4" name="Date Placeholder 3"/>
          <p:cNvSpPr>
            <a:spLocks noGrp="1"/>
          </p:cNvSpPr>
          <p:nvPr>
            <p:ph type="dt" sz="half" idx="10"/>
          </p:nvPr>
        </p:nvSpPr>
        <p:spPr/>
        <p:txBody>
          <a:bodyPr/>
          <a:lstStyle/>
          <a:p>
            <a:fld id="{5624A99F-1C8F-4EEA-9EB2-DD6024A35AB8}" type="datetime1">
              <a:rPr lang="et-EE" smtClean="0"/>
              <a:pPr/>
              <a:t>22.12.2017</a:t>
            </a:fld>
            <a:endParaRPr lang="et-EE"/>
          </a:p>
        </p:txBody>
      </p:sp>
      <p:sp>
        <p:nvSpPr>
          <p:cNvPr id="5" name="Slide Number Placeholder 4"/>
          <p:cNvSpPr>
            <a:spLocks noGrp="1"/>
          </p:cNvSpPr>
          <p:nvPr>
            <p:ph type="sldNum" sz="quarter" idx="12"/>
          </p:nvPr>
        </p:nvSpPr>
        <p:spPr/>
        <p:txBody>
          <a:bodyPr/>
          <a:lstStyle/>
          <a:p>
            <a:fld id="{86841A2E-5EE6-45FA-A02B-58907817A367}" type="slidenum">
              <a:rPr lang="et-EE" smtClean="0"/>
              <a:pPr/>
              <a:t>29</a:t>
            </a:fld>
            <a:endParaRPr lang="et-EE"/>
          </a:p>
        </p:txBody>
      </p:sp>
      <p:pic>
        <p:nvPicPr>
          <p:cNvPr id="6" name="Picture 5" descr="FINTEHING.PNG"/>
          <p:cNvPicPr>
            <a:picLocks noChangeAspect="1"/>
          </p:cNvPicPr>
          <p:nvPr/>
        </p:nvPicPr>
        <p:blipFill>
          <a:blip r:embed="rId2" cstate="print"/>
          <a:stretch>
            <a:fillRect/>
          </a:stretch>
        </p:blipFill>
        <p:spPr>
          <a:xfrm>
            <a:off x="467544" y="2996952"/>
            <a:ext cx="7655356" cy="648072"/>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052736"/>
            <a:ext cx="8229600" cy="504056"/>
          </a:xfrm>
        </p:spPr>
        <p:txBody>
          <a:bodyPr>
            <a:normAutofit/>
          </a:bodyPr>
          <a:lstStyle/>
          <a:p>
            <a:pPr algn="ctr"/>
            <a:r>
              <a:rPr lang="et-EE" sz="2400" dirty="0" smtClean="0"/>
              <a:t>Teemad</a:t>
            </a:r>
            <a:endParaRPr lang="et-EE" sz="2400" dirty="0"/>
          </a:p>
        </p:txBody>
      </p:sp>
      <p:sp>
        <p:nvSpPr>
          <p:cNvPr id="3" name="Content Placeholder 2"/>
          <p:cNvSpPr>
            <a:spLocks noGrp="1"/>
          </p:cNvSpPr>
          <p:nvPr>
            <p:ph idx="1"/>
          </p:nvPr>
        </p:nvSpPr>
        <p:spPr>
          <a:xfrm>
            <a:off x="457200" y="1484784"/>
            <a:ext cx="8229600" cy="4680521"/>
          </a:xfrm>
        </p:spPr>
        <p:txBody>
          <a:bodyPr>
            <a:normAutofit fontScale="92500" lnSpcReduction="10000"/>
          </a:bodyPr>
          <a:lstStyle/>
          <a:p>
            <a:pPr marL="342900" indent="-342900">
              <a:buFont typeface="+mj-lt"/>
              <a:buAutoNum type="arabicPeriod" startAt="17"/>
            </a:pPr>
            <a:r>
              <a:rPr lang="et-EE" dirty="0" smtClean="0"/>
              <a:t>Finantseerimistehingute ja kapitalrendikontode avatud saldode sidumine 2017</a:t>
            </a:r>
          </a:p>
          <a:p>
            <a:pPr marL="342900" indent="-342900">
              <a:buFont typeface="+mj-lt"/>
              <a:buAutoNum type="arabicPeriod" startAt="17"/>
            </a:pPr>
            <a:r>
              <a:rPr lang="et-EE" dirty="0" smtClean="0"/>
              <a:t>Saadud ja antud siirete kajastamine 2017</a:t>
            </a:r>
          </a:p>
          <a:p>
            <a:pPr marL="342900" indent="-342900">
              <a:buFont typeface="+mj-lt"/>
              <a:buAutoNum type="arabicPeriod" startAt="17"/>
            </a:pPr>
            <a:r>
              <a:rPr lang="et-EE" dirty="0" smtClean="0"/>
              <a:t>Saadud ja antud siirete kajastamine 2017</a:t>
            </a:r>
          </a:p>
          <a:p>
            <a:pPr marL="342900" indent="-342900">
              <a:buFont typeface="+mj-lt"/>
              <a:buAutoNum type="arabicPeriod" startAt="17"/>
            </a:pPr>
            <a:r>
              <a:rPr lang="et-EE" dirty="0" smtClean="0"/>
              <a:t> Eelarveliik 0 (null)</a:t>
            </a:r>
          </a:p>
          <a:p>
            <a:pPr marL="342900" indent="-342900">
              <a:buFont typeface="+mj-lt"/>
              <a:buAutoNum type="arabicPeriod" startAt="17"/>
            </a:pPr>
            <a:r>
              <a:rPr lang="et-EE" dirty="0" smtClean="0"/>
              <a:t>Kapitalirent fond 33, varalt arvestatud km tasutakse koheselt hankijale</a:t>
            </a:r>
          </a:p>
          <a:p>
            <a:pPr marL="342900" indent="-342900">
              <a:buFont typeface="+mj-lt"/>
              <a:buAutoNum type="arabicPeriod" startAt="17"/>
            </a:pPr>
            <a:r>
              <a:rPr lang="et-EE" dirty="0" smtClean="0"/>
              <a:t>Kapitalirent fond 33, KM tasutakse igakuiste rendimaksetega. Uus km kood D7</a:t>
            </a:r>
          </a:p>
          <a:p>
            <a:pPr marL="342900" indent="-342900">
              <a:buFont typeface="+mj-lt"/>
              <a:buAutoNum type="arabicPeriod" startAt="17"/>
            </a:pPr>
            <a:r>
              <a:rPr lang="et-EE" dirty="0" smtClean="0"/>
              <a:t>Maismaasõidukite kulud 2017</a:t>
            </a:r>
          </a:p>
          <a:p>
            <a:pPr marL="342900" indent="-342900">
              <a:buFont typeface="+mj-lt"/>
              <a:buAutoNum type="arabicPeriod" startAt="17"/>
            </a:pPr>
            <a:r>
              <a:rPr lang="et-EE" dirty="0" smtClean="0"/>
              <a:t>Parkimiskulud ja mahukad ostuarved</a:t>
            </a:r>
          </a:p>
          <a:p>
            <a:pPr marL="342900" indent="-342900">
              <a:buFont typeface="+mj-lt"/>
              <a:buAutoNum type="arabicPeriod" startAt="17"/>
            </a:pPr>
            <a:r>
              <a:rPr lang="et-EE" dirty="0" smtClean="0"/>
              <a:t>Eelarveliik 43 ja eelarvekonto 322</a:t>
            </a:r>
          </a:p>
          <a:p>
            <a:pPr marL="342900" indent="-342900">
              <a:buFont typeface="+mj-lt"/>
              <a:buAutoNum type="arabicPeriod" startAt="17"/>
            </a:pPr>
            <a:r>
              <a:rPr lang="et-EE" dirty="0" smtClean="0"/>
              <a:t>RIB reeglid 2017</a:t>
            </a:r>
          </a:p>
          <a:p>
            <a:pPr marL="342900" indent="-342900">
              <a:buFont typeface="+mj-lt"/>
              <a:buAutoNum type="arabicPeriod" startAt="17"/>
            </a:pPr>
            <a:r>
              <a:rPr lang="et-EE" dirty="0" smtClean="0"/>
              <a:t>Tekkepõhise eelarve limiitide kontroll 2017</a:t>
            </a:r>
          </a:p>
          <a:p>
            <a:pPr marL="342900" indent="-342900">
              <a:buFont typeface="+mj-lt"/>
              <a:buAutoNum type="arabicPeriod" startAt="17"/>
            </a:pPr>
            <a:r>
              <a:rPr lang="et-EE" dirty="0" smtClean="0"/>
              <a:t>BO tekkepõhise eelarve täitmise aruanded 2017</a:t>
            </a:r>
          </a:p>
          <a:p>
            <a:pPr marL="342900" indent="-342900">
              <a:buFont typeface="+mj-lt"/>
              <a:buAutoNum type="arabicPeriod" startAt="17"/>
            </a:pPr>
            <a:r>
              <a:rPr lang="et-EE" dirty="0" smtClean="0"/>
              <a:t>Kassapõhise eelarve täitmine SAPis 2017</a:t>
            </a:r>
          </a:p>
          <a:p>
            <a:pPr marL="342900" indent="-342900">
              <a:buFont typeface="+mj-lt"/>
              <a:buAutoNum type="arabicPeriod" startAt="17"/>
            </a:pPr>
            <a:r>
              <a:rPr lang="et-EE" dirty="0" smtClean="0"/>
              <a:t>Kassapõhise eelarve täitmise kontroll 2017</a:t>
            </a:r>
          </a:p>
          <a:p>
            <a:pPr marL="342900" indent="-342900">
              <a:buFont typeface="+mj-lt"/>
              <a:buAutoNum type="arabicPeriod" startAt="17"/>
            </a:pPr>
            <a:r>
              <a:rPr lang="et-EE" dirty="0" smtClean="0"/>
              <a:t>F-32 kliendi nõude sidumine ettemaksu jäägiga</a:t>
            </a:r>
          </a:p>
          <a:p>
            <a:pPr marL="342900" indent="-342900">
              <a:buFont typeface="+mj-lt"/>
              <a:buAutoNum type="arabicPeriod" startAt="17"/>
            </a:pPr>
            <a:r>
              <a:rPr lang="et-EE" dirty="0" smtClean="0"/>
              <a:t>HTM postitusaadressid alates 02.01.2017</a:t>
            </a:r>
            <a:endParaRPr lang="et-EE" dirty="0"/>
          </a:p>
        </p:txBody>
      </p:sp>
      <p:sp>
        <p:nvSpPr>
          <p:cNvPr id="4" name="Date Placeholder 3"/>
          <p:cNvSpPr>
            <a:spLocks noGrp="1"/>
          </p:cNvSpPr>
          <p:nvPr>
            <p:ph type="dt" sz="half" idx="10"/>
          </p:nvPr>
        </p:nvSpPr>
        <p:spPr/>
        <p:txBody>
          <a:bodyPr/>
          <a:lstStyle/>
          <a:p>
            <a:fld id="{5624A99F-1C8F-4EEA-9EB2-DD6024A35AB8}" type="datetime1">
              <a:rPr lang="et-EE" smtClean="0"/>
              <a:pPr/>
              <a:t>22.12.2017</a:t>
            </a:fld>
            <a:endParaRPr lang="et-EE"/>
          </a:p>
        </p:txBody>
      </p:sp>
      <p:sp>
        <p:nvSpPr>
          <p:cNvPr id="5" name="Slide Number Placeholder 4"/>
          <p:cNvSpPr>
            <a:spLocks noGrp="1"/>
          </p:cNvSpPr>
          <p:nvPr>
            <p:ph type="sldNum" sz="quarter" idx="12"/>
          </p:nvPr>
        </p:nvSpPr>
        <p:spPr/>
        <p:txBody>
          <a:bodyPr/>
          <a:lstStyle/>
          <a:p>
            <a:fld id="{86841A2E-5EE6-45FA-A02B-58907817A367}" type="slidenum">
              <a:rPr lang="et-EE" smtClean="0"/>
              <a:pPr/>
              <a:t>3</a:t>
            </a:fld>
            <a:endParaRPr lang="et-EE"/>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67063"/>
            <a:ext cx="8229600" cy="781817"/>
          </a:xfrm>
        </p:spPr>
        <p:txBody>
          <a:bodyPr>
            <a:normAutofit/>
          </a:bodyPr>
          <a:lstStyle/>
          <a:p>
            <a:r>
              <a:rPr lang="et-EE" sz="2400" dirty="0" smtClean="0"/>
              <a:t>17. Finantseerimistehingute ja kapitalrendikontode avatud saldode sidumine 2017</a:t>
            </a:r>
            <a:endParaRPr lang="et-EE" sz="2400" dirty="0"/>
          </a:p>
        </p:txBody>
      </p:sp>
      <p:sp>
        <p:nvSpPr>
          <p:cNvPr id="3" name="Content Placeholder 2"/>
          <p:cNvSpPr>
            <a:spLocks noGrp="1"/>
          </p:cNvSpPr>
          <p:nvPr>
            <p:ph idx="1"/>
          </p:nvPr>
        </p:nvSpPr>
        <p:spPr>
          <a:xfrm>
            <a:off x="457200" y="2420889"/>
            <a:ext cx="8229600" cy="3744416"/>
          </a:xfrm>
        </p:spPr>
        <p:txBody>
          <a:bodyPr/>
          <a:lstStyle/>
          <a:p>
            <a:r>
              <a:rPr lang="et-EE" dirty="0" smtClean="0"/>
              <a:t>Kontod saldodel:</a:t>
            </a:r>
          </a:p>
          <a:p>
            <a:r>
              <a:rPr lang="et-EE" dirty="0" smtClean="0"/>
              <a:t>10190000 	10199000 </a:t>
            </a:r>
          </a:p>
          <a:p>
            <a:r>
              <a:rPr lang="et-EE" dirty="0" smtClean="0"/>
              <a:t>10320010 	10320910 </a:t>
            </a:r>
          </a:p>
          <a:p>
            <a:r>
              <a:rPr lang="et-EE" dirty="0" smtClean="0"/>
              <a:t>10321010 	10321910 </a:t>
            </a:r>
          </a:p>
          <a:p>
            <a:r>
              <a:rPr lang="et-EE" dirty="0" smtClean="0"/>
              <a:t>10322010 	10369010 </a:t>
            </a:r>
          </a:p>
          <a:p>
            <a:r>
              <a:rPr lang="et-EE" dirty="0" smtClean="0"/>
              <a:t>10369910 	15021000 </a:t>
            </a:r>
          </a:p>
          <a:p>
            <a:r>
              <a:rPr lang="et-EE" dirty="0" smtClean="0"/>
              <a:t>15002000 	15020000 </a:t>
            </a:r>
          </a:p>
          <a:p>
            <a:r>
              <a:rPr lang="et-EE" dirty="0" smtClean="0"/>
              <a:t>15110000 	15191000 </a:t>
            </a:r>
          </a:p>
          <a:p>
            <a:r>
              <a:rPr lang="et-EE" dirty="0" smtClean="0"/>
              <a:t>15199000 	15190000 </a:t>
            </a:r>
          </a:p>
          <a:p>
            <a:r>
              <a:rPr lang="et-EE" dirty="0" smtClean="0"/>
              <a:t>15320010 	15320910 </a:t>
            </a:r>
          </a:p>
          <a:p>
            <a:r>
              <a:rPr lang="et-EE" dirty="0" smtClean="0"/>
              <a:t>20820000 	25820000 </a:t>
            </a:r>
            <a:endParaRPr lang="et-EE" dirty="0"/>
          </a:p>
        </p:txBody>
      </p:sp>
      <p:sp>
        <p:nvSpPr>
          <p:cNvPr id="4" name="Date Placeholder 3"/>
          <p:cNvSpPr>
            <a:spLocks noGrp="1"/>
          </p:cNvSpPr>
          <p:nvPr>
            <p:ph type="dt" sz="half" idx="10"/>
          </p:nvPr>
        </p:nvSpPr>
        <p:spPr/>
        <p:txBody>
          <a:bodyPr/>
          <a:lstStyle/>
          <a:p>
            <a:fld id="{5624A99F-1C8F-4EEA-9EB2-DD6024A35AB8}" type="datetime1">
              <a:rPr lang="et-EE" smtClean="0"/>
              <a:pPr/>
              <a:t>22.12.2017</a:t>
            </a:fld>
            <a:endParaRPr lang="et-EE"/>
          </a:p>
        </p:txBody>
      </p:sp>
      <p:sp>
        <p:nvSpPr>
          <p:cNvPr id="5" name="Slide Number Placeholder 4"/>
          <p:cNvSpPr>
            <a:spLocks noGrp="1"/>
          </p:cNvSpPr>
          <p:nvPr>
            <p:ph type="sldNum" sz="quarter" idx="12"/>
          </p:nvPr>
        </p:nvSpPr>
        <p:spPr/>
        <p:txBody>
          <a:bodyPr/>
          <a:lstStyle/>
          <a:p>
            <a:fld id="{86841A2E-5EE6-45FA-A02B-58907817A367}" type="slidenum">
              <a:rPr lang="et-EE" smtClean="0"/>
              <a:pPr/>
              <a:t>30</a:t>
            </a:fld>
            <a:endParaRPr lang="et-EE"/>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67063"/>
            <a:ext cx="8229600" cy="853825"/>
          </a:xfrm>
        </p:spPr>
        <p:txBody>
          <a:bodyPr>
            <a:normAutofit/>
          </a:bodyPr>
          <a:lstStyle/>
          <a:p>
            <a:r>
              <a:rPr lang="et-EE" sz="2400" dirty="0" smtClean="0"/>
              <a:t>18. Finantseerimistehingute ja kapitalrendikontode avatud saldode sidumine 2017</a:t>
            </a:r>
            <a:endParaRPr lang="et-EE" sz="2400" dirty="0"/>
          </a:p>
        </p:txBody>
      </p:sp>
      <p:sp>
        <p:nvSpPr>
          <p:cNvPr id="3" name="Content Placeholder 2"/>
          <p:cNvSpPr>
            <a:spLocks noGrp="1"/>
          </p:cNvSpPr>
          <p:nvPr>
            <p:ph idx="1"/>
          </p:nvPr>
        </p:nvSpPr>
        <p:spPr>
          <a:xfrm>
            <a:off x="457200" y="2420889"/>
            <a:ext cx="8229600" cy="3744416"/>
          </a:xfrm>
        </p:spPr>
        <p:txBody>
          <a:bodyPr/>
          <a:lstStyle/>
          <a:p>
            <a:pPr algn="just"/>
            <a:r>
              <a:rPr lang="et-EE" dirty="0" smtClean="0"/>
              <a:t>Eelmisel slaidid nimetatud raamatupidamise kontode avatud saldod peab sulgema läbi vahekonto 99999991, kui omavahel on vaja siduda erineva eelarveliigiga kanded (näiteks finantseerimistehingute puhul 60 ja 20). </a:t>
            </a:r>
          </a:p>
          <a:p>
            <a:pPr algn="just"/>
            <a:endParaRPr lang="et-EE" dirty="0" smtClean="0"/>
          </a:p>
          <a:p>
            <a:pPr algn="just"/>
            <a:r>
              <a:rPr lang="et-EE" dirty="0" smtClean="0"/>
              <a:t>Kapitalirendi tehingute puhul peab läbi vahekonto sulgema, kui omavahel on vaja kinni kanda erinevate eelarvekontodega kanded (15, 205 ja 206).</a:t>
            </a:r>
          </a:p>
          <a:p>
            <a:pPr algn="just"/>
            <a:endParaRPr lang="et-EE" dirty="0" smtClean="0"/>
          </a:p>
          <a:p>
            <a:pPr algn="just"/>
            <a:r>
              <a:rPr lang="et-EE" dirty="0" smtClean="0"/>
              <a:t>Kanded tehakse toimingutega F-06 ja F-07, pangakontoks märgitakse konto 99999991. Kontole 99999991 tuleb kirjutada samad eelarve tunnused, kui on seotaval bilansikontol.</a:t>
            </a:r>
          </a:p>
        </p:txBody>
      </p:sp>
      <p:sp>
        <p:nvSpPr>
          <p:cNvPr id="4" name="Date Placeholder 3"/>
          <p:cNvSpPr>
            <a:spLocks noGrp="1"/>
          </p:cNvSpPr>
          <p:nvPr>
            <p:ph type="dt" sz="half" idx="10"/>
          </p:nvPr>
        </p:nvSpPr>
        <p:spPr/>
        <p:txBody>
          <a:bodyPr/>
          <a:lstStyle/>
          <a:p>
            <a:fld id="{5624A99F-1C8F-4EEA-9EB2-DD6024A35AB8}" type="datetime1">
              <a:rPr lang="et-EE" smtClean="0"/>
              <a:pPr/>
              <a:t>22.12.2017</a:t>
            </a:fld>
            <a:endParaRPr lang="et-EE"/>
          </a:p>
        </p:txBody>
      </p:sp>
      <p:sp>
        <p:nvSpPr>
          <p:cNvPr id="5" name="Slide Number Placeholder 4"/>
          <p:cNvSpPr>
            <a:spLocks noGrp="1"/>
          </p:cNvSpPr>
          <p:nvPr>
            <p:ph type="sldNum" sz="quarter" idx="12"/>
          </p:nvPr>
        </p:nvSpPr>
        <p:spPr/>
        <p:txBody>
          <a:bodyPr/>
          <a:lstStyle/>
          <a:p>
            <a:fld id="{86841A2E-5EE6-45FA-A02B-58907817A367}" type="slidenum">
              <a:rPr lang="et-EE" smtClean="0"/>
              <a:pPr/>
              <a:t>31</a:t>
            </a:fld>
            <a:endParaRPr lang="et-EE"/>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67063"/>
            <a:ext cx="8229600" cy="781817"/>
          </a:xfrm>
        </p:spPr>
        <p:txBody>
          <a:bodyPr>
            <a:normAutofit/>
          </a:bodyPr>
          <a:lstStyle/>
          <a:p>
            <a:r>
              <a:rPr lang="et-EE" sz="2400" dirty="0" smtClean="0"/>
              <a:t>18. Finantseerimistehingute ja kapitalrendikontode avatud saldode sidumine 2017</a:t>
            </a:r>
            <a:endParaRPr lang="et-EE" sz="2400" dirty="0"/>
          </a:p>
        </p:txBody>
      </p:sp>
      <p:sp>
        <p:nvSpPr>
          <p:cNvPr id="3" name="Content Placeholder 2"/>
          <p:cNvSpPr>
            <a:spLocks noGrp="1"/>
          </p:cNvSpPr>
          <p:nvPr>
            <p:ph idx="1"/>
          </p:nvPr>
        </p:nvSpPr>
        <p:spPr>
          <a:xfrm>
            <a:off x="457200" y="2492897"/>
            <a:ext cx="8229600" cy="3672408"/>
          </a:xfrm>
        </p:spPr>
        <p:txBody>
          <a:bodyPr/>
          <a:lstStyle/>
          <a:p>
            <a:pPr marL="0" lvl="1"/>
            <a:r>
              <a:rPr lang="et-EE" dirty="0" smtClean="0"/>
              <a:t>Alternatiivina võib teha ka F-02 (või ZFI_SALDO) kande dokumenditüübiga SA ja siis F-03-ga siduda avatud saldod bilansikontol.</a:t>
            </a:r>
          </a:p>
          <a:p>
            <a:endParaRPr lang="et-EE" dirty="0" smtClean="0"/>
          </a:p>
          <a:p>
            <a:endParaRPr lang="et-EE" dirty="0" smtClean="0"/>
          </a:p>
          <a:p>
            <a:endParaRPr lang="et-EE" dirty="0"/>
          </a:p>
        </p:txBody>
      </p:sp>
      <p:sp>
        <p:nvSpPr>
          <p:cNvPr id="4" name="Date Placeholder 3"/>
          <p:cNvSpPr>
            <a:spLocks noGrp="1"/>
          </p:cNvSpPr>
          <p:nvPr>
            <p:ph type="dt" sz="half" idx="10"/>
          </p:nvPr>
        </p:nvSpPr>
        <p:spPr/>
        <p:txBody>
          <a:bodyPr/>
          <a:lstStyle/>
          <a:p>
            <a:fld id="{5624A99F-1C8F-4EEA-9EB2-DD6024A35AB8}" type="datetime1">
              <a:rPr lang="et-EE" smtClean="0"/>
              <a:pPr/>
              <a:t>22.12.2017</a:t>
            </a:fld>
            <a:endParaRPr lang="et-EE"/>
          </a:p>
        </p:txBody>
      </p:sp>
      <p:sp>
        <p:nvSpPr>
          <p:cNvPr id="5" name="Slide Number Placeholder 4"/>
          <p:cNvSpPr>
            <a:spLocks noGrp="1"/>
          </p:cNvSpPr>
          <p:nvPr>
            <p:ph type="sldNum" sz="quarter" idx="12"/>
          </p:nvPr>
        </p:nvSpPr>
        <p:spPr/>
        <p:txBody>
          <a:bodyPr/>
          <a:lstStyle/>
          <a:p>
            <a:fld id="{86841A2E-5EE6-45FA-A02B-58907817A367}" type="slidenum">
              <a:rPr lang="et-EE" smtClean="0"/>
              <a:pPr/>
              <a:t>32</a:t>
            </a:fld>
            <a:endParaRPr lang="et-EE"/>
          </a:p>
        </p:txBody>
      </p:sp>
      <p:pic>
        <p:nvPicPr>
          <p:cNvPr id="6" name="Picture 3"/>
          <p:cNvPicPr>
            <a:picLocks noChangeAspect="1" noChangeArrowheads="1"/>
          </p:cNvPicPr>
          <p:nvPr/>
        </p:nvPicPr>
        <p:blipFill>
          <a:blip r:embed="rId2" cstate="print"/>
          <a:srcRect/>
          <a:stretch>
            <a:fillRect/>
          </a:stretch>
        </p:blipFill>
        <p:spPr bwMode="auto">
          <a:xfrm>
            <a:off x="539552" y="3429000"/>
            <a:ext cx="7298779" cy="201135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67063"/>
            <a:ext cx="8686800" cy="421777"/>
          </a:xfrm>
        </p:spPr>
        <p:txBody>
          <a:bodyPr>
            <a:normAutofit fontScale="90000"/>
          </a:bodyPr>
          <a:lstStyle/>
          <a:p>
            <a:r>
              <a:rPr lang="et-EE" sz="2400" dirty="0" smtClean="0"/>
              <a:t>19. Mitterahaliste saadud ja antud siirete kajastamine 2017</a:t>
            </a:r>
            <a:endParaRPr lang="et-EE" sz="2400" dirty="0"/>
          </a:p>
        </p:txBody>
      </p:sp>
      <p:sp>
        <p:nvSpPr>
          <p:cNvPr id="3" name="Content Placeholder 2"/>
          <p:cNvSpPr>
            <a:spLocks noGrp="1"/>
          </p:cNvSpPr>
          <p:nvPr>
            <p:ph idx="1"/>
          </p:nvPr>
        </p:nvSpPr>
        <p:spPr>
          <a:xfrm>
            <a:off x="457200" y="2060849"/>
            <a:ext cx="8229600" cy="4104456"/>
          </a:xfrm>
        </p:spPr>
        <p:txBody>
          <a:bodyPr>
            <a:normAutofit/>
          </a:bodyPr>
          <a:lstStyle/>
          <a:p>
            <a:endParaRPr lang="et-EE" dirty="0" smtClean="0"/>
          </a:p>
          <a:p>
            <a:r>
              <a:rPr lang="et-EE" dirty="0" smtClean="0"/>
              <a:t>Mitterahaliste saadud ja antud  materiaalse põhivara siirded  toimuvad kontode 70001000 ja 71001000 kaudu (eelarve kontod 700010 ja 710010), RV koodid 15 ja 16, põhivara mooduli kanded seadistatud, eelarve liik 60.</a:t>
            </a:r>
          </a:p>
          <a:p>
            <a:endParaRPr lang="et-EE" dirty="0" smtClean="0"/>
          </a:p>
          <a:p>
            <a:r>
              <a:rPr lang="et-EE" dirty="0" smtClean="0"/>
              <a:t>Kulude mitterahaline edasiandmine  on keelatud alates aastast 2017.</a:t>
            </a:r>
          </a:p>
          <a:p>
            <a:endParaRPr lang="et-EE" dirty="0" smtClean="0"/>
          </a:p>
          <a:p>
            <a:endParaRPr lang="et-EE" dirty="0" smtClean="0"/>
          </a:p>
          <a:p>
            <a:endParaRPr lang="et-EE" dirty="0" smtClean="0"/>
          </a:p>
          <a:p>
            <a:endParaRPr lang="et-EE" dirty="0" smtClean="0"/>
          </a:p>
          <a:p>
            <a:r>
              <a:rPr lang="et-EE" dirty="0" smtClean="0"/>
              <a:t>Tulude üleandmise kajastamine 2017 on veel lahtine.</a:t>
            </a:r>
          </a:p>
          <a:p>
            <a:endParaRPr lang="et-EE" dirty="0" smtClean="0"/>
          </a:p>
          <a:p>
            <a:endParaRPr lang="et-EE" dirty="0"/>
          </a:p>
        </p:txBody>
      </p:sp>
      <p:sp>
        <p:nvSpPr>
          <p:cNvPr id="4" name="Date Placeholder 3"/>
          <p:cNvSpPr>
            <a:spLocks noGrp="1"/>
          </p:cNvSpPr>
          <p:nvPr>
            <p:ph type="dt" sz="half" idx="10"/>
          </p:nvPr>
        </p:nvSpPr>
        <p:spPr/>
        <p:txBody>
          <a:bodyPr/>
          <a:lstStyle/>
          <a:p>
            <a:fld id="{5624A99F-1C8F-4EEA-9EB2-DD6024A35AB8}" type="datetime1">
              <a:rPr lang="et-EE" smtClean="0"/>
              <a:pPr/>
              <a:t>22.12.2017</a:t>
            </a:fld>
            <a:endParaRPr lang="et-EE"/>
          </a:p>
        </p:txBody>
      </p:sp>
      <p:sp>
        <p:nvSpPr>
          <p:cNvPr id="5" name="Slide Number Placeholder 4"/>
          <p:cNvSpPr>
            <a:spLocks noGrp="1"/>
          </p:cNvSpPr>
          <p:nvPr>
            <p:ph type="sldNum" sz="quarter" idx="12"/>
          </p:nvPr>
        </p:nvSpPr>
        <p:spPr/>
        <p:txBody>
          <a:bodyPr/>
          <a:lstStyle/>
          <a:p>
            <a:fld id="{86841A2E-5EE6-45FA-A02B-58907817A367}" type="slidenum">
              <a:rPr lang="et-EE" smtClean="0"/>
              <a:pPr/>
              <a:t>33</a:t>
            </a:fld>
            <a:endParaRPr lang="et-EE"/>
          </a:p>
        </p:txBody>
      </p:sp>
      <p:pic>
        <p:nvPicPr>
          <p:cNvPr id="6" name="Picture 5" descr="siire.PNG"/>
          <p:cNvPicPr>
            <a:picLocks noChangeAspect="1"/>
          </p:cNvPicPr>
          <p:nvPr/>
        </p:nvPicPr>
        <p:blipFill>
          <a:blip r:embed="rId2" cstate="print"/>
          <a:stretch>
            <a:fillRect/>
          </a:stretch>
        </p:blipFill>
        <p:spPr>
          <a:xfrm>
            <a:off x="899592" y="4293096"/>
            <a:ext cx="6081287" cy="579170"/>
          </a:xfrm>
          <a:prstGeom prst="rect">
            <a:avLst/>
          </a:prstGeom>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67063"/>
            <a:ext cx="8229600" cy="637801"/>
          </a:xfrm>
        </p:spPr>
        <p:txBody>
          <a:bodyPr>
            <a:normAutofit/>
          </a:bodyPr>
          <a:lstStyle/>
          <a:p>
            <a:r>
              <a:rPr lang="et-EE" sz="2400" dirty="0" smtClean="0"/>
              <a:t>20. Eelarveliik 0 (null)</a:t>
            </a:r>
            <a:endParaRPr lang="et-EE" sz="2400" dirty="0"/>
          </a:p>
        </p:txBody>
      </p:sp>
      <p:sp>
        <p:nvSpPr>
          <p:cNvPr id="3" name="Content Placeholder 2"/>
          <p:cNvSpPr>
            <a:spLocks noGrp="1"/>
          </p:cNvSpPr>
          <p:nvPr>
            <p:ph idx="1"/>
          </p:nvPr>
        </p:nvSpPr>
        <p:spPr>
          <a:xfrm>
            <a:off x="457200" y="2492897"/>
            <a:ext cx="8229600" cy="3672408"/>
          </a:xfrm>
        </p:spPr>
        <p:txBody>
          <a:bodyPr>
            <a:normAutofit/>
          </a:bodyPr>
          <a:lstStyle/>
          <a:p>
            <a:pPr algn="just"/>
            <a:r>
              <a:rPr lang="et-EE" sz="2000" dirty="0" smtClean="0"/>
              <a:t>Eelarveliigiga 0 alates aastast 2017 kandeid enam teha ei tohi. Välja arvatud avalik-õiguslikud juriidilised ja sihtasutused.</a:t>
            </a:r>
          </a:p>
          <a:p>
            <a:pPr algn="just"/>
            <a:endParaRPr lang="et-EE" sz="2000" dirty="0" smtClean="0"/>
          </a:p>
          <a:p>
            <a:pPr algn="just"/>
            <a:r>
              <a:rPr lang="et-EE" sz="2000" dirty="0" smtClean="0"/>
              <a:t>2017 aastasse ei ole loodud kandeaadresse fondiga 0 ja samuti on lõpetatud fondi kehtivusperiood.</a:t>
            </a:r>
          </a:p>
          <a:p>
            <a:pPr algn="just"/>
            <a:endParaRPr lang="et-EE" sz="2000" dirty="0" smtClean="0"/>
          </a:p>
          <a:p>
            <a:pPr algn="just"/>
            <a:r>
              <a:rPr lang="et-EE" sz="2000" dirty="0" smtClean="0"/>
              <a:t>Raha liikumist pankade vahel ja kassast panka kajastatakse 2017 eelarvereaga fond 10, eelarveüksus, põhitegevusala ja eelarvekonto 100</a:t>
            </a:r>
          </a:p>
        </p:txBody>
      </p:sp>
      <p:sp>
        <p:nvSpPr>
          <p:cNvPr id="4" name="Date Placeholder 3"/>
          <p:cNvSpPr>
            <a:spLocks noGrp="1"/>
          </p:cNvSpPr>
          <p:nvPr>
            <p:ph type="dt" sz="half" idx="10"/>
          </p:nvPr>
        </p:nvSpPr>
        <p:spPr/>
        <p:txBody>
          <a:bodyPr/>
          <a:lstStyle/>
          <a:p>
            <a:fld id="{5624A99F-1C8F-4EEA-9EB2-DD6024A35AB8}" type="datetime1">
              <a:rPr lang="et-EE" smtClean="0"/>
              <a:pPr/>
              <a:t>22.12.2017</a:t>
            </a:fld>
            <a:endParaRPr lang="et-EE"/>
          </a:p>
        </p:txBody>
      </p:sp>
      <p:sp>
        <p:nvSpPr>
          <p:cNvPr id="5" name="Slide Number Placeholder 4"/>
          <p:cNvSpPr>
            <a:spLocks noGrp="1"/>
          </p:cNvSpPr>
          <p:nvPr>
            <p:ph type="sldNum" sz="quarter" idx="12"/>
          </p:nvPr>
        </p:nvSpPr>
        <p:spPr/>
        <p:txBody>
          <a:bodyPr/>
          <a:lstStyle/>
          <a:p>
            <a:fld id="{86841A2E-5EE6-45FA-A02B-58907817A367}" type="slidenum">
              <a:rPr lang="et-EE" smtClean="0"/>
              <a:pPr/>
              <a:t>34</a:t>
            </a:fld>
            <a:endParaRPr lang="et-EE"/>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67063"/>
            <a:ext cx="8229600" cy="853825"/>
          </a:xfrm>
        </p:spPr>
        <p:txBody>
          <a:bodyPr>
            <a:normAutofit/>
          </a:bodyPr>
          <a:lstStyle/>
          <a:p>
            <a:r>
              <a:rPr lang="et-EE" sz="2400" dirty="0" smtClean="0"/>
              <a:t>21. Kapitalirent fond 33, varalt arvestatud km tasutakse koheselt hankijale</a:t>
            </a:r>
            <a:endParaRPr lang="et-EE" sz="2400" dirty="0"/>
          </a:p>
        </p:txBody>
      </p:sp>
      <p:sp>
        <p:nvSpPr>
          <p:cNvPr id="3" name="Content Placeholder 2"/>
          <p:cNvSpPr>
            <a:spLocks noGrp="1"/>
          </p:cNvSpPr>
          <p:nvPr>
            <p:ph idx="1"/>
          </p:nvPr>
        </p:nvSpPr>
        <p:spPr>
          <a:xfrm>
            <a:off x="457200" y="2564905"/>
            <a:ext cx="8229600" cy="3600400"/>
          </a:xfrm>
        </p:spPr>
        <p:txBody>
          <a:bodyPr/>
          <a:lstStyle/>
          <a:p>
            <a:r>
              <a:rPr lang="et-EE" dirty="0" smtClean="0"/>
              <a:t>Kui käibemaks tasutakse hankijale kapitalirendi puhul koheselt kogu summalt, siis soetuse kanne teha F-02 dokumenditüüp SA:</a:t>
            </a:r>
          </a:p>
          <a:p>
            <a:endParaRPr lang="et-EE" dirty="0" smtClean="0"/>
          </a:p>
          <a:p>
            <a:endParaRPr lang="et-EE" dirty="0" smtClean="0"/>
          </a:p>
          <a:p>
            <a:endParaRPr lang="et-EE" dirty="0"/>
          </a:p>
        </p:txBody>
      </p:sp>
      <p:sp>
        <p:nvSpPr>
          <p:cNvPr id="4" name="Date Placeholder 3"/>
          <p:cNvSpPr>
            <a:spLocks noGrp="1"/>
          </p:cNvSpPr>
          <p:nvPr>
            <p:ph type="dt" sz="half" idx="10"/>
          </p:nvPr>
        </p:nvSpPr>
        <p:spPr/>
        <p:txBody>
          <a:bodyPr/>
          <a:lstStyle/>
          <a:p>
            <a:fld id="{5624A99F-1C8F-4EEA-9EB2-DD6024A35AB8}" type="datetime1">
              <a:rPr lang="et-EE" smtClean="0"/>
              <a:pPr/>
              <a:t>22.12.2017</a:t>
            </a:fld>
            <a:endParaRPr lang="et-EE"/>
          </a:p>
        </p:txBody>
      </p:sp>
      <p:sp>
        <p:nvSpPr>
          <p:cNvPr id="5" name="Slide Number Placeholder 4"/>
          <p:cNvSpPr>
            <a:spLocks noGrp="1"/>
          </p:cNvSpPr>
          <p:nvPr>
            <p:ph type="sldNum" sz="quarter" idx="12"/>
          </p:nvPr>
        </p:nvSpPr>
        <p:spPr/>
        <p:txBody>
          <a:bodyPr/>
          <a:lstStyle/>
          <a:p>
            <a:fld id="{86841A2E-5EE6-45FA-A02B-58907817A367}" type="slidenum">
              <a:rPr lang="et-EE" smtClean="0"/>
              <a:pPr/>
              <a:t>35</a:t>
            </a:fld>
            <a:endParaRPr lang="et-EE"/>
          </a:p>
        </p:txBody>
      </p:sp>
      <p:pic>
        <p:nvPicPr>
          <p:cNvPr id="6" name="Picture 6"/>
          <p:cNvPicPr>
            <a:picLocks noChangeAspect="1" noChangeArrowheads="1"/>
          </p:cNvPicPr>
          <p:nvPr/>
        </p:nvPicPr>
        <p:blipFill>
          <a:blip r:embed="rId2" cstate="print"/>
          <a:srcRect/>
          <a:stretch>
            <a:fillRect/>
          </a:stretch>
        </p:blipFill>
        <p:spPr bwMode="auto">
          <a:xfrm>
            <a:off x="611560" y="3429000"/>
            <a:ext cx="8100392" cy="204277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67063"/>
            <a:ext cx="8229600" cy="853825"/>
          </a:xfrm>
        </p:spPr>
        <p:txBody>
          <a:bodyPr>
            <a:normAutofit/>
          </a:bodyPr>
          <a:lstStyle/>
          <a:p>
            <a:r>
              <a:rPr lang="et-EE" sz="2400" dirty="0" smtClean="0"/>
              <a:t>21. Kapitalirent fond 33, varalt arvestatud km tasutakse koheselt hankijale</a:t>
            </a:r>
            <a:endParaRPr lang="et-EE" sz="2400" dirty="0"/>
          </a:p>
        </p:txBody>
      </p:sp>
      <p:sp>
        <p:nvSpPr>
          <p:cNvPr id="3" name="Content Placeholder 2"/>
          <p:cNvSpPr>
            <a:spLocks noGrp="1"/>
          </p:cNvSpPr>
          <p:nvPr>
            <p:ph idx="1"/>
          </p:nvPr>
        </p:nvSpPr>
        <p:spPr/>
        <p:txBody>
          <a:bodyPr/>
          <a:lstStyle/>
          <a:p>
            <a:r>
              <a:rPr lang="et-EE" dirty="0" smtClean="0"/>
              <a:t>Igakuine ostuarve:</a:t>
            </a:r>
          </a:p>
          <a:p>
            <a:endParaRPr lang="et-EE" dirty="0" smtClean="0"/>
          </a:p>
          <a:p>
            <a:endParaRPr lang="et-EE" dirty="0" smtClean="0"/>
          </a:p>
          <a:p>
            <a:endParaRPr lang="et-EE" dirty="0" smtClean="0"/>
          </a:p>
          <a:p>
            <a:endParaRPr lang="et-EE" dirty="0"/>
          </a:p>
        </p:txBody>
      </p:sp>
      <p:sp>
        <p:nvSpPr>
          <p:cNvPr id="4" name="Date Placeholder 3"/>
          <p:cNvSpPr>
            <a:spLocks noGrp="1"/>
          </p:cNvSpPr>
          <p:nvPr>
            <p:ph type="dt" sz="half" idx="10"/>
          </p:nvPr>
        </p:nvSpPr>
        <p:spPr/>
        <p:txBody>
          <a:bodyPr/>
          <a:lstStyle/>
          <a:p>
            <a:fld id="{5624A99F-1C8F-4EEA-9EB2-DD6024A35AB8}" type="datetime1">
              <a:rPr lang="et-EE" smtClean="0"/>
              <a:pPr/>
              <a:t>22.12.2017</a:t>
            </a:fld>
            <a:endParaRPr lang="et-EE"/>
          </a:p>
        </p:txBody>
      </p:sp>
      <p:sp>
        <p:nvSpPr>
          <p:cNvPr id="5" name="Slide Number Placeholder 4"/>
          <p:cNvSpPr>
            <a:spLocks noGrp="1"/>
          </p:cNvSpPr>
          <p:nvPr>
            <p:ph type="sldNum" sz="quarter" idx="12"/>
          </p:nvPr>
        </p:nvSpPr>
        <p:spPr/>
        <p:txBody>
          <a:bodyPr/>
          <a:lstStyle/>
          <a:p>
            <a:fld id="{86841A2E-5EE6-45FA-A02B-58907817A367}" type="slidenum">
              <a:rPr lang="et-EE" smtClean="0"/>
              <a:pPr/>
              <a:t>36</a:t>
            </a:fld>
            <a:endParaRPr lang="et-EE"/>
          </a:p>
        </p:txBody>
      </p:sp>
      <p:pic>
        <p:nvPicPr>
          <p:cNvPr id="7" name="Picture 6" descr="kaprent.PNG"/>
          <p:cNvPicPr>
            <a:picLocks noChangeAspect="1"/>
          </p:cNvPicPr>
          <p:nvPr/>
        </p:nvPicPr>
        <p:blipFill>
          <a:blip r:embed="rId2" cstate="print"/>
          <a:stretch>
            <a:fillRect/>
          </a:stretch>
        </p:blipFill>
        <p:spPr>
          <a:xfrm>
            <a:off x="899592" y="3501008"/>
            <a:ext cx="7340890" cy="2016224"/>
          </a:xfrm>
          <a:prstGeom prst="rect">
            <a:avLst/>
          </a:prstGeom>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556792"/>
            <a:ext cx="8229600" cy="792088"/>
          </a:xfrm>
        </p:spPr>
        <p:txBody>
          <a:bodyPr>
            <a:normAutofit/>
          </a:bodyPr>
          <a:lstStyle/>
          <a:p>
            <a:r>
              <a:rPr lang="et-EE" sz="2400" dirty="0" smtClean="0"/>
              <a:t>22. Kapitalirent fond 33, KM tasutakse igakuiste rendimaksetega. Uus km kood D7</a:t>
            </a:r>
            <a:endParaRPr lang="et-EE" sz="2400" dirty="0"/>
          </a:p>
        </p:txBody>
      </p:sp>
      <p:sp>
        <p:nvSpPr>
          <p:cNvPr id="3" name="Content Placeholder 2"/>
          <p:cNvSpPr>
            <a:spLocks noGrp="1"/>
          </p:cNvSpPr>
          <p:nvPr>
            <p:ph idx="1"/>
          </p:nvPr>
        </p:nvSpPr>
        <p:spPr>
          <a:xfrm>
            <a:off x="457200" y="2636913"/>
            <a:ext cx="8229600" cy="3528392"/>
          </a:xfrm>
        </p:spPr>
        <p:txBody>
          <a:bodyPr/>
          <a:lstStyle/>
          <a:p>
            <a:r>
              <a:rPr lang="et-EE" dirty="0" smtClean="0"/>
              <a:t>Põhivara soetuse kanne juhul, kui käibemaks tasutakse koos jooksvate kapitalirendi maksetega F-02 dokumenditüüp SA:</a:t>
            </a:r>
          </a:p>
          <a:p>
            <a:endParaRPr lang="et-EE" dirty="0" smtClean="0"/>
          </a:p>
          <a:p>
            <a:endParaRPr lang="et-EE" dirty="0" smtClean="0"/>
          </a:p>
          <a:p>
            <a:endParaRPr lang="et-EE" dirty="0" smtClean="0"/>
          </a:p>
          <a:p>
            <a:endParaRPr lang="et-EE" dirty="0" smtClean="0"/>
          </a:p>
          <a:p>
            <a:endParaRPr lang="et-EE" dirty="0" smtClean="0"/>
          </a:p>
          <a:p>
            <a:endParaRPr lang="et-EE" dirty="0" smtClean="0"/>
          </a:p>
          <a:p>
            <a:endParaRPr lang="et-EE" dirty="0" smtClean="0"/>
          </a:p>
          <a:p>
            <a:endParaRPr lang="et-EE" dirty="0" smtClean="0"/>
          </a:p>
          <a:p>
            <a:endParaRPr lang="et-EE" dirty="0" smtClean="0"/>
          </a:p>
          <a:p>
            <a:endParaRPr lang="et-EE" dirty="0" smtClean="0"/>
          </a:p>
          <a:p>
            <a:endParaRPr lang="et-EE" dirty="0"/>
          </a:p>
        </p:txBody>
      </p:sp>
      <p:sp>
        <p:nvSpPr>
          <p:cNvPr id="4" name="Date Placeholder 3"/>
          <p:cNvSpPr>
            <a:spLocks noGrp="1"/>
          </p:cNvSpPr>
          <p:nvPr>
            <p:ph type="dt" sz="half" idx="10"/>
          </p:nvPr>
        </p:nvSpPr>
        <p:spPr/>
        <p:txBody>
          <a:bodyPr/>
          <a:lstStyle/>
          <a:p>
            <a:fld id="{5624A99F-1C8F-4EEA-9EB2-DD6024A35AB8}" type="datetime1">
              <a:rPr lang="et-EE" smtClean="0"/>
              <a:pPr/>
              <a:t>22.12.2017</a:t>
            </a:fld>
            <a:endParaRPr lang="et-EE"/>
          </a:p>
        </p:txBody>
      </p:sp>
      <p:sp>
        <p:nvSpPr>
          <p:cNvPr id="5" name="Slide Number Placeholder 4"/>
          <p:cNvSpPr>
            <a:spLocks noGrp="1"/>
          </p:cNvSpPr>
          <p:nvPr>
            <p:ph type="sldNum" sz="quarter" idx="12"/>
          </p:nvPr>
        </p:nvSpPr>
        <p:spPr/>
        <p:txBody>
          <a:bodyPr/>
          <a:lstStyle/>
          <a:p>
            <a:fld id="{86841A2E-5EE6-45FA-A02B-58907817A367}" type="slidenum">
              <a:rPr lang="et-EE" smtClean="0"/>
              <a:pPr/>
              <a:t>37</a:t>
            </a:fld>
            <a:endParaRPr lang="et-EE"/>
          </a:p>
        </p:txBody>
      </p:sp>
      <p:pic>
        <p:nvPicPr>
          <p:cNvPr id="6" name="Picture 4"/>
          <p:cNvPicPr>
            <a:picLocks noChangeAspect="1" noChangeArrowheads="1"/>
          </p:cNvPicPr>
          <p:nvPr/>
        </p:nvPicPr>
        <p:blipFill>
          <a:blip r:embed="rId2" cstate="print"/>
          <a:srcRect/>
          <a:stretch>
            <a:fillRect/>
          </a:stretch>
        </p:blipFill>
        <p:spPr bwMode="auto">
          <a:xfrm>
            <a:off x="396313" y="3264550"/>
            <a:ext cx="8268815" cy="210866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67063"/>
            <a:ext cx="8229600" cy="853825"/>
          </a:xfrm>
        </p:spPr>
        <p:txBody>
          <a:bodyPr>
            <a:normAutofit/>
          </a:bodyPr>
          <a:lstStyle/>
          <a:p>
            <a:r>
              <a:rPr lang="et-EE" sz="2400" dirty="0" smtClean="0"/>
              <a:t>22. Kapitalirent fond 33, KM tasutakse igakuiste rendimaksetega. Uus km kood D7</a:t>
            </a:r>
            <a:endParaRPr lang="et-EE" sz="2400" dirty="0"/>
          </a:p>
        </p:txBody>
      </p:sp>
      <p:sp>
        <p:nvSpPr>
          <p:cNvPr id="3" name="Content Placeholder 2"/>
          <p:cNvSpPr>
            <a:spLocks noGrp="1"/>
          </p:cNvSpPr>
          <p:nvPr>
            <p:ph idx="1"/>
          </p:nvPr>
        </p:nvSpPr>
        <p:spPr>
          <a:xfrm>
            <a:off x="457200" y="2564905"/>
            <a:ext cx="8229600" cy="3600400"/>
          </a:xfrm>
        </p:spPr>
        <p:txBody>
          <a:bodyPr/>
          <a:lstStyle/>
          <a:p>
            <a:pPr lvl="0"/>
            <a:r>
              <a:rPr lang="et-EE" dirty="0" smtClean="0">
                <a:latin typeface="Georgia" pitchFamily="18" charset="0"/>
              </a:rPr>
              <a:t>Igakuine ostuarve KM koodiga D7:</a:t>
            </a:r>
          </a:p>
          <a:p>
            <a:pPr lvl="0"/>
            <a:endParaRPr lang="et-EE" dirty="0" smtClean="0">
              <a:latin typeface="Georgia" pitchFamily="18" charset="0"/>
            </a:endParaRPr>
          </a:p>
          <a:p>
            <a:pPr lvl="0"/>
            <a:endParaRPr lang="et-EE" dirty="0" smtClean="0">
              <a:latin typeface="Georgia" pitchFamily="18" charset="0"/>
            </a:endParaRPr>
          </a:p>
          <a:p>
            <a:pPr lvl="0"/>
            <a:endParaRPr lang="et-EE" dirty="0" smtClean="0">
              <a:latin typeface="Georgia" pitchFamily="18" charset="0"/>
            </a:endParaRPr>
          </a:p>
          <a:p>
            <a:pPr lvl="0"/>
            <a:endParaRPr lang="et-EE" dirty="0" smtClean="0">
              <a:latin typeface="Georgia" pitchFamily="18" charset="0"/>
            </a:endParaRPr>
          </a:p>
          <a:p>
            <a:pPr lvl="0"/>
            <a:endParaRPr lang="et-EE" dirty="0" smtClean="0">
              <a:latin typeface="Georgia" pitchFamily="18" charset="0"/>
            </a:endParaRPr>
          </a:p>
          <a:p>
            <a:pPr lvl="0"/>
            <a:endParaRPr lang="et-EE" dirty="0" smtClean="0">
              <a:latin typeface="Georgia" pitchFamily="18" charset="0"/>
            </a:endParaRPr>
          </a:p>
          <a:p>
            <a:pPr lvl="0"/>
            <a:endParaRPr lang="et-EE" dirty="0" smtClean="0">
              <a:latin typeface="Georgia" pitchFamily="18" charset="0"/>
            </a:endParaRPr>
          </a:p>
          <a:p>
            <a:pPr lvl="0"/>
            <a:endParaRPr lang="et-EE" dirty="0" smtClean="0">
              <a:latin typeface="Georgia" pitchFamily="18" charset="0"/>
            </a:endParaRPr>
          </a:p>
          <a:p>
            <a:r>
              <a:rPr lang="et-EE" dirty="0" smtClean="0"/>
              <a:t>Käibemaksukood vajalik seadistada ka </a:t>
            </a:r>
            <a:r>
              <a:rPr lang="et-EE" dirty="0" err="1" smtClean="0"/>
              <a:t>eAKs</a:t>
            </a:r>
            <a:r>
              <a:rPr lang="et-EE" dirty="0" smtClean="0"/>
              <a:t>.</a:t>
            </a:r>
          </a:p>
          <a:p>
            <a:pPr lvl="0"/>
            <a:endParaRPr lang="et-EE" dirty="0" smtClean="0">
              <a:latin typeface="Georgia" pitchFamily="18" charset="0"/>
            </a:endParaRPr>
          </a:p>
          <a:p>
            <a:pPr lvl="0"/>
            <a:endParaRPr lang="et-EE" dirty="0" smtClean="0">
              <a:latin typeface="Georgia" pitchFamily="18" charset="0"/>
            </a:endParaRPr>
          </a:p>
          <a:p>
            <a:pPr lvl="0"/>
            <a:endParaRPr lang="et-EE" dirty="0" smtClean="0">
              <a:latin typeface="Georgia" pitchFamily="18" charset="0"/>
            </a:endParaRPr>
          </a:p>
          <a:p>
            <a:endParaRPr lang="et-EE" dirty="0" smtClean="0"/>
          </a:p>
          <a:p>
            <a:endParaRPr lang="et-EE" dirty="0" smtClean="0"/>
          </a:p>
          <a:p>
            <a:endParaRPr lang="et-EE" dirty="0"/>
          </a:p>
        </p:txBody>
      </p:sp>
      <p:sp>
        <p:nvSpPr>
          <p:cNvPr id="4" name="Date Placeholder 3"/>
          <p:cNvSpPr>
            <a:spLocks noGrp="1"/>
          </p:cNvSpPr>
          <p:nvPr>
            <p:ph type="dt" sz="half" idx="10"/>
          </p:nvPr>
        </p:nvSpPr>
        <p:spPr/>
        <p:txBody>
          <a:bodyPr/>
          <a:lstStyle/>
          <a:p>
            <a:fld id="{5624A99F-1C8F-4EEA-9EB2-DD6024A35AB8}" type="datetime1">
              <a:rPr lang="et-EE" smtClean="0"/>
              <a:pPr/>
              <a:t>22.12.2017</a:t>
            </a:fld>
            <a:endParaRPr lang="et-EE"/>
          </a:p>
        </p:txBody>
      </p:sp>
      <p:sp>
        <p:nvSpPr>
          <p:cNvPr id="5" name="Slide Number Placeholder 4"/>
          <p:cNvSpPr>
            <a:spLocks noGrp="1"/>
          </p:cNvSpPr>
          <p:nvPr>
            <p:ph type="sldNum" sz="quarter" idx="12"/>
          </p:nvPr>
        </p:nvSpPr>
        <p:spPr/>
        <p:txBody>
          <a:bodyPr/>
          <a:lstStyle/>
          <a:p>
            <a:fld id="{86841A2E-5EE6-45FA-A02B-58907817A367}" type="slidenum">
              <a:rPr lang="et-EE" smtClean="0"/>
              <a:pPr/>
              <a:t>38</a:t>
            </a:fld>
            <a:endParaRPr lang="et-EE"/>
          </a:p>
        </p:txBody>
      </p:sp>
      <p:pic>
        <p:nvPicPr>
          <p:cNvPr id="7" name="Picture 6" descr="kaprend7.PNG"/>
          <p:cNvPicPr>
            <a:picLocks noChangeAspect="1"/>
          </p:cNvPicPr>
          <p:nvPr/>
        </p:nvPicPr>
        <p:blipFill>
          <a:blip r:embed="rId2" cstate="print"/>
          <a:stretch>
            <a:fillRect/>
          </a:stretch>
        </p:blipFill>
        <p:spPr>
          <a:xfrm>
            <a:off x="971599" y="3068960"/>
            <a:ext cx="6861133" cy="2232248"/>
          </a:xfrm>
          <a:prstGeom prst="rect">
            <a:avLst/>
          </a:prstGeom>
        </p:spPr>
      </p:pic>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340768"/>
            <a:ext cx="8229600" cy="493785"/>
          </a:xfrm>
        </p:spPr>
        <p:txBody>
          <a:bodyPr>
            <a:normAutofit/>
          </a:bodyPr>
          <a:lstStyle/>
          <a:p>
            <a:r>
              <a:rPr lang="et-EE" sz="2400" dirty="0" smtClean="0"/>
              <a:t>23. Maismaasõidukite kulud 2017</a:t>
            </a:r>
            <a:endParaRPr lang="et-EE" sz="2400" dirty="0"/>
          </a:p>
        </p:txBody>
      </p:sp>
      <p:sp>
        <p:nvSpPr>
          <p:cNvPr id="3" name="Content Placeholder 2"/>
          <p:cNvSpPr>
            <a:spLocks noGrp="1"/>
          </p:cNvSpPr>
          <p:nvPr>
            <p:ph idx="1"/>
          </p:nvPr>
        </p:nvSpPr>
        <p:spPr>
          <a:xfrm>
            <a:off x="457200" y="1988840"/>
            <a:ext cx="8229600" cy="4176465"/>
          </a:xfrm>
        </p:spPr>
        <p:txBody>
          <a:bodyPr>
            <a:normAutofit/>
          </a:bodyPr>
          <a:lstStyle/>
          <a:p>
            <a:pPr algn="just"/>
            <a:r>
              <a:rPr lang="et-EE" dirty="0" smtClean="0"/>
              <a:t>Maismaasõidukite kulude kajastamiseks on SAPis loodud üldeekirjas nõutud kontod.</a:t>
            </a:r>
          </a:p>
          <a:p>
            <a:pPr algn="just"/>
            <a:r>
              <a:rPr lang="et-EE" dirty="0" smtClean="0"/>
              <a:t>Asutused peavad muutma maismaasõidukite kirjelduste tekstid vastavaks ÜE nõutule. Kui asutusel on sõidukeid palju, saab saata soovi andmesiirdeks e-mailil </a:t>
            </a:r>
            <a:r>
              <a:rPr lang="et-EE" dirty="0" err="1" smtClean="0">
                <a:hlinkClick r:id="rId2"/>
              </a:rPr>
              <a:t>sap.help@rtk.ee</a:t>
            </a:r>
            <a:r>
              <a:rPr lang="et-EE" dirty="0" smtClean="0"/>
              <a:t>.</a:t>
            </a:r>
          </a:p>
          <a:p>
            <a:endParaRPr lang="et-EE" dirty="0" smtClean="0"/>
          </a:p>
          <a:p>
            <a:r>
              <a:rPr lang="et-EE" dirty="0" smtClean="0"/>
              <a:t>Maismaasõiduki tunnusega tuleb kajastada alljärgnevad kontod:</a:t>
            </a:r>
          </a:p>
          <a:p>
            <a:r>
              <a:rPr lang="et-EE" dirty="0" smtClean="0"/>
              <a:t>55130xxx</a:t>
            </a:r>
          </a:p>
          <a:p>
            <a:r>
              <a:rPr lang="et-EE" dirty="0" smtClean="0"/>
              <a:t>61140500</a:t>
            </a:r>
          </a:p>
          <a:p>
            <a:r>
              <a:rPr lang="et-EE" dirty="0" smtClean="0"/>
              <a:t>65020000</a:t>
            </a:r>
          </a:p>
          <a:p>
            <a:r>
              <a:rPr lang="et-EE" dirty="0" smtClean="0"/>
              <a:t>55291045</a:t>
            </a:r>
          </a:p>
          <a:p>
            <a:r>
              <a:rPr lang="et-EE" dirty="0" smtClean="0"/>
              <a:t>38114xxx</a:t>
            </a:r>
          </a:p>
          <a:p>
            <a:r>
              <a:rPr lang="et-EE" dirty="0" smtClean="0"/>
              <a:t>96000040</a:t>
            </a:r>
          </a:p>
          <a:p>
            <a:endParaRPr lang="et-EE" dirty="0"/>
          </a:p>
        </p:txBody>
      </p:sp>
      <p:sp>
        <p:nvSpPr>
          <p:cNvPr id="4" name="Date Placeholder 3"/>
          <p:cNvSpPr>
            <a:spLocks noGrp="1"/>
          </p:cNvSpPr>
          <p:nvPr>
            <p:ph type="dt" sz="half" idx="10"/>
          </p:nvPr>
        </p:nvSpPr>
        <p:spPr/>
        <p:txBody>
          <a:bodyPr/>
          <a:lstStyle/>
          <a:p>
            <a:fld id="{5624A99F-1C8F-4EEA-9EB2-DD6024A35AB8}" type="datetime1">
              <a:rPr lang="et-EE" smtClean="0"/>
              <a:pPr/>
              <a:t>22.12.2017</a:t>
            </a:fld>
            <a:endParaRPr lang="et-EE"/>
          </a:p>
        </p:txBody>
      </p:sp>
      <p:sp>
        <p:nvSpPr>
          <p:cNvPr id="5" name="Slide Number Placeholder 4"/>
          <p:cNvSpPr>
            <a:spLocks noGrp="1"/>
          </p:cNvSpPr>
          <p:nvPr>
            <p:ph type="sldNum" sz="quarter" idx="12"/>
          </p:nvPr>
        </p:nvSpPr>
        <p:spPr/>
        <p:txBody>
          <a:bodyPr/>
          <a:lstStyle/>
          <a:p>
            <a:fld id="{86841A2E-5EE6-45FA-A02B-58907817A367}" type="slidenum">
              <a:rPr lang="et-EE" smtClean="0"/>
              <a:pPr/>
              <a:t>39</a:t>
            </a:fld>
            <a:endParaRPr lang="et-EE"/>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340768"/>
            <a:ext cx="8229600" cy="781817"/>
          </a:xfrm>
        </p:spPr>
        <p:txBody>
          <a:bodyPr>
            <a:normAutofit/>
          </a:bodyPr>
          <a:lstStyle/>
          <a:p>
            <a:r>
              <a:rPr lang="et-EE" sz="2400" dirty="0" smtClean="0"/>
              <a:t>1. Tegevused 31.12.2016 seisuga tasumata kohustustega</a:t>
            </a:r>
            <a:endParaRPr lang="et-EE" sz="2400" dirty="0"/>
          </a:p>
        </p:txBody>
      </p:sp>
      <p:sp>
        <p:nvSpPr>
          <p:cNvPr id="3" name="Content Placeholder 2"/>
          <p:cNvSpPr>
            <a:spLocks noGrp="1"/>
          </p:cNvSpPr>
          <p:nvPr>
            <p:ph idx="1"/>
          </p:nvPr>
        </p:nvSpPr>
        <p:spPr>
          <a:xfrm>
            <a:off x="457200" y="2204864"/>
            <a:ext cx="8229600" cy="4248471"/>
          </a:xfrm>
        </p:spPr>
        <p:txBody>
          <a:bodyPr>
            <a:noAutofit/>
          </a:bodyPr>
          <a:lstStyle/>
          <a:p>
            <a:pPr algn="just"/>
            <a:r>
              <a:rPr lang="et-EE" sz="2400" dirty="0" smtClean="0"/>
              <a:t>Kohustuste üleviimisel arvestada, kas võib olla vajadus neid  sulgeda olemasoleva ettemaksega aastal 2016 või mitte. Kui on kahtlusi, siis mitte üle viia.</a:t>
            </a:r>
          </a:p>
          <a:p>
            <a:pPr algn="just"/>
            <a:r>
              <a:rPr lang="et-EE" sz="2400" dirty="0" smtClean="0"/>
              <a:t>Kohustuste maksetähtajad muudetakse FBL1N massmuudatuse nupu        abil.</a:t>
            </a:r>
          </a:p>
          <a:p>
            <a:pPr algn="just"/>
            <a:r>
              <a:rPr lang="et-EE" sz="2400" dirty="0" smtClean="0"/>
              <a:t>Sihtfinantseerimise kohustuste puhul esineb sagedamini vajadus sulgeda neid olemasoleva ettemaksega aastal 2016 ja seetõttu tuleb need kontod massiga üleviimisest välistada. Sihtfinantseerimise kohustused viia üle vastavalt makse sooritamise vajadusele aastas 2017.</a:t>
            </a:r>
          </a:p>
        </p:txBody>
      </p:sp>
      <p:sp>
        <p:nvSpPr>
          <p:cNvPr id="4" name="Date Placeholder 3"/>
          <p:cNvSpPr>
            <a:spLocks noGrp="1"/>
          </p:cNvSpPr>
          <p:nvPr>
            <p:ph type="dt" sz="half" idx="10"/>
          </p:nvPr>
        </p:nvSpPr>
        <p:spPr/>
        <p:txBody>
          <a:bodyPr/>
          <a:lstStyle/>
          <a:p>
            <a:fld id="{5624A99F-1C8F-4EEA-9EB2-DD6024A35AB8}" type="datetime1">
              <a:rPr lang="et-EE" smtClean="0"/>
              <a:pPr/>
              <a:t>22.12.2017</a:t>
            </a:fld>
            <a:endParaRPr lang="et-EE"/>
          </a:p>
        </p:txBody>
      </p:sp>
      <p:sp>
        <p:nvSpPr>
          <p:cNvPr id="5" name="Slide Number Placeholder 4"/>
          <p:cNvSpPr>
            <a:spLocks noGrp="1"/>
          </p:cNvSpPr>
          <p:nvPr>
            <p:ph type="sldNum" sz="quarter" idx="12"/>
          </p:nvPr>
        </p:nvSpPr>
        <p:spPr/>
        <p:txBody>
          <a:bodyPr/>
          <a:lstStyle/>
          <a:p>
            <a:fld id="{86841A2E-5EE6-45FA-A02B-58907817A367}" type="slidenum">
              <a:rPr lang="et-EE" smtClean="0"/>
              <a:pPr/>
              <a:t>4</a:t>
            </a:fld>
            <a:endParaRPr lang="et-EE"/>
          </a:p>
        </p:txBody>
      </p:sp>
      <p:pic>
        <p:nvPicPr>
          <p:cNvPr id="6" name="Picture 5" descr="mass.PNG"/>
          <p:cNvPicPr>
            <a:picLocks noChangeAspect="1"/>
          </p:cNvPicPr>
          <p:nvPr/>
        </p:nvPicPr>
        <p:blipFill>
          <a:blip r:embed="rId3" cstate="print"/>
          <a:stretch>
            <a:fillRect/>
          </a:stretch>
        </p:blipFill>
        <p:spPr>
          <a:xfrm>
            <a:off x="3563888" y="3717032"/>
            <a:ext cx="360040" cy="371655"/>
          </a:xfrm>
          <a:prstGeom prst="rect">
            <a:avLst/>
          </a:prstGeom>
        </p:spPr>
      </p:pic>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67063"/>
            <a:ext cx="8229600" cy="637801"/>
          </a:xfrm>
        </p:spPr>
        <p:txBody>
          <a:bodyPr>
            <a:normAutofit/>
          </a:bodyPr>
          <a:lstStyle/>
          <a:p>
            <a:r>
              <a:rPr lang="et-EE" sz="2400" dirty="0" smtClean="0"/>
              <a:t>23. Maismaasõidukite </a:t>
            </a:r>
            <a:r>
              <a:rPr lang="et-EE" sz="2400" dirty="0" err="1" smtClean="0"/>
              <a:t>odomeetri</a:t>
            </a:r>
            <a:r>
              <a:rPr lang="et-EE" sz="2400" dirty="0" smtClean="0"/>
              <a:t> näidu kajastamine</a:t>
            </a:r>
            <a:endParaRPr lang="et-EE" sz="2400" dirty="0"/>
          </a:p>
        </p:txBody>
      </p:sp>
      <p:sp>
        <p:nvSpPr>
          <p:cNvPr id="3" name="Content Placeholder 2"/>
          <p:cNvSpPr>
            <a:spLocks noGrp="1"/>
          </p:cNvSpPr>
          <p:nvPr>
            <p:ph idx="1"/>
          </p:nvPr>
        </p:nvSpPr>
        <p:spPr>
          <a:xfrm>
            <a:off x="457200" y="2132857"/>
            <a:ext cx="8229600" cy="4032448"/>
          </a:xfrm>
        </p:spPr>
        <p:txBody>
          <a:bodyPr/>
          <a:lstStyle/>
          <a:p>
            <a:endParaRPr lang="et-EE" dirty="0" smtClean="0"/>
          </a:p>
          <a:p>
            <a:pPr algn="just"/>
            <a:r>
              <a:rPr lang="et-EE" sz="2000" dirty="0" err="1" smtClean="0"/>
              <a:t>Odomeetri</a:t>
            </a:r>
            <a:r>
              <a:rPr lang="et-EE" sz="2000" dirty="0" smtClean="0"/>
              <a:t> näit võetakse SAPis üles kontole 96000040  kandekuupäevaga 31.12.2016 kandega:</a:t>
            </a:r>
          </a:p>
          <a:p>
            <a:pPr algn="just"/>
            <a:endParaRPr lang="et-EE" sz="2000" dirty="0" smtClean="0"/>
          </a:p>
          <a:p>
            <a:pPr algn="just"/>
            <a:r>
              <a:rPr lang="et-EE" sz="2000" dirty="0" smtClean="0"/>
              <a:t>D 96000040 fond 60, eelarveüksus, põhitegevusala, eelarvekonto 99, tellimuse kood, tuluüksus, võib lisada ka kuluüksuse.</a:t>
            </a:r>
          </a:p>
          <a:p>
            <a:pPr algn="just"/>
            <a:r>
              <a:rPr lang="et-EE" sz="2000" dirty="0" smtClean="0"/>
              <a:t>K 96000040 fond 60, eelarveüksus, põhitegevusala, eelarvekonto 99 ja tuluüksus, tasakaalustav kirje ilma tellimuse koodita)</a:t>
            </a:r>
          </a:p>
          <a:p>
            <a:pPr algn="just"/>
            <a:endParaRPr lang="et-EE" sz="2000" dirty="0" smtClean="0"/>
          </a:p>
          <a:p>
            <a:pPr algn="just"/>
            <a:r>
              <a:rPr lang="et-EE" sz="2000" dirty="0" smtClean="0"/>
              <a:t>Kanne sisestatakse toiminguga F-02 </a:t>
            </a:r>
            <a:r>
              <a:rPr lang="et-EE" sz="2000" dirty="0" err="1" smtClean="0"/>
              <a:t>dok</a:t>
            </a:r>
            <a:r>
              <a:rPr lang="et-EE" sz="2000" dirty="0" smtClean="0"/>
              <a:t> tüüp SA või ZFI_SALDO</a:t>
            </a:r>
          </a:p>
        </p:txBody>
      </p:sp>
      <p:sp>
        <p:nvSpPr>
          <p:cNvPr id="4" name="Date Placeholder 3"/>
          <p:cNvSpPr>
            <a:spLocks noGrp="1"/>
          </p:cNvSpPr>
          <p:nvPr>
            <p:ph type="dt" sz="half" idx="10"/>
          </p:nvPr>
        </p:nvSpPr>
        <p:spPr/>
        <p:txBody>
          <a:bodyPr/>
          <a:lstStyle/>
          <a:p>
            <a:fld id="{5624A99F-1C8F-4EEA-9EB2-DD6024A35AB8}" type="datetime1">
              <a:rPr lang="et-EE" smtClean="0"/>
              <a:pPr/>
              <a:t>22.12.2017</a:t>
            </a:fld>
            <a:endParaRPr lang="et-EE"/>
          </a:p>
        </p:txBody>
      </p:sp>
      <p:sp>
        <p:nvSpPr>
          <p:cNvPr id="5" name="Slide Number Placeholder 4"/>
          <p:cNvSpPr>
            <a:spLocks noGrp="1"/>
          </p:cNvSpPr>
          <p:nvPr>
            <p:ph type="sldNum" sz="quarter" idx="12"/>
          </p:nvPr>
        </p:nvSpPr>
        <p:spPr/>
        <p:txBody>
          <a:bodyPr/>
          <a:lstStyle/>
          <a:p>
            <a:fld id="{86841A2E-5EE6-45FA-A02B-58907817A367}" type="slidenum">
              <a:rPr lang="et-EE" smtClean="0"/>
              <a:pPr/>
              <a:t>40</a:t>
            </a:fld>
            <a:endParaRPr lang="et-EE"/>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67063"/>
            <a:ext cx="8229600" cy="565793"/>
          </a:xfrm>
        </p:spPr>
        <p:txBody>
          <a:bodyPr>
            <a:normAutofit/>
          </a:bodyPr>
          <a:lstStyle/>
          <a:p>
            <a:r>
              <a:rPr lang="et-EE" sz="2400" dirty="0" smtClean="0"/>
              <a:t>23. Maismaasõidukite kulud 2017 ja põhivarad</a:t>
            </a:r>
            <a:endParaRPr lang="et-EE" sz="2400" dirty="0"/>
          </a:p>
        </p:txBody>
      </p:sp>
      <p:sp>
        <p:nvSpPr>
          <p:cNvPr id="3" name="Content Placeholder 2"/>
          <p:cNvSpPr>
            <a:spLocks noGrp="1"/>
          </p:cNvSpPr>
          <p:nvPr>
            <p:ph idx="1"/>
          </p:nvPr>
        </p:nvSpPr>
        <p:spPr>
          <a:xfrm>
            <a:off x="457200" y="2204865"/>
            <a:ext cx="8229600" cy="3960440"/>
          </a:xfrm>
        </p:spPr>
        <p:txBody>
          <a:bodyPr/>
          <a:lstStyle/>
          <a:p>
            <a:r>
              <a:rPr lang="et-EE" dirty="0" smtClean="0"/>
              <a:t>Selle jaoks, et transpordivahendi põhivara kannetele </a:t>
            </a:r>
          </a:p>
          <a:p>
            <a:r>
              <a:rPr lang="et-EE" dirty="0" smtClean="0"/>
              <a:t>tekiks tellimuse kood, tuleb igale varakaardile, mis on </a:t>
            </a:r>
          </a:p>
          <a:p>
            <a:r>
              <a:rPr lang="et-EE" dirty="0" smtClean="0"/>
              <a:t>kontogrupis 15540500 sisestada ajaliste andmete </a:t>
            </a:r>
          </a:p>
          <a:p>
            <a:r>
              <a:rPr lang="et-EE" dirty="0" smtClean="0"/>
              <a:t>vahelehel tellimuse kood. </a:t>
            </a:r>
          </a:p>
          <a:p>
            <a:endParaRPr lang="et-EE" dirty="0" smtClean="0"/>
          </a:p>
          <a:p>
            <a:r>
              <a:rPr lang="et-EE" dirty="0" smtClean="0"/>
              <a:t>Tellimuse kood määrata uue ajavahemikuna.</a:t>
            </a:r>
          </a:p>
          <a:p>
            <a:endParaRPr lang="et-EE" dirty="0" smtClean="0"/>
          </a:p>
          <a:p>
            <a:r>
              <a:rPr lang="et-EE" dirty="0" smtClean="0"/>
              <a:t>Kui varasid on palju, millele on vaja määrata tellimuse</a:t>
            </a:r>
          </a:p>
          <a:p>
            <a:r>
              <a:rPr lang="et-EE" dirty="0" smtClean="0"/>
              <a:t>kood, siis saata soov </a:t>
            </a:r>
            <a:r>
              <a:rPr lang="et-EE" dirty="0" err="1" smtClean="0"/>
              <a:t>sap.help@rtk.ee</a:t>
            </a:r>
            <a:r>
              <a:rPr lang="et-EE" dirty="0" smtClean="0"/>
              <a:t>.</a:t>
            </a:r>
          </a:p>
          <a:p>
            <a:endParaRPr lang="et-EE" dirty="0" smtClean="0"/>
          </a:p>
          <a:p>
            <a:endParaRPr lang="et-EE" dirty="0"/>
          </a:p>
        </p:txBody>
      </p:sp>
      <p:sp>
        <p:nvSpPr>
          <p:cNvPr id="4" name="Date Placeholder 3"/>
          <p:cNvSpPr>
            <a:spLocks noGrp="1"/>
          </p:cNvSpPr>
          <p:nvPr>
            <p:ph type="dt" sz="half" idx="10"/>
          </p:nvPr>
        </p:nvSpPr>
        <p:spPr/>
        <p:txBody>
          <a:bodyPr/>
          <a:lstStyle/>
          <a:p>
            <a:fld id="{5624A99F-1C8F-4EEA-9EB2-DD6024A35AB8}" type="datetime1">
              <a:rPr lang="et-EE" smtClean="0"/>
              <a:pPr/>
              <a:t>22.12.2017</a:t>
            </a:fld>
            <a:endParaRPr lang="et-EE"/>
          </a:p>
        </p:txBody>
      </p:sp>
      <p:sp>
        <p:nvSpPr>
          <p:cNvPr id="5" name="Slide Number Placeholder 4"/>
          <p:cNvSpPr>
            <a:spLocks noGrp="1"/>
          </p:cNvSpPr>
          <p:nvPr>
            <p:ph type="sldNum" sz="quarter" idx="12"/>
          </p:nvPr>
        </p:nvSpPr>
        <p:spPr/>
        <p:txBody>
          <a:bodyPr/>
          <a:lstStyle/>
          <a:p>
            <a:fld id="{86841A2E-5EE6-45FA-A02B-58907817A367}" type="slidenum">
              <a:rPr lang="et-EE" smtClean="0"/>
              <a:pPr/>
              <a:t>41</a:t>
            </a:fld>
            <a:endParaRPr lang="et-EE"/>
          </a:p>
        </p:txBody>
      </p:sp>
      <p:pic>
        <p:nvPicPr>
          <p:cNvPr id="6" name="Picture 5" descr="pv.PNG"/>
          <p:cNvPicPr>
            <a:picLocks noChangeAspect="1"/>
          </p:cNvPicPr>
          <p:nvPr/>
        </p:nvPicPr>
        <p:blipFill>
          <a:blip r:embed="rId2" cstate="print"/>
          <a:stretch>
            <a:fillRect/>
          </a:stretch>
        </p:blipFill>
        <p:spPr>
          <a:xfrm>
            <a:off x="6156176" y="2348880"/>
            <a:ext cx="2065199" cy="3703641"/>
          </a:xfrm>
          <a:prstGeom prst="rect">
            <a:avLst/>
          </a:prstGeom>
        </p:spPr>
      </p:pic>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67063"/>
            <a:ext cx="8229600" cy="565793"/>
          </a:xfrm>
        </p:spPr>
        <p:txBody>
          <a:bodyPr>
            <a:normAutofit/>
          </a:bodyPr>
          <a:lstStyle/>
          <a:p>
            <a:r>
              <a:rPr lang="et-EE" sz="2400" dirty="0" smtClean="0"/>
              <a:t>24. Parkimiskulud ja mahukad ostuarved</a:t>
            </a:r>
            <a:endParaRPr lang="et-EE" sz="2400" dirty="0"/>
          </a:p>
        </p:txBody>
      </p:sp>
      <p:sp>
        <p:nvSpPr>
          <p:cNvPr id="3" name="Content Placeholder 2"/>
          <p:cNvSpPr>
            <a:spLocks noGrp="1"/>
          </p:cNvSpPr>
          <p:nvPr>
            <p:ph idx="1"/>
          </p:nvPr>
        </p:nvSpPr>
        <p:spPr>
          <a:xfrm>
            <a:off x="457200" y="2204865"/>
            <a:ext cx="8229600" cy="3960440"/>
          </a:xfrm>
        </p:spPr>
        <p:txBody>
          <a:bodyPr/>
          <a:lstStyle/>
          <a:p>
            <a:pPr algn="just"/>
            <a:r>
              <a:rPr lang="et-EE" dirty="0" smtClean="0"/>
              <a:t>Mahukate ostuarvete töötlemisel ostumoodulis ei seota telefoniga tehtud parkimiskulusid maismaasõidukite tellimuste koodidega.  Mahuka ostuarve puhul eraldatakse parkimiskulu kontole 55130901 MIROs või MIR6’s ostuarve postitamisel. Ostutellimusel parkimiskulu ei kajastata.</a:t>
            </a:r>
          </a:p>
          <a:p>
            <a:endParaRPr lang="et-EE" dirty="0" smtClean="0"/>
          </a:p>
          <a:p>
            <a:endParaRPr lang="et-EE" dirty="0"/>
          </a:p>
        </p:txBody>
      </p:sp>
      <p:sp>
        <p:nvSpPr>
          <p:cNvPr id="4" name="Date Placeholder 3"/>
          <p:cNvSpPr>
            <a:spLocks noGrp="1"/>
          </p:cNvSpPr>
          <p:nvPr>
            <p:ph type="dt" sz="half" idx="10"/>
          </p:nvPr>
        </p:nvSpPr>
        <p:spPr/>
        <p:txBody>
          <a:bodyPr/>
          <a:lstStyle/>
          <a:p>
            <a:fld id="{5624A99F-1C8F-4EEA-9EB2-DD6024A35AB8}" type="datetime1">
              <a:rPr lang="et-EE" smtClean="0"/>
              <a:pPr/>
              <a:t>22.12.2017</a:t>
            </a:fld>
            <a:endParaRPr lang="et-EE"/>
          </a:p>
        </p:txBody>
      </p:sp>
      <p:sp>
        <p:nvSpPr>
          <p:cNvPr id="5" name="Slide Number Placeholder 4"/>
          <p:cNvSpPr>
            <a:spLocks noGrp="1"/>
          </p:cNvSpPr>
          <p:nvPr>
            <p:ph type="sldNum" sz="quarter" idx="12"/>
          </p:nvPr>
        </p:nvSpPr>
        <p:spPr/>
        <p:txBody>
          <a:bodyPr/>
          <a:lstStyle/>
          <a:p>
            <a:fld id="{86841A2E-5EE6-45FA-A02B-58907817A367}" type="slidenum">
              <a:rPr lang="et-EE" smtClean="0"/>
              <a:pPr/>
              <a:t>42</a:t>
            </a:fld>
            <a:endParaRPr lang="et-EE"/>
          </a:p>
        </p:txBody>
      </p:sp>
      <p:pic>
        <p:nvPicPr>
          <p:cNvPr id="6" name="Picture 5" descr="ot.PNG"/>
          <p:cNvPicPr>
            <a:picLocks noChangeAspect="1"/>
          </p:cNvPicPr>
          <p:nvPr/>
        </p:nvPicPr>
        <p:blipFill>
          <a:blip r:embed="rId2" cstate="print"/>
          <a:stretch>
            <a:fillRect/>
          </a:stretch>
        </p:blipFill>
        <p:spPr>
          <a:xfrm>
            <a:off x="539552" y="3573016"/>
            <a:ext cx="6984776" cy="2086362"/>
          </a:xfrm>
          <a:prstGeom prst="rect">
            <a:avLst/>
          </a:prstGeom>
        </p:spPr>
      </p:pic>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t-EE" sz="2400" dirty="0" smtClean="0"/>
              <a:t>25. Eelarveliik 43 ja eelarvekonto 322</a:t>
            </a:r>
            <a:endParaRPr lang="et-EE" sz="2400" dirty="0"/>
          </a:p>
        </p:txBody>
      </p:sp>
      <p:sp>
        <p:nvSpPr>
          <p:cNvPr id="3" name="Content Placeholder 2"/>
          <p:cNvSpPr>
            <a:spLocks noGrp="1"/>
          </p:cNvSpPr>
          <p:nvPr>
            <p:ph idx="1"/>
          </p:nvPr>
        </p:nvSpPr>
        <p:spPr>
          <a:xfrm>
            <a:off x="457200" y="2204865"/>
            <a:ext cx="8229600" cy="3960440"/>
          </a:xfrm>
        </p:spPr>
        <p:txBody>
          <a:bodyPr>
            <a:normAutofit fontScale="92500"/>
          </a:bodyPr>
          <a:lstStyle/>
          <a:p>
            <a:pPr>
              <a:defRPr/>
            </a:pPr>
            <a:r>
              <a:rPr lang="et-EE" sz="2000" dirty="0" smtClean="0"/>
              <a:t>2017.aastasse postitusaadresse 43/322 ei tehta ja seetõttu tuleb saldod ümber tõsta fond 44’le:</a:t>
            </a:r>
          </a:p>
          <a:p>
            <a:pPr lvl="1">
              <a:lnSpc>
                <a:spcPct val="150000"/>
              </a:lnSpc>
              <a:buFont typeface="Arial" pitchFamily="34" charset="0"/>
              <a:buChar char="•"/>
              <a:defRPr/>
            </a:pPr>
            <a:r>
              <a:rPr lang="et-EE" sz="2000" dirty="0" smtClean="0"/>
              <a:t>Et säiliks algne maksetähtaeg, siis lisada nõudele algse nõude kuupäev (näiteks 31.10.2014)</a:t>
            </a:r>
          </a:p>
          <a:p>
            <a:pPr lvl="1">
              <a:lnSpc>
                <a:spcPct val="150000"/>
              </a:lnSpc>
              <a:buFont typeface="Arial" pitchFamily="34" charset="0"/>
              <a:buChar char="•"/>
              <a:defRPr/>
            </a:pPr>
            <a:r>
              <a:rPr lang="et-EE" sz="2000" dirty="0" smtClean="0"/>
              <a:t>Et säiliks meeldetuletuskirjade ajalugu, siis tuleb need uuesti genereerida ilma reaalse välja saatmiseta</a:t>
            </a:r>
          </a:p>
          <a:p>
            <a:pPr lvl="1">
              <a:lnSpc>
                <a:spcPct val="150000"/>
              </a:lnSpc>
              <a:buFont typeface="Arial" pitchFamily="34" charset="0"/>
              <a:buChar char="•"/>
              <a:defRPr/>
            </a:pPr>
            <a:r>
              <a:rPr lang="et-EE" sz="2000" dirty="0" smtClean="0"/>
              <a:t>Ümber tuleb tõsta ka eelarvereaga 43/322 olemasolevad ettemaksud</a:t>
            </a:r>
          </a:p>
          <a:p>
            <a:pPr lvl="1">
              <a:lnSpc>
                <a:spcPct val="150000"/>
              </a:lnSpc>
              <a:buFont typeface="Arial" pitchFamily="34" charset="0"/>
              <a:buChar char="•"/>
              <a:defRPr/>
            </a:pPr>
            <a:r>
              <a:rPr lang="et-EE" sz="2000" dirty="0" smtClean="0"/>
              <a:t>Kui asutused on nõus, siis väga vanad laekumata nõuded lootusetuks kanda</a:t>
            </a:r>
          </a:p>
          <a:p>
            <a:endParaRPr lang="et-EE" dirty="0"/>
          </a:p>
        </p:txBody>
      </p:sp>
      <p:sp>
        <p:nvSpPr>
          <p:cNvPr id="4" name="Date Placeholder 3"/>
          <p:cNvSpPr>
            <a:spLocks noGrp="1"/>
          </p:cNvSpPr>
          <p:nvPr>
            <p:ph type="dt" sz="half" idx="10"/>
          </p:nvPr>
        </p:nvSpPr>
        <p:spPr/>
        <p:txBody>
          <a:bodyPr/>
          <a:lstStyle/>
          <a:p>
            <a:fld id="{5624A99F-1C8F-4EEA-9EB2-DD6024A35AB8}" type="datetime1">
              <a:rPr lang="et-EE" smtClean="0"/>
              <a:pPr/>
              <a:t>22.12.2017</a:t>
            </a:fld>
            <a:endParaRPr lang="et-EE"/>
          </a:p>
        </p:txBody>
      </p:sp>
      <p:sp>
        <p:nvSpPr>
          <p:cNvPr id="5" name="Slide Number Placeholder 4"/>
          <p:cNvSpPr>
            <a:spLocks noGrp="1"/>
          </p:cNvSpPr>
          <p:nvPr>
            <p:ph type="sldNum" sz="quarter" idx="12"/>
          </p:nvPr>
        </p:nvSpPr>
        <p:spPr/>
        <p:txBody>
          <a:bodyPr/>
          <a:lstStyle/>
          <a:p>
            <a:fld id="{86841A2E-5EE6-45FA-A02B-58907817A367}" type="slidenum">
              <a:rPr lang="et-EE" smtClean="0"/>
              <a:pPr/>
              <a:t>43</a:t>
            </a:fld>
            <a:endParaRPr lang="et-EE"/>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556792"/>
            <a:ext cx="8229600" cy="637801"/>
          </a:xfrm>
        </p:spPr>
        <p:txBody>
          <a:bodyPr>
            <a:normAutofit/>
          </a:bodyPr>
          <a:lstStyle/>
          <a:p>
            <a:r>
              <a:rPr lang="et-EE" sz="2400" dirty="0" smtClean="0"/>
              <a:t>25. Eelarveliik 43 ja eelarvekonto 322</a:t>
            </a:r>
            <a:endParaRPr lang="et-EE" sz="2400" dirty="0"/>
          </a:p>
        </p:txBody>
      </p:sp>
      <p:sp>
        <p:nvSpPr>
          <p:cNvPr id="3" name="Content Placeholder 2"/>
          <p:cNvSpPr>
            <a:spLocks noGrp="1"/>
          </p:cNvSpPr>
          <p:nvPr>
            <p:ph idx="1"/>
          </p:nvPr>
        </p:nvSpPr>
        <p:spPr>
          <a:xfrm>
            <a:off x="457200" y="2276873"/>
            <a:ext cx="8229600" cy="3888432"/>
          </a:xfrm>
        </p:spPr>
        <p:txBody>
          <a:bodyPr/>
          <a:lstStyle/>
          <a:p>
            <a:r>
              <a:rPr lang="et-EE" sz="2400" dirty="0" smtClean="0"/>
              <a:t>Ümbertõstetavate nõuete puhul, kui neid on suures mahus (üle 100), saab importida LSMW-ga vastaskanded ning ka uued nõuded.</a:t>
            </a:r>
          </a:p>
          <a:p>
            <a:endParaRPr lang="et-EE" sz="2400" dirty="0" smtClean="0"/>
          </a:p>
          <a:p>
            <a:r>
              <a:rPr lang="et-EE" sz="2400" dirty="0" smtClean="0"/>
              <a:t>Kui asutus ise </a:t>
            </a:r>
            <a:r>
              <a:rPr lang="et-EE" sz="2400" dirty="0" err="1" smtClean="0"/>
              <a:t>LSMW’d</a:t>
            </a:r>
            <a:r>
              <a:rPr lang="et-EE" sz="2400" dirty="0" smtClean="0"/>
              <a:t> kanne kirjendamiseks ei kasuta, siis saata soov andmesiirdeks </a:t>
            </a:r>
            <a:r>
              <a:rPr lang="et-EE" sz="2400" dirty="0" err="1" smtClean="0"/>
              <a:t>sap.help@rtk.ee</a:t>
            </a:r>
            <a:endParaRPr lang="et-EE" sz="2400" dirty="0" smtClean="0"/>
          </a:p>
          <a:p>
            <a:endParaRPr lang="et-EE" dirty="0"/>
          </a:p>
        </p:txBody>
      </p:sp>
      <p:sp>
        <p:nvSpPr>
          <p:cNvPr id="4" name="Date Placeholder 3"/>
          <p:cNvSpPr>
            <a:spLocks noGrp="1"/>
          </p:cNvSpPr>
          <p:nvPr>
            <p:ph type="dt" sz="half" idx="10"/>
          </p:nvPr>
        </p:nvSpPr>
        <p:spPr/>
        <p:txBody>
          <a:bodyPr/>
          <a:lstStyle/>
          <a:p>
            <a:fld id="{5624A99F-1C8F-4EEA-9EB2-DD6024A35AB8}" type="datetime1">
              <a:rPr lang="et-EE" smtClean="0"/>
              <a:pPr/>
              <a:t>22.12.2017</a:t>
            </a:fld>
            <a:endParaRPr lang="et-EE"/>
          </a:p>
        </p:txBody>
      </p:sp>
      <p:sp>
        <p:nvSpPr>
          <p:cNvPr id="5" name="Slide Number Placeholder 4"/>
          <p:cNvSpPr>
            <a:spLocks noGrp="1"/>
          </p:cNvSpPr>
          <p:nvPr>
            <p:ph type="sldNum" sz="quarter" idx="12"/>
          </p:nvPr>
        </p:nvSpPr>
        <p:spPr/>
        <p:txBody>
          <a:bodyPr/>
          <a:lstStyle/>
          <a:p>
            <a:fld id="{86841A2E-5EE6-45FA-A02B-58907817A367}" type="slidenum">
              <a:rPr lang="et-EE" smtClean="0"/>
              <a:pPr/>
              <a:t>44</a:t>
            </a:fld>
            <a:endParaRPr lang="et-EE"/>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67063"/>
            <a:ext cx="8229600" cy="565793"/>
          </a:xfrm>
        </p:spPr>
        <p:txBody>
          <a:bodyPr>
            <a:normAutofit/>
          </a:bodyPr>
          <a:lstStyle/>
          <a:p>
            <a:r>
              <a:rPr lang="et-EE" sz="2400" dirty="0" smtClean="0"/>
              <a:t>26. RIB reeglid 2017</a:t>
            </a:r>
            <a:endParaRPr lang="et-EE" sz="2400" dirty="0"/>
          </a:p>
        </p:txBody>
      </p:sp>
      <p:sp>
        <p:nvSpPr>
          <p:cNvPr id="3" name="Content Placeholder 2"/>
          <p:cNvSpPr>
            <a:spLocks noGrp="1"/>
          </p:cNvSpPr>
          <p:nvPr>
            <p:ph idx="1"/>
          </p:nvPr>
        </p:nvSpPr>
        <p:spPr>
          <a:xfrm>
            <a:off x="457200" y="2276873"/>
            <a:ext cx="8229600" cy="3888432"/>
          </a:xfrm>
        </p:spPr>
        <p:txBody>
          <a:bodyPr>
            <a:normAutofit/>
          </a:bodyPr>
          <a:lstStyle/>
          <a:p>
            <a:pPr marL="342900" indent="-342900">
              <a:buFont typeface="Arial" pitchFamily="34" charset="0"/>
              <a:buChar char="•"/>
              <a:defRPr/>
            </a:pPr>
            <a:r>
              <a:rPr lang="et-EE" sz="2000" b="1" dirty="0" smtClean="0"/>
              <a:t>RIB reegleid 2 tüüpi:</a:t>
            </a:r>
          </a:p>
          <a:p>
            <a:pPr marL="800100" lvl="1" indent="-342900">
              <a:buFont typeface="Arial" pitchFamily="34" charset="0"/>
              <a:buChar char="•"/>
              <a:defRPr/>
            </a:pPr>
            <a:r>
              <a:rPr lang="et-EE" sz="2000" dirty="0" smtClean="0"/>
              <a:t>Suunatakse eelarvesse nõude ülesvõtmisel:</a:t>
            </a:r>
          </a:p>
          <a:p>
            <a:pPr marL="1257300" lvl="2" indent="-342900">
              <a:buFont typeface="Arial" pitchFamily="34" charset="0"/>
              <a:buChar char="•"/>
              <a:defRPr/>
            </a:pPr>
            <a:r>
              <a:rPr lang="et-EE" sz="2000" dirty="0" smtClean="0"/>
              <a:t>20/3591</a:t>
            </a:r>
            <a:r>
              <a:rPr lang="et-EE" sz="2000" dirty="0" smtClean="0">
                <a:sym typeface="Wingdings" pitchFamily="2" charset="2"/>
              </a:rPr>
              <a:t></a:t>
            </a:r>
            <a:r>
              <a:rPr lang="et-EE" sz="2000" dirty="0" smtClean="0"/>
              <a:t> 20/55 (HTMil 20/T</a:t>
            </a:r>
            <a:r>
              <a:rPr lang="et-EE" sz="2000" dirty="0" smtClean="0">
                <a:sym typeface="Wingdings" pitchFamily="2" charset="2"/>
              </a:rPr>
              <a:t>20/K)</a:t>
            </a:r>
            <a:endParaRPr lang="et-EE" sz="2000" dirty="0" smtClean="0"/>
          </a:p>
          <a:p>
            <a:pPr marL="1257300" lvl="2" indent="-342900">
              <a:buFont typeface="Arial" pitchFamily="34" charset="0"/>
              <a:buChar char="•"/>
              <a:defRPr/>
            </a:pPr>
            <a:r>
              <a:rPr lang="et-EE" sz="2000" dirty="0" smtClean="0"/>
              <a:t>44/322  </a:t>
            </a:r>
            <a:r>
              <a:rPr lang="et-EE" sz="2000" dirty="0" smtClean="0">
                <a:sym typeface="Wingdings" pitchFamily="2" charset="2"/>
              </a:rPr>
              <a:t> 44/RIB </a:t>
            </a:r>
            <a:r>
              <a:rPr lang="et-EE" sz="2000" dirty="0" smtClean="0"/>
              <a:t>(HTMil 44/T</a:t>
            </a:r>
            <a:r>
              <a:rPr lang="et-EE" sz="2000" dirty="0" smtClean="0">
                <a:sym typeface="Wingdings" pitchFamily="2" charset="2"/>
              </a:rPr>
              <a:t>44/RIB)</a:t>
            </a:r>
            <a:endParaRPr lang="et-EE" sz="2000" dirty="0" smtClean="0"/>
          </a:p>
          <a:p>
            <a:pPr marL="800100" lvl="1" indent="-342900">
              <a:buFont typeface="Arial" pitchFamily="34" charset="0"/>
              <a:buChar char="•"/>
              <a:defRPr/>
            </a:pPr>
            <a:r>
              <a:rPr lang="et-EE" sz="2000" dirty="0" smtClean="0"/>
              <a:t>Suunatakse eelarvesse laekumisel:</a:t>
            </a:r>
          </a:p>
          <a:p>
            <a:pPr marL="1257300" lvl="2" indent="-342900">
              <a:buFont typeface="Arial" pitchFamily="34" charset="0"/>
              <a:buChar char="•"/>
              <a:defRPr/>
            </a:pPr>
            <a:r>
              <a:rPr lang="et-EE" sz="2000" dirty="0" smtClean="0"/>
              <a:t>42/70   </a:t>
            </a:r>
            <a:r>
              <a:rPr lang="et-EE" sz="2000" dirty="0" smtClean="0">
                <a:sym typeface="Wingdings" pitchFamily="2" charset="2"/>
              </a:rPr>
              <a:t> 42/RIB </a:t>
            </a:r>
            <a:r>
              <a:rPr lang="et-EE" sz="2000" dirty="0" smtClean="0"/>
              <a:t>(HTMil 42/T</a:t>
            </a:r>
            <a:r>
              <a:rPr lang="et-EE" sz="2000" dirty="0" smtClean="0">
                <a:sym typeface="Wingdings" pitchFamily="2" charset="2"/>
              </a:rPr>
              <a:t>42/RIB)</a:t>
            </a:r>
          </a:p>
          <a:p>
            <a:pPr marL="1257300" lvl="2" indent="-342900">
              <a:buFont typeface="Arial" pitchFamily="34" charset="0"/>
              <a:buChar char="•"/>
              <a:defRPr/>
            </a:pPr>
            <a:r>
              <a:rPr lang="et-EE" sz="2000" dirty="0" smtClean="0">
                <a:sym typeface="Wingdings" pitchFamily="2" charset="2"/>
              </a:rPr>
              <a:t>43/358  43/RIB </a:t>
            </a:r>
            <a:r>
              <a:rPr lang="et-EE" sz="2000" dirty="0" smtClean="0"/>
              <a:t>(HTMil 43/T</a:t>
            </a:r>
            <a:r>
              <a:rPr lang="et-EE" sz="2000" dirty="0" smtClean="0">
                <a:sym typeface="Wingdings" pitchFamily="2" charset="2"/>
              </a:rPr>
              <a:t>43/RIB)</a:t>
            </a:r>
          </a:p>
          <a:p>
            <a:pPr marL="1257300" lvl="2" indent="-342900">
              <a:buFont typeface="Arial" pitchFamily="34" charset="0"/>
              <a:buChar char="•"/>
              <a:defRPr/>
            </a:pPr>
            <a:endParaRPr lang="et-EE" sz="2400" dirty="0"/>
          </a:p>
        </p:txBody>
      </p:sp>
      <p:sp>
        <p:nvSpPr>
          <p:cNvPr id="4" name="Date Placeholder 3"/>
          <p:cNvSpPr>
            <a:spLocks noGrp="1"/>
          </p:cNvSpPr>
          <p:nvPr>
            <p:ph type="dt" sz="half" idx="10"/>
          </p:nvPr>
        </p:nvSpPr>
        <p:spPr/>
        <p:txBody>
          <a:bodyPr/>
          <a:lstStyle/>
          <a:p>
            <a:fld id="{5624A99F-1C8F-4EEA-9EB2-DD6024A35AB8}" type="datetime1">
              <a:rPr lang="et-EE" smtClean="0"/>
              <a:pPr/>
              <a:t>22.12.2017</a:t>
            </a:fld>
            <a:endParaRPr lang="et-EE"/>
          </a:p>
        </p:txBody>
      </p:sp>
      <p:sp>
        <p:nvSpPr>
          <p:cNvPr id="5" name="Slide Number Placeholder 4"/>
          <p:cNvSpPr>
            <a:spLocks noGrp="1"/>
          </p:cNvSpPr>
          <p:nvPr>
            <p:ph type="sldNum" sz="quarter" idx="12"/>
          </p:nvPr>
        </p:nvSpPr>
        <p:spPr/>
        <p:txBody>
          <a:bodyPr/>
          <a:lstStyle/>
          <a:p>
            <a:fld id="{86841A2E-5EE6-45FA-A02B-58907817A367}" type="slidenum">
              <a:rPr lang="et-EE" smtClean="0"/>
              <a:pPr/>
              <a:t>45</a:t>
            </a:fld>
            <a:endParaRPr lang="et-EE"/>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67063"/>
            <a:ext cx="8229600" cy="565793"/>
          </a:xfrm>
        </p:spPr>
        <p:txBody>
          <a:bodyPr>
            <a:normAutofit/>
          </a:bodyPr>
          <a:lstStyle/>
          <a:p>
            <a:r>
              <a:rPr lang="et-EE" sz="2400" dirty="0" smtClean="0"/>
              <a:t>26. RIB reeglid 2017</a:t>
            </a:r>
            <a:endParaRPr lang="et-EE" sz="2400" dirty="0"/>
          </a:p>
        </p:txBody>
      </p:sp>
      <p:sp>
        <p:nvSpPr>
          <p:cNvPr id="3" name="Content Placeholder 2"/>
          <p:cNvSpPr>
            <a:spLocks noGrp="1"/>
          </p:cNvSpPr>
          <p:nvPr>
            <p:ph idx="1"/>
          </p:nvPr>
        </p:nvSpPr>
        <p:spPr>
          <a:xfrm>
            <a:off x="457200" y="2276873"/>
            <a:ext cx="8229600" cy="3888432"/>
          </a:xfrm>
        </p:spPr>
        <p:txBody>
          <a:bodyPr/>
          <a:lstStyle/>
          <a:p>
            <a:pPr marL="800100" lvl="1" indent="-342900">
              <a:defRPr/>
            </a:pPr>
            <a:r>
              <a:rPr lang="et-EE" sz="2000" b="1" dirty="0" smtClean="0"/>
              <a:t>Ebatõenäoliseks hindamisel võetakse raha eelarvest tagasi</a:t>
            </a:r>
            <a:r>
              <a:rPr lang="et-EE" sz="2000" dirty="0" smtClean="0"/>
              <a:t>:</a:t>
            </a:r>
          </a:p>
          <a:p>
            <a:pPr marL="1257300" lvl="2" indent="-342900">
              <a:buFont typeface="Arial" pitchFamily="34" charset="0"/>
              <a:buChar char="•"/>
              <a:defRPr/>
            </a:pPr>
            <a:r>
              <a:rPr lang="et-EE" sz="2000" dirty="0" smtClean="0"/>
              <a:t>20/3591</a:t>
            </a:r>
            <a:r>
              <a:rPr lang="et-EE" sz="2000" dirty="0" smtClean="0">
                <a:sym typeface="Wingdings" pitchFamily="2" charset="2"/>
              </a:rPr>
              <a:t></a:t>
            </a:r>
            <a:r>
              <a:rPr lang="et-EE" sz="2000" dirty="0" smtClean="0"/>
              <a:t> 20/55 (HTMil 20/T</a:t>
            </a:r>
            <a:r>
              <a:rPr lang="et-EE" sz="2000" dirty="0" smtClean="0">
                <a:sym typeface="Wingdings" pitchFamily="2" charset="2"/>
              </a:rPr>
              <a:t>20/K)</a:t>
            </a:r>
            <a:endParaRPr lang="et-EE" sz="2000" dirty="0" smtClean="0"/>
          </a:p>
          <a:p>
            <a:pPr marL="1257300" lvl="2" indent="-342900">
              <a:buFont typeface="Arial" pitchFamily="34" charset="0"/>
              <a:buChar char="•"/>
              <a:defRPr/>
            </a:pPr>
            <a:r>
              <a:rPr lang="et-EE" sz="2000" dirty="0" smtClean="0"/>
              <a:t>44/322  </a:t>
            </a:r>
            <a:r>
              <a:rPr lang="et-EE" sz="2000" dirty="0" smtClean="0">
                <a:sym typeface="Wingdings" pitchFamily="2" charset="2"/>
              </a:rPr>
              <a:t> 44/RIB </a:t>
            </a:r>
            <a:r>
              <a:rPr lang="et-EE" sz="2000" dirty="0" smtClean="0"/>
              <a:t>(HTMil 44/T</a:t>
            </a:r>
            <a:r>
              <a:rPr lang="et-EE" sz="2000" dirty="0" smtClean="0">
                <a:sym typeface="Wingdings" pitchFamily="2" charset="2"/>
              </a:rPr>
              <a:t>44/RIB)</a:t>
            </a:r>
            <a:endParaRPr lang="et-EE" sz="2000" dirty="0" smtClean="0"/>
          </a:p>
        </p:txBody>
      </p:sp>
      <p:sp>
        <p:nvSpPr>
          <p:cNvPr id="4" name="Date Placeholder 3"/>
          <p:cNvSpPr>
            <a:spLocks noGrp="1"/>
          </p:cNvSpPr>
          <p:nvPr>
            <p:ph type="dt" sz="half" idx="10"/>
          </p:nvPr>
        </p:nvSpPr>
        <p:spPr/>
        <p:txBody>
          <a:bodyPr/>
          <a:lstStyle/>
          <a:p>
            <a:fld id="{5624A99F-1C8F-4EEA-9EB2-DD6024A35AB8}" type="datetime1">
              <a:rPr lang="et-EE" smtClean="0"/>
              <a:pPr/>
              <a:t>22.12.2017</a:t>
            </a:fld>
            <a:endParaRPr lang="et-EE"/>
          </a:p>
        </p:txBody>
      </p:sp>
      <p:sp>
        <p:nvSpPr>
          <p:cNvPr id="5" name="Slide Number Placeholder 4"/>
          <p:cNvSpPr>
            <a:spLocks noGrp="1"/>
          </p:cNvSpPr>
          <p:nvPr>
            <p:ph type="sldNum" sz="quarter" idx="12"/>
          </p:nvPr>
        </p:nvSpPr>
        <p:spPr/>
        <p:txBody>
          <a:bodyPr/>
          <a:lstStyle/>
          <a:p>
            <a:fld id="{86841A2E-5EE6-45FA-A02B-58907817A367}" type="slidenum">
              <a:rPr lang="et-EE" smtClean="0"/>
              <a:pPr/>
              <a:t>46</a:t>
            </a:fld>
            <a:endParaRPr lang="et-EE"/>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268760"/>
            <a:ext cx="8229600" cy="493785"/>
          </a:xfrm>
        </p:spPr>
        <p:txBody>
          <a:bodyPr>
            <a:normAutofit/>
          </a:bodyPr>
          <a:lstStyle/>
          <a:p>
            <a:r>
              <a:rPr lang="et-EE" sz="2400" dirty="0" smtClean="0"/>
              <a:t>27. Tekkepõhise eelarve limiitide kontroll 2017</a:t>
            </a:r>
            <a:endParaRPr lang="et-EE" sz="2400" dirty="0"/>
          </a:p>
        </p:txBody>
      </p:sp>
      <p:sp>
        <p:nvSpPr>
          <p:cNvPr id="3" name="Content Placeholder 2"/>
          <p:cNvSpPr>
            <a:spLocks noGrp="1"/>
          </p:cNvSpPr>
          <p:nvPr>
            <p:ph idx="1"/>
          </p:nvPr>
        </p:nvSpPr>
        <p:spPr>
          <a:xfrm>
            <a:off x="457200" y="1772816"/>
            <a:ext cx="8229600" cy="4392489"/>
          </a:xfrm>
        </p:spPr>
        <p:txBody>
          <a:bodyPr/>
          <a:lstStyle/>
          <a:p>
            <a:r>
              <a:rPr lang="et-EE" dirty="0" smtClean="0"/>
              <a:t>Aruandes FMAVCR01 peab tekkepõhise jäägi vaatamiseks valima </a:t>
            </a:r>
            <a:r>
              <a:rPr lang="et-EE" dirty="0" err="1" smtClean="0"/>
              <a:t>ledgeri</a:t>
            </a:r>
            <a:r>
              <a:rPr lang="et-EE" dirty="0" smtClean="0"/>
              <a:t> 9I.</a:t>
            </a:r>
          </a:p>
          <a:p>
            <a:r>
              <a:rPr lang="et-EE" dirty="0" smtClean="0"/>
              <a:t>Ledger 9I hakkab vaikimisi tekkima aruandesse alates 10.01.2017.</a:t>
            </a:r>
          </a:p>
          <a:p>
            <a:endParaRPr lang="et-EE" dirty="0" smtClean="0"/>
          </a:p>
          <a:p>
            <a:endParaRPr lang="et-EE" dirty="0" smtClean="0"/>
          </a:p>
          <a:p>
            <a:endParaRPr lang="et-EE" dirty="0" smtClean="0"/>
          </a:p>
          <a:p>
            <a:endParaRPr lang="et-EE" dirty="0" smtClean="0"/>
          </a:p>
          <a:p>
            <a:endParaRPr lang="et-EE" dirty="0" smtClean="0"/>
          </a:p>
          <a:p>
            <a:endParaRPr lang="et-EE" dirty="0" smtClean="0"/>
          </a:p>
          <a:p>
            <a:endParaRPr lang="et-EE" dirty="0" smtClean="0"/>
          </a:p>
          <a:p>
            <a:endParaRPr lang="et-EE" dirty="0" smtClean="0"/>
          </a:p>
          <a:p>
            <a:endParaRPr lang="et-EE" dirty="0" smtClean="0"/>
          </a:p>
          <a:p>
            <a:endParaRPr lang="et-EE" dirty="0" smtClean="0"/>
          </a:p>
          <a:p>
            <a:endParaRPr lang="et-EE" dirty="0" smtClean="0"/>
          </a:p>
          <a:p>
            <a:endParaRPr lang="et-EE" dirty="0" smtClean="0"/>
          </a:p>
          <a:p>
            <a:endParaRPr lang="et-EE" dirty="0"/>
          </a:p>
        </p:txBody>
      </p:sp>
      <p:sp>
        <p:nvSpPr>
          <p:cNvPr id="4" name="Date Placeholder 3"/>
          <p:cNvSpPr>
            <a:spLocks noGrp="1"/>
          </p:cNvSpPr>
          <p:nvPr>
            <p:ph type="dt" sz="half" idx="10"/>
          </p:nvPr>
        </p:nvSpPr>
        <p:spPr/>
        <p:txBody>
          <a:bodyPr/>
          <a:lstStyle/>
          <a:p>
            <a:fld id="{5624A99F-1C8F-4EEA-9EB2-DD6024A35AB8}" type="datetime1">
              <a:rPr lang="et-EE" smtClean="0"/>
              <a:pPr/>
              <a:t>22.12.2017</a:t>
            </a:fld>
            <a:endParaRPr lang="et-EE"/>
          </a:p>
        </p:txBody>
      </p:sp>
      <p:sp>
        <p:nvSpPr>
          <p:cNvPr id="5" name="Slide Number Placeholder 4"/>
          <p:cNvSpPr>
            <a:spLocks noGrp="1"/>
          </p:cNvSpPr>
          <p:nvPr>
            <p:ph type="sldNum" sz="quarter" idx="12"/>
          </p:nvPr>
        </p:nvSpPr>
        <p:spPr/>
        <p:txBody>
          <a:bodyPr/>
          <a:lstStyle/>
          <a:p>
            <a:fld id="{86841A2E-5EE6-45FA-A02B-58907817A367}" type="slidenum">
              <a:rPr lang="et-EE" smtClean="0"/>
              <a:pPr/>
              <a:t>47</a:t>
            </a:fld>
            <a:endParaRPr lang="et-EE"/>
          </a:p>
        </p:txBody>
      </p:sp>
      <p:pic>
        <p:nvPicPr>
          <p:cNvPr id="6" name="Picture 2"/>
          <p:cNvPicPr>
            <a:picLocks noChangeAspect="1" noChangeArrowheads="1"/>
          </p:cNvPicPr>
          <p:nvPr/>
        </p:nvPicPr>
        <p:blipFill>
          <a:blip r:embed="rId3" cstate="print"/>
          <a:srcRect/>
          <a:stretch>
            <a:fillRect/>
          </a:stretch>
        </p:blipFill>
        <p:spPr bwMode="auto">
          <a:xfrm>
            <a:off x="1115616" y="2492896"/>
            <a:ext cx="4936487" cy="302433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412776"/>
            <a:ext cx="8229600" cy="493785"/>
          </a:xfrm>
        </p:spPr>
        <p:txBody>
          <a:bodyPr>
            <a:normAutofit/>
          </a:bodyPr>
          <a:lstStyle/>
          <a:p>
            <a:r>
              <a:rPr lang="et-EE" sz="2400" dirty="0" smtClean="0"/>
              <a:t>27. Tekkepõhise eelarve täitmise kontroll 2017</a:t>
            </a:r>
            <a:endParaRPr lang="et-EE" sz="2400" dirty="0"/>
          </a:p>
        </p:txBody>
      </p:sp>
      <p:sp>
        <p:nvSpPr>
          <p:cNvPr id="3" name="Content Placeholder 2"/>
          <p:cNvSpPr>
            <a:spLocks noGrp="1"/>
          </p:cNvSpPr>
          <p:nvPr>
            <p:ph idx="1"/>
          </p:nvPr>
        </p:nvSpPr>
        <p:spPr>
          <a:xfrm>
            <a:off x="457200" y="1988840"/>
            <a:ext cx="8229600" cy="4176465"/>
          </a:xfrm>
        </p:spPr>
        <p:txBody>
          <a:bodyPr/>
          <a:lstStyle/>
          <a:p>
            <a:pPr algn="just"/>
            <a:r>
              <a:rPr lang="et-EE" dirty="0" smtClean="0"/>
              <a:t>B0sse luuakse 2017 jaanuarikuu jooksul juurde tekkepõhise eelarve täitmise aruanded. Aruanded koostatakse sarnase ülesehitusega nagu on praegu KASSA001 , KASSA002 ja KASSA003. </a:t>
            </a:r>
          </a:p>
          <a:p>
            <a:pPr algn="just"/>
            <a:r>
              <a:rPr lang="et-EE" dirty="0" smtClean="0"/>
              <a:t>Uued loodavad aruanded peavad hakkama ühtima jooksvalt SAPi aruandega FMAVCR01 (</a:t>
            </a:r>
            <a:r>
              <a:rPr lang="et-EE" dirty="0" err="1" smtClean="0"/>
              <a:t>ledger</a:t>
            </a:r>
            <a:r>
              <a:rPr lang="et-EE" dirty="0" smtClean="0"/>
              <a:t> 9I).</a:t>
            </a:r>
          </a:p>
          <a:p>
            <a:pPr algn="just"/>
            <a:endParaRPr lang="et-EE" dirty="0" smtClean="0"/>
          </a:p>
          <a:p>
            <a:pPr algn="just"/>
            <a:r>
              <a:rPr lang="et-EE" dirty="0" smtClean="0"/>
              <a:t>Aruandes FMAVCR01 ei ole võimalik määrata perioodi, mille täitmist küsitakse, vaid alati antakse andmed kumulatiivselt.</a:t>
            </a:r>
          </a:p>
          <a:p>
            <a:pPr algn="just"/>
            <a:r>
              <a:rPr lang="et-EE" dirty="0" smtClean="0"/>
              <a:t>Kui on vajadus kontrollida tekkepõhist täitmist valitud perioodil, tuleb kasutada eelarvemooduli kanderidade  aruannet FMRP_RFFMEP1AX variandiga </a:t>
            </a:r>
          </a:p>
        </p:txBody>
      </p:sp>
      <p:sp>
        <p:nvSpPr>
          <p:cNvPr id="4" name="Date Placeholder 3"/>
          <p:cNvSpPr>
            <a:spLocks noGrp="1"/>
          </p:cNvSpPr>
          <p:nvPr>
            <p:ph type="dt" sz="half" idx="10"/>
          </p:nvPr>
        </p:nvSpPr>
        <p:spPr/>
        <p:txBody>
          <a:bodyPr/>
          <a:lstStyle/>
          <a:p>
            <a:fld id="{5624A99F-1C8F-4EEA-9EB2-DD6024A35AB8}" type="datetime1">
              <a:rPr lang="et-EE" smtClean="0"/>
              <a:pPr/>
              <a:t>22.12.2017</a:t>
            </a:fld>
            <a:endParaRPr lang="et-EE"/>
          </a:p>
        </p:txBody>
      </p:sp>
      <p:sp>
        <p:nvSpPr>
          <p:cNvPr id="5" name="Slide Number Placeholder 4"/>
          <p:cNvSpPr>
            <a:spLocks noGrp="1"/>
          </p:cNvSpPr>
          <p:nvPr>
            <p:ph type="sldNum" sz="quarter" idx="12"/>
          </p:nvPr>
        </p:nvSpPr>
        <p:spPr/>
        <p:txBody>
          <a:bodyPr/>
          <a:lstStyle/>
          <a:p>
            <a:fld id="{86841A2E-5EE6-45FA-A02B-58907817A367}" type="slidenum">
              <a:rPr lang="et-EE" smtClean="0"/>
              <a:pPr/>
              <a:t>48</a:t>
            </a:fld>
            <a:endParaRPr lang="et-EE"/>
          </a:p>
        </p:txBody>
      </p:sp>
      <p:pic>
        <p:nvPicPr>
          <p:cNvPr id="6" name="Picture 5" descr="tekke.PNG"/>
          <p:cNvPicPr>
            <a:picLocks noChangeAspect="1"/>
          </p:cNvPicPr>
          <p:nvPr/>
        </p:nvPicPr>
        <p:blipFill>
          <a:blip r:embed="rId3" cstate="print"/>
          <a:stretch>
            <a:fillRect/>
          </a:stretch>
        </p:blipFill>
        <p:spPr>
          <a:xfrm>
            <a:off x="539552" y="5157192"/>
            <a:ext cx="3849144" cy="288032"/>
          </a:xfrm>
          <a:prstGeom prst="rect">
            <a:avLst/>
          </a:prstGeom>
        </p:spPr>
      </p:pic>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196752"/>
            <a:ext cx="8229600" cy="493785"/>
          </a:xfrm>
        </p:spPr>
        <p:txBody>
          <a:bodyPr>
            <a:normAutofit/>
          </a:bodyPr>
          <a:lstStyle/>
          <a:p>
            <a:r>
              <a:rPr lang="et-EE" sz="2400" dirty="0" smtClean="0"/>
              <a:t>28. BO tekkepõhise eelarve täitmise aruanded 2017</a:t>
            </a:r>
            <a:endParaRPr lang="et-EE" sz="2400" dirty="0"/>
          </a:p>
        </p:txBody>
      </p:sp>
      <p:sp>
        <p:nvSpPr>
          <p:cNvPr id="3" name="Content Placeholder 2"/>
          <p:cNvSpPr>
            <a:spLocks noGrp="1"/>
          </p:cNvSpPr>
          <p:nvPr>
            <p:ph idx="1"/>
          </p:nvPr>
        </p:nvSpPr>
        <p:spPr>
          <a:xfrm>
            <a:off x="457200" y="1772816"/>
            <a:ext cx="8229600" cy="4392489"/>
          </a:xfrm>
        </p:spPr>
        <p:txBody>
          <a:bodyPr>
            <a:normAutofit lnSpcReduction="10000"/>
          </a:bodyPr>
          <a:lstStyle/>
          <a:p>
            <a:pPr algn="just"/>
            <a:r>
              <a:rPr lang="et-EE" sz="2000" dirty="0" smtClean="0"/>
              <a:t>BOs juurde loodavad tekkepõhise eelarve täitmise aruanded hakkavad kajastama tulusid, kulusid, finantseerimistehingud ja kapitalirendi tehinguid.</a:t>
            </a:r>
          </a:p>
          <a:p>
            <a:pPr algn="just"/>
            <a:endParaRPr lang="et-EE" sz="2000" dirty="0" smtClean="0"/>
          </a:p>
          <a:p>
            <a:pPr algn="just"/>
            <a:r>
              <a:rPr lang="et-EE" sz="2000" dirty="0" smtClean="0"/>
              <a:t>Senise tekkepõhise eelarvetäitmise aruande EA001 nimetus muudetakse ja aruanne on kehtiv vaid kuni 2016 sisestatud tehingutele. </a:t>
            </a:r>
          </a:p>
          <a:p>
            <a:pPr algn="just"/>
            <a:endParaRPr lang="et-EE" sz="2000" dirty="0" smtClean="0"/>
          </a:p>
          <a:p>
            <a:pPr algn="just"/>
            <a:r>
              <a:rPr lang="et-EE" sz="2000" dirty="0" smtClean="0"/>
              <a:t>Eelarve täitmine hakkab uutes aruannetes tekkima kandes kasutatud eelarve tunnuste alusel (eelarveüksus, fond, tegevusala, abiraha, eelarvekonto).  </a:t>
            </a:r>
          </a:p>
          <a:p>
            <a:pPr algn="just"/>
            <a:r>
              <a:rPr lang="et-EE" sz="2000" dirty="0" smtClean="0"/>
              <a:t>Kui asutus on üle läinud tegevuspõhisele arvestusele (HTM), siis peab kasutama spetsiaalset tekkepõhise eelarve täitmise aruannet, kus eelarve täitmine summeeritakse vastavalt raamatupidamise konto puule, mis on defineeritud SAPis toimingus KAH3</a:t>
            </a:r>
          </a:p>
        </p:txBody>
      </p:sp>
      <p:sp>
        <p:nvSpPr>
          <p:cNvPr id="4" name="Date Placeholder 3"/>
          <p:cNvSpPr>
            <a:spLocks noGrp="1"/>
          </p:cNvSpPr>
          <p:nvPr>
            <p:ph type="dt" sz="half" idx="10"/>
          </p:nvPr>
        </p:nvSpPr>
        <p:spPr/>
        <p:txBody>
          <a:bodyPr/>
          <a:lstStyle/>
          <a:p>
            <a:fld id="{5624A99F-1C8F-4EEA-9EB2-DD6024A35AB8}" type="datetime1">
              <a:rPr lang="et-EE" smtClean="0"/>
              <a:pPr/>
              <a:t>22.12.2017</a:t>
            </a:fld>
            <a:endParaRPr lang="et-EE"/>
          </a:p>
        </p:txBody>
      </p:sp>
      <p:sp>
        <p:nvSpPr>
          <p:cNvPr id="5" name="Slide Number Placeholder 4"/>
          <p:cNvSpPr>
            <a:spLocks noGrp="1"/>
          </p:cNvSpPr>
          <p:nvPr>
            <p:ph type="sldNum" sz="quarter" idx="12"/>
          </p:nvPr>
        </p:nvSpPr>
        <p:spPr/>
        <p:txBody>
          <a:bodyPr/>
          <a:lstStyle/>
          <a:p>
            <a:fld id="{86841A2E-5EE6-45FA-A02B-58907817A367}" type="slidenum">
              <a:rPr lang="et-EE" smtClean="0"/>
              <a:pPr/>
              <a:t>49</a:t>
            </a:fld>
            <a:endParaRPr lang="et-EE"/>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412776"/>
            <a:ext cx="8229600" cy="565793"/>
          </a:xfrm>
        </p:spPr>
        <p:txBody>
          <a:bodyPr>
            <a:normAutofit/>
          </a:bodyPr>
          <a:lstStyle/>
          <a:p>
            <a:r>
              <a:rPr lang="et-EE" sz="2400" dirty="0" smtClean="0"/>
              <a:t>2. Tegevused 31.12.2016 seisuga laekumata nõuetega</a:t>
            </a:r>
            <a:endParaRPr lang="et-EE" sz="2400" dirty="0"/>
          </a:p>
        </p:txBody>
      </p:sp>
      <p:sp>
        <p:nvSpPr>
          <p:cNvPr id="3" name="Content Placeholder 2"/>
          <p:cNvSpPr>
            <a:spLocks noGrp="1"/>
          </p:cNvSpPr>
          <p:nvPr>
            <p:ph idx="1"/>
          </p:nvPr>
        </p:nvSpPr>
        <p:spPr>
          <a:xfrm>
            <a:off x="457200" y="2132856"/>
            <a:ext cx="8229600" cy="4032449"/>
          </a:xfrm>
        </p:spPr>
        <p:txBody>
          <a:bodyPr>
            <a:normAutofit/>
          </a:bodyPr>
          <a:lstStyle/>
          <a:p>
            <a:pPr algn="just"/>
            <a:r>
              <a:rPr lang="et-EE" sz="2400" dirty="0" smtClean="0"/>
              <a:t>2017 aasta alguses viia nõuded üle aastast 2016 aastasse 2017 vastavalt nõuete laekumistele, et vältida nõuete ekslikku üleviimist järgmisesse aastasse.</a:t>
            </a:r>
          </a:p>
          <a:p>
            <a:pPr algn="just"/>
            <a:r>
              <a:rPr lang="et-EE" sz="2400" dirty="0" smtClean="0"/>
              <a:t>Kui 2016 FEBA laekumised on töödeldud võib massiga üle viia järgmisesse aastasse konto 10300000 nõuded.</a:t>
            </a:r>
          </a:p>
          <a:p>
            <a:pPr algn="just"/>
            <a:r>
              <a:rPr lang="et-EE" sz="2400" dirty="0" smtClean="0"/>
              <a:t>Arvestada ka nõuete lootusetuks hindamisega.</a:t>
            </a:r>
          </a:p>
          <a:p>
            <a:pPr algn="just"/>
            <a:r>
              <a:rPr lang="et-EE" sz="2400" dirty="0" smtClean="0"/>
              <a:t>Massiga ei tohi üle viia sihtfinantseerimise nõudeid kuna neid on vajalik suure tõenäosusega sulgeda olemasolevate ettemaksetega aastal 2016.</a:t>
            </a:r>
          </a:p>
        </p:txBody>
      </p:sp>
      <p:sp>
        <p:nvSpPr>
          <p:cNvPr id="4" name="Date Placeholder 3"/>
          <p:cNvSpPr>
            <a:spLocks noGrp="1"/>
          </p:cNvSpPr>
          <p:nvPr>
            <p:ph type="dt" sz="half" idx="10"/>
          </p:nvPr>
        </p:nvSpPr>
        <p:spPr/>
        <p:txBody>
          <a:bodyPr/>
          <a:lstStyle/>
          <a:p>
            <a:fld id="{5624A99F-1C8F-4EEA-9EB2-DD6024A35AB8}" type="datetime1">
              <a:rPr lang="et-EE" smtClean="0"/>
              <a:pPr/>
              <a:t>22.12.2017</a:t>
            </a:fld>
            <a:endParaRPr lang="et-EE"/>
          </a:p>
        </p:txBody>
      </p:sp>
      <p:sp>
        <p:nvSpPr>
          <p:cNvPr id="5" name="Slide Number Placeholder 4"/>
          <p:cNvSpPr>
            <a:spLocks noGrp="1"/>
          </p:cNvSpPr>
          <p:nvPr>
            <p:ph type="sldNum" sz="quarter" idx="12"/>
          </p:nvPr>
        </p:nvSpPr>
        <p:spPr/>
        <p:txBody>
          <a:bodyPr/>
          <a:lstStyle/>
          <a:p>
            <a:fld id="{86841A2E-5EE6-45FA-A02B-58907817A367}" type="slidenum">
              <a:rPr lang="et-EE" smtClean="0"/>
              <a:pPr/>
              <a:t>5</a:t>
            </a:fld>
            <a:endParaRPr lang="et-EE"/>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268760"/>
            <a:ext cx="8229600" cy="504056"/>
          </a:xfrm>
        </p:spPr>
        <p:txBody>
          <a:bodyPr>
            <a:normAutofit/>
          </a:bodyPr>
          <a:lstStyle/>
          <a:p>
            <a:r>
              <a:rPr lang="et-EE" sz="2400" dirty="0" smtClean="0"/>
              <a:t>29. Kassapõhise eelarve täitmine SAPis 2017</a:t>
            </a:r>
            <a:endParaRPr lang="et-EE" sz="2400" dirty="0"/>
          </a:p>
        </p:txBody>
      </p:sp>
      <p:sp>
        <p:nvSpPr>
          <p:cNvPr id="3" name="Content Placeholder 2"/>
          <p:cNvSpPr>
            <a:spLocks noGrp="1"/>
          </p:cNvSpPr>
          <p:nvPr>
            <p:ph idx="1"/>
          </p:nvPr>
        </p:nvSpPr>
        <p:spPr>
          <a:xfrm>
            <a:off x="457200" y="2132857"/>
            <a:ext cx="8229600" cy="4032448"/>
          </a:xfrm>
        </p:spPr>
        <p:txBody>
          <a:bodyPr/>
          <a:lstStyle/>
          <a:p>
            <a:r>
              <a:rPr lang="et-EE" dirty="0" smtClean="0"/>
              <a:t>Kassapõhist eelarvetäimist saab 2017 jälgida SAPis vaid aruannetest:</a:t>
            </a:r>
          </a:p>
          <a:p>
            <a:endParaRPr lang="et-EE" dirty="0" smtClean="0"/>
          </a:p>
          <a:p>
            <a:r>
              <a:rPr lang="et-EE" b="1" dirty="0" smtClean="0"/>
              <a:t>FMRP_RFFMEP1AX </a:t>
            </a:r>
            <a:r>
              <a:rPr lang="et-EE" dirty="0" smtClean="0"/>
              <a:t>- Eelarve ridade aruanded, kasutades variante, milles on lühikirjelduses sõna “kassa”.  Üldjuhtumil peaks kasutama varianti FM KASSA FOND. Teisi kasutada vaid vajadusel.</a:t>
            </a:r>
          </a:p>
          <a:p>
            <a:endParaRPr lang="et-EE" dirty="0" smtClean="0"/>
          </a:p>
          <a:p>
            <a:endParaRPr lang="et-EE" dirty="0" smtClean="0"/>
          </a:p>
          <a:p>
            <a:endParaRPr lang="et-EE" dirty="0" smtClean="0"/>
          </a:p>
          <a:p>
            <a:endParaRPr lang="et-EE" dirty="0" smtClean="0"/>
          </a:p>
          <a:p>
            <a:r>
              <a:rPr lang="et-EE" dirty="0" smtClean="0"/>
              <a:t>ja </a:t>
            </a:r>
          </a:p>
          <a:p>
            <a:r>
              <a:rPr lang="et-EE" b="1" dirty="0" smtClean="0"/>
              <a:t>FMRP_RW_BUDCON </a:t>
            </a:r>
            <a:r>
              <a:rPr lang="et-EE" dirty="0" smtClean="0"/>
              <a:t>- Eelarve täitmise aruanne, eelarve kategooria 9F</a:t>
            </a:r>
          </a:p>
          <a:p>
            <a:endParaRPr lang="et-EE" dirty="0">
              <a:solidFill>
                <a:srgbClr val="002D64"/>
              </a:solidFill>
            </a:endParaRPr>
          </a:p>
        </p:txBody>
      </p:sp>
      <p:sp>
        <p:nvSpPr>
          <p:cNvPr id="4" name="Date Placeholder 3"/>
          <p:cNvSpPr>
            <a:spLocks noGrp="1"/>
          </p:cNvSpPr>
          <p:nvPr>
            <p:ph type="dt" sz="half" idx="10"/>
          </p:nvPr>
        </p:nvSpPr>
        <p:spPr/>
        <p:txBody>
          <a:bodyPr/>
          <a:lstStyle/>
          <a:p>
            <a:fld id="{5624A99F-1C8F-4EEA-9EB2-DD6024A35AB8}" type="datetime1">
              <a:rPr lang="et-EE" smtClean="0"/>
              <a:pPr/>
              <a:t>22.12.2017</a:t>
            </a:fld>
            <a:endParaRPr lang="et-EE"/>
          </a:p>
        </p:txBody>
      </p:sp>
      <p:sp>
        <p:nvSpPr>
          <p:cNvPr id="5" name="Slide Number Placeholder 4"/>
          <p:cNvSpPr>
            <a:spLocks noGrp="1"/>
          </p:cNvSpPr>
          <p:nvPr>
            <p:ph type="sldNum" sz="quarter" idx="12"/>
          </p:nvPr>
        </p:nvSpPr>
        <p:spPr/>
        <p:txBody>
          <a:bodyPr/>
          <a:lstStyle/>
          <a:p>
            <a:fld id="{86841A2E-5EE6-45FA-A02B-58907817A367}" type="slidenum">
              <a:rPr lang="et-EE" smtClean="0"/>
              <a:pPr/>
              <a:t>50</a:t>
            </a:fld>
            <a:endParaRPr lang="et-EE"/>
          </a:p>
        </p:txBody>
      </p:sp>
      <p:pic>
        <p:nvPicPr>
          <p:cNvPr id="7" name="Picture 6" descr="kassavariandid.PNG"/>
          <p:cNvPicPr>
            <a:picLocks noChangeAspect="1"/>
          </p:cNvPicPr>
          <p:nvPr/>
        </p:nvPicPr>
        <p:blipFill>
          <a:blip r:embed="rId2" cstate="print"/>
          <a:stretch>
            <a:fillRect/>
          </a:stretch>
        </p:blipFill>
        <p:spPr>
          <a:xfrm>
            <a:off x="467544" y="3861048"/>
            <a:ext cx="2376264" cy="979992"/>
          </a:xfrm>
          <a:prstGeom prst="rect">
            <a:avLst/>
          </a:prstGeom>
        </p:spPr>
      </p:pic>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67063"/>
            <a:ext cx="8229600" cy="565793"/>
          </a:xfrm>
        </p:spPr>
        <p:txBody>
          <a:bodyPr>
            <a:normAutofit/>
          </a:bodyPr>
          <a:lstStyle/>
          <a:p>
            <a:r>
              <a:rPr lang="et-EE" sz="2400" dirty="0" smtClean="0"/>
              <a:t>29. Aruanne FMRP_RW_BUDCON </a:t>
            </a:r>
            <a:endParaRPr lang="et-EE" sz="2400" dirty="0"/>
          </a:p>
        </p:txBody>
      </p:sp>
      <p:sp>
        <p:nvSpPr>
          <p:cNvPr id="3" name="Content Placeholder 2"/>
          <p:cNvSpPr>
            <a:spLocks noGrp="1"/>
          </p:cNvSpPr>
          <p:nvPr>
            <p:ph idx="1"/>
          </p:nvPr>
        </p:nvSpPr>
        <p:spPr>
          <a:xfrm>
            <a:off x="457200" y="2204865"/>
            <a:ext cx="8229600" cy="3960440"/>
          </a:xfrm>
        </p:spPr>
        <p:txBody>
          <a:bodyPr/>
          <a:lstStyle/>
          <a:p>
            <a:r>
              <a:rPr lang="et-EE" dirty="0" smtClean="0"/>
              <a:t>Kassapõhise eelarve täitmise saamiseks tuleb valida eelarve kategooria 9F. </a:t>
            </a:r>
          </a:p>
          <a:p>
            <a:r>
              <a:rPr lang="et-EE" dirty="0" smtClean="0"/>
              <a:t>Liikuda aruandes paremasse serva pildil näidatud nupu abil ja kassakulu on kirjendatud tulbas Kohustus/tegelik.</a:t>
            </a:r>
          </a:p>
          <a:p>
            <a:endParaRPr lang="et-EE" dirty="0" smtClean="0"/>
          </a:p>
          <a:p>
            <a:endParaRPr lang="et-EE" dirty="0" smtClean="0"/>
          </a:p>
          <a:p>
            <a:endParaRPr lang="et-EE" dirty="0" smtClean="0"/>
          </a:p>
          <a:p>
            <a:endParaRPr lang="et-EE" dirty="0" smtClean="0"/>
          </a:p>
          <a:p>
            <a:endParaRPr lang="et-EE" dirty="0" smtClean="0"/>
          </a:p>
          <a:p>
            <a:endParaRPr lang="et-EE" dirty="0" smtClean="0"/>
          </a:p>
          <a:p>
            <a:endParaRPr lang="et-EE" dirty="0" smtClean="0"/>
          </a:p>
          <a:p>
            <a:endParaRPr lang="et-EE" dirty="0"/>
          </a:p>
        </p:txBody>
      </p:sp>
      <p:sp>
        <p:nvSpPr>
          <p:cNvPr id="4" name="Date Placeholder 3"/>
          <p:cNvSpPr>
            <a:spLocks noGrp="1"/>
          </p:cNvSpPr>
          <p:nvPr>
            <p:ph type="dt" sz="half" idx="10"/>
          </p:nvPr>
        </p:nvSpPr>
        <p:spPr/>
        <p:txBody>
          <a:bodyPr/>
          <a:lstStyle/>
          <a:p>
            <a:fld id="{5624A99F-1C8F-4EEA-9EB2-DD6024A35AB8}" type="datetime1">
              <a:rPr lang="et-EE" smtClean="0"/>
              <a:pPr/>
              <a:t>22.12.2017</a:t>
            </a:fld>
            <a:endParaRPr lang="et-EE"/>
          </a:p>
        </p:txBody>
      </p:sp>
      <p:sp>
        <p:nvSpPr>
          <p:cNvPr id="5" name="Slide Number Placeholder 4"/>
          <p:cNvSpPr>
            <a:spLocks noGrp="1"/>
          </p:cNvSpPr>
          <p:nvPr>
            <p:ph type="sldNum" sz="quarter" idx="12"/>
          </p:nvPr>
        </p:nvSpPr>
        <p:spPr/>
        <p:txBody>
          <a:bodyPr/>
          <a:lstStyle/>
          <a:p>
            <a:fld id="{86841A2E-5EE6-45FA-A02B-58907817A367}" type="slidenum">
              <a:rPr lang="et-EE" smtClean="0"/>
              <a:pPr/>
              <a:t>51</a:t>
            </a:fld>
            <a:endParaRPr lang="et-EE"/>
          </a:p>
        </p:txBody>
      </p:sp>
      <p:pic>
        <p:nvPicPr>
          <p:cNvPr id="8" name="Picture 7" descr="budcon.PNG"/>
          <p:cNvPicPr>
            <a:picLocks noChangeAspect="1"/>
          </p:cNvPicPr>
          <p:nvPr/>
        </p:nvPicPr>
        <p:blipFill>
          <a:blip r:embed="rId2" cstate="print"/>
          <a:stretch>
            <a:fillRect/>
          </a:stretch>
        </p:blipFill>
        <p:spPr>
          <a:xfrm>
            <a:off x="1835696" y="3356992"/>
            <a:ext cx="3384376" cy="2681958"/>
          </a:xfrm>
          <a:prstGeom prst="rect">
            <a:avLst/>
          </a:prstGeom>
        </p:spPr>
      </p:pic>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67063"/>
            <a:ext cx="8229600" cy="565793"/>
          </a:xfrm>
        </p:spPr>
        <p:txBody>
          <a:bodyPr>
            <a:normAutofit/>
          </a:bodyPr>
          <a:lstStyle/>
          <a:p>
            <a:r>
              <a:rPr lang="et-EE" sz="2400" dirty="0" smtClean="0"/>
              <a:t>30. Kassapõhise eelarve täitmise kontroll 2017</a:t>
            </a:r>
            <a:endParaRPr lang="et-EE" sz="2400" dirty="0"/>
          </a:p>
        </p:txBody>
      </p:sp>
      <p:sp>
        <p:nvSpPr>
          <p:cNvPr id="3" name="Content Placeholder 2"/>
          <p:cNvSpPr>
            <a:spLocks noGrp="1"/>
          </p:cNvSpPr>
          <p:nvPr>
            <p:ph idx="1"/>
          </p:nvPr>
        </p:nvSpPr>
        <p:spPr>
          <a:xfrm>
            <a:off x="457200" y="2132857"/>
            <a:ext cx="8229600" cy="4032448"/>
          </a:xfrm>
        </p:spPr>
        <p:txBody>
          <a:bodyPr/>
          <a:lstStyle/>
          <a:p>
            <a:pPr algn="just"/>
            <a:r>
              <a:rPr lang="et-EE" dirty="0" smtClean="0"/>
              <a:t>2017 ei sisestada SAPi enam kassapõhist eelarvet, v.a toetused.</a:t>
            </a:r>
          </a:p>
          <a:p>
            <a:pPr algn="just"/>
            <a:r>
              <a:rPr lang="et-EE" dirty="0" smtClean="0"/>
              <a:t>2017 sisestatakse kassapõhist eelarvet vaid eelarveliikide 40, 42 ja 43 puhul.</a:t>
            </a:r>
          </a:p>
          <a:p>
            <a:pPr algn="just"/>
            <a:r>
              <a:rPr lang="et-EE" dirty="0" smtClean="0"/>
              <a:t>Kassapõhist eelarve automaatset kontrolli SAPis 2017 ei toimu.  </a:t>
            </a:r>
          </a:p>
          <a:p>
            <a:pPr algn="just"/>
            <a:endParaRPr lang="et-EE" dirty="0" smtClean="0"/>
          </a:p>
          <a:p>
            <a:pPr algn="just"/>
            <a:r>
              <a:rPr lang="et-EE" dirty="0" smtClean="0"/>
              <a:t>Kuna toetustel on vaja jälgida ka kassapõhist täitmist, siis tekitab see vajaduse kontrollida ka edaspidi eelarve kassalist täitmist võrreldes SAPiga.  Erinevus võrreldes 2016 ja 2017 vahel seisneb selles, et täitmine peab kokku langema eelarve liigi ja objekti ning toetuse (grant) lõikes.</a:t>
            </a:r>
          </a:p>
          <a:p>
            <a:pPr algn="just"/>
            <a:endParaRPr lang="et-EE" dirty="0" smtClean="0"/>
          </a:p>
          <a:p>
            <a:pPr algn="just"/>
            <a:r>
              <a:rPr lang="et-EE" dirty="0" smtClean="0"/>
              <a:t>Praegu abistab kassapõhiste vigade otsimisel aruanne RP0015. Selle teeme ringi jaanuarikuu lõpus, kui on eeldus, et 2016 eelarve täitmine on kontrollitud ja parandatud. Aruandest võtame välja võrdlused eelarvekontode lõikes.</a:t>
            </a:r>
          </a:p>
          <a:p>
            <a:pPr algn="just"/>
            <a:endParaRPr lang="et-EE" dirty="0"/>
          </a:p>
        </p:txBody>
      </p:sp>
      <p:sp>
        <p:nvSpPr>
          <p:cNvPr id="4" name="Date Placeholder 3"/>
          <p:cNvSpPr>
            <a:spLocks noGrp="1"/>
          </p:cNvSpPr>
          <p:nvPr>
            <p:ph type="dt" sz="half" idx="10"/>
          </p:nvPr>
        </p:nvSpPr>
        <p:spPr/>
        <p:txBody>
          <a:bodyPr/>
          <a:lstStyle/>
          <a:p>
            <a:fld id="{5624A99F-1C8F-4EEA-9EB2-DD6024A35AB8}" type="datetime1">
              <a:rPr lang="et-EE" smtClean="0"/>
              <a:pPr/>
              <a:t>22.12.2017</a:t>
            </a:fld>
            <a:endParaRPr lang="et-EE"/>
          </a:p>
        </p:txBody>
      </p:sp>
      <p:sp>
        <p:nvSpPr>
          <p:cNvPr id="5" name="Slide Number Placeholder 4"/>
          <p:cNvSpPr>
            <a:spLocks noGrp="1"/>
          </p:cNvSpPr>
          <p:nvPr>
            <p:ph type="sldNum" sz="quarter" idx="12"/>
          </p:nvPr>
        </p:nvSpPr>
        <p:spPr/>
        <p:txBody>
          <a:bodyPr/>
          <a:lstStyle/>
          <a:p>
            <a:fld id="{86841A2E-5EE6-45FA-A02B-58907817A367}" type="slidenum">
              <a:rPr lang="et-EE" smtClean="0"/>
              <a:pPr/>
              <a:t>52</a:t>
            </a:fld>
            <a:endParaRPr lang="et-EE"/>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268760"/>
            <a:ext cx="8147248" cy="421777"/>
          </a:xfrm>
        </p:spPr>
        <p:txBody>
          <a:bodyPr>
            <a:normAutofit/>
          </a:bodyPr>
          <a:lstStyle/>
          <a:p>
            <a:r>
              <a:rPr lang="et-EE" sz="2400" dirty="0" smtClean="0"/>
              <a:t>31. F-32 kliendi nõude sidumine ettemaksu jäägiga</a:t>
            </a:r>
            <a:endParaRPr lang="et-EE" sz="2400" dirty="0"/>
          </a:p>
        </p:txBody>
      </p:sp>
      <p:sp>
        <p:nvSpPr>
          <p:cNvPr id="3" name="Content Placeholder 2"/>
          <p:cNvSpPr>
            <a:spLocks noGrp="1"/>
          </p:cNvSpPr>
          <p:nvPr>
            <p:ph idx="1"/>
          </p:nvPr>
        </p:nvSpPr>
        <p:spPr>
          <a:xfrm>
            <a:off x="457200" y="1772816"/>
            <a:ext cx="8229600" cy="4392489"/>
          </a:xfrm>
        </p:spPr>
        <p:txBody>
          <a:bodyPr/>
          <a:lstStyle/>
          <a:p>
            <a:r>
              <a:rPr lang="et-EE" dirty="0" smtClean="0"/>
              <a:t>Palume siduda kliendi nõue ja ettemaks toimingus F-32 osamakse vahelehel, kui ettemaks on suurem kui nõue. Nii vajalik siduda niikaua kuni sidumine vahelehel reserv-read ei toimi. Võimalik, et taoline sidumine peabki jääma edaspidi.</a:t>
            </a:r>
          </a:p>
          <a:p>
            <a:endParaRPr lang="et-EE" dirty="0"/>
          </a:p>
        </p:txBody>
      </p:sp>
      <p:sp>
        <p:nvSpPr>
          <p:cNvPr id="4" name="Date Placeholder 3"/>
          <p:cNvSpPr>
            <a:spLocks noGrp="1"/>
          </p:cNvSpPr>
          <p:nvPr>
            <p:ph type="dt" sz="half" idx="10"/>
          </p:nvPr>
        </p:nvSpPr>
        <p:spPr/>
        <p:txBody>
          <a:bodyPr/>
          <a:lstStyle/>
          <a:p>
            <a:fld id="{5624A99F-1C8F-4EEA-9EB2-DD6024A35AB8}" type="datetime1">
              <a:rPr lang="et-EE" smtClean="0"/>
              <a:pPr/>
              <a:t>22.12.2017</a:t>
            </a:fld>
            <a:endParaRPr lang="et-EE"/>
          </a:p>
        </p:txBody>
      </p:sp>
      <p:sp>
        <p:nvSpPr>
          <p:cNvPr id="5" name="Slide Number Placeholder 4"/>
          <p:cNvSpPr>
            <a:spLocks noGrp="1"/>
          </p:cNvSpPr>
          <p:nvPr>
            <p:ph type="sldNum" sz="quarter" idx="12"/>
          </p:nvPr>
        </p:nvSpPr>
        <p:spPr/>
        <p:txBody>
          <a:bodyPr/>
          <a:lstStyle/>
          <a:p>
            <a:fld id="{86841A2E-5EE6-45FA-A02B-58907817A367}" type="slidenum">
              <a:rPr lang="et-EE" smtClean="0"/>
              <a:pPr/>
              <a:t>53</a:t>
            </a:fld>
            <a:endParaRPr lang="et-EE"/>
          </a:p>
        </p:txBody>
      </p:sp>
      <p:pic>
        <p:nvPicPr>
          <p:cNvPr id="6" name="Picture 5" descr="f32.PNG"/>
          <p:cNvPicPr>
            <a:picLocks noChangeAspect="1"/>
          </p:cNvPicPr>
          <p:nvPr/>
        </p:nvPicPr>
        <p:blipFill>
          <a:blip r:embed="rId2" cstate="print"/>
          <a:stretch>
            <a:fillRect/>
          </a:stretch>
        </p:blipFill>
        <p:spPr>
          <a:xfrm>
            <a:off x="1835696" y="2636912"/>
            <a:ext cx="4680520" cy="3619210"/>
          </a:xfrm>
          <a:prstGeom prst="rect">
            <a:avLst/>
          </a:prstGeom>
        </p:spPr>
      </p:pic>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67063"/>
            <a:ext cx="8229600" cy="493785"/>
          </a:xfrm>
        </p:spPr>
        <p:txBody>
          <a:bodyPr>
            <a:normAutofit/>
          </a:bodyPr>
          <a:lstStyle/>
          <a:p>
            <a:r>
              <a:rPr lang="et-EE" sz="2400" dirty="0" smtClean="0"/>
              <a:t>32. HTM postitusaadressid alates 02.01.2017</a:t>
            </a:r>
            <a:endParaRPr lang="et-EE" sz="2400" dirty="0"/>
          </a:p>
        </p:txBody>
      </p:sp>
      <p:sp>
        <p:nvSpPr>
          <p:cNvPr id="3" name="Content Placeholder 2"/>
          <p:cNvSpPr>
            <a:spLocks noGrp="1"/>
          </p:cNvSpPr>
          <p:nvPr>
            <p:ph idx="1"/>
          </p:nvPr>
        </p:nvSpPr>
        <p:spPr>
          <a:xfrm>
            <a:off x="457200" y="2276873"/>
            <a:ext cx="8229600" cy="3888432"/>
          </a:xfrm>
        </p:spPr>
        <p:txBody>
          <a:bodyPr/>
          <a:lstStyle/>
          <a:p>
            <a:pPr>
              <a:defRPr/>
            </a:pPr>
            <a:r>
              <a:rPr lang="et-EE" b="1" dirty="0" smtClean="0"/>
              <a:t>Alates 02.01.2017 hakkavad HTMil kontoplaanist kannetesse tulema lühikesed eelarveread:</a:t>
            </a:r>
          </a:p>
          <a:p>
            <a:pPr>
              <a:defRPr/>
            </a:pPr>
            <a:r>
              <a:rPr lang="et-EE" b="1" dirty="0" smtClean="0"/>
              <a:t>	41 (4138 jt asemel)</a:t>
            </a:r>
          </a:p>
          <a:p>
            <a:pPr>
              <a:defRPr/>
            </a:pPr>
            <a:r>
              <a:rPr lang="et-EE" b="1" dirty="0" smtClean="0"/>
              <a:t>	45 (450, 452 asemel)</a:t>
            </a:r>
          </a:p>
          <a:p>
            <a:pPr>
              <a:defRPr/>
            </a:pPr>
            <a:r>
              <a:rPr lang="et-EE" b="1" dirty="0" smtClean="0"/>
              <a:t>	50 (500, 505, 506 asemel)	</a:t>
            </a:r>
          </a:p>
          <a:p>
            <a:pPr>
              <a:defRPr/>
            </a:pPr>
            <a:r>
              <a:rPr lang="et-EE" b="1" dirty="0" smtClean="0"/>
              <a:t>	55 (5500, 5502 jne asemel)</a:t>
            </a:r>
          </a:p>
          <a:p>
            <a:pPr>
              <a:defRPr/>
            </a:pPr>
            <a:r>
              <a:rPr lang="et-EE" b="1" dirty="0" smtClean="0"/>
              <a:t>Säilivad : </a:t>
            </a:r>
          </a:p>
          <a:p>
            <a:pPr>
              <a:defRPr/>
            </a:pPr>
            <a:r>
              <a:rPr lang="et-EE" b="1" dirty="0" smtClean="0"/>
              <a:t>	101, 102, 15, 205, 206, 508, 555, 601000, 601002, 601005, 60800</a:t>
            </a:r>
          </a:p>
          <a:p>
            <a:pPr>
              <a:defRPr/>
            </a:pPr>
            <a:endParaRPr lang="et-EE" b="1" dirty="0" smtClean="0"/>
          </a:p>
          <a:p>
            <a:pPr algn="just">
              <a:defRPr/>
            </a:pPr>
            <a:r>
              <a:rPr lang="et-EE" b="1" dirty="0" smtClean="0"/>
              <a:t>Vastavad muudatused tehakse HTM kontoplaanis 02.01.2017.  </a:t>
            </a:r>
          </a:p>
          <a:p>
            <a:pPr algn="just">
              <a:defRPr/>
            </a:pPr>
            <a:r>
              <a:rPr lang="et-EE" b="1" dirty="0" smtClean="0"/>
              <a:t>Kui peale seda kajastatakse kulusid aastas 2016 võib ise vahetada eelarvekonto kulureal pikema eelarvekonto vastu.</a:t>
            </a:r>
          </a:p>
          <a:p>
            <a:pPr>
              <a:defRPr/>
            </a:pPr>
            <a:endParaRPr lang="et-EE" b="1" dirty="0" smtClean="0"/>
          </a:p>
          <a:p>
            <a:endParaRPr lang="et-EE" dirty="0"/>
          </a:p>
        </p:txBody>
      </p:sp>
      <p:sp>
        <p:nvSpPr>
          <p:cNvPr id="4" name="Date Placeholder 3"/>
          <p:cNvSpPr>
            <a:spLocks noGrp="1"/>
          </p:cNvSpPr>
          <p:nvPr>
            <p:ph type="dt" sz="half" idx="10"/>
          </p:nvPr>
        </p:nvSpPr>
        <p:spPr/>
        <p:txBody>
          <a:bodyPr/>
          <a:lstStyle/>
          <a:p>
            <a:fld id="{5624A99F-1C8F-4EEA-9EB2-DD6024A35AB8}" type="datetime1">
              <a:rPr lang="et-EE" smtClean="0"/>
              <a:pPr/>
              <a:t>22.12.2017</a:t>
            </a:fld>
            <a:endParaRPr lang="et-EE"/>
          </a:p>
        </p:txBody>
      </p:sp>
      <p:sp>
        <p:nvSpPr>
          <p:cNvPr id="5" name="Slide Number Placeholder 4"/>
          <p:cNvSpPr>
            <a:spLocks noGrp="1"/>
          </p:cNvSpPr>
          <p:nvPr>
            <p:ph type="sldNum" sz="quarter" idx="12"/>
          </p:nvPr>
        </p:nvSpPr>
        <p:spPr/>
        <p:txBody>
          <a:bodyPr/>
          <a:lstStyle/>
          <a:p>
            <a:fld id="{86841A2E-5EE6-45FA-A02B-58907817A367}" type="slidenum">
              <a:rPr lang="et-EE" smtClean="0"/>
              <a:pPr/>
              <a:t>54</a:t>
            </a:fld>
            <a:endParaRPr lang="et-EE"/>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268760"/>
            <a:ext cx="8147248" cy="637801"/>
          </a:xfrm>
        </p:spPr>
        <p:txBody>
          <a:bodyPr>
            <a:normAutofit fontScale="90000"/>
          </a:bodyPr>
          <a:lstStyle/>
          <a:p>
            <a:r>
              <a:rPr lang="et-EE" sz="2400" dirty="0" smtClean="0"/>
              <a:t>3. Järgmisesse aastasse üle viidatavate nõuete otsing</a:t>
            </a:r>
            <a:endParaRPr lang="et-EE" sz="2400" dirty="0"/>
          </a:p>
        </p:txBody>
      </p:sp>
      <p:sp>
        <p:nvSpPr>
          <p:cNvPr id="3" name="Content Placeholder 2"/>
          <p:cNvSpPr>
            <a:spLocks noGrp="1"/>
          </p:cNvSpPr>
          <p:nvPr>
            <p:ph idx="1"/>
          </p:nvPr>
        </p:nvSpPr>
        <p:spPr>
          <a:xfrm>
            <a:off x="395536" y="1772816"/>
            <a:ext cx="8291264" cy="4392489"/>
          </a:xfrm>
        </p:spPr>
        <p:txBody>
          <a:bodyPr>
            <a:normAutofit fontScale="92500" lnSpcReduction="20000"/>
          </a:bodyPr>
          <a:lstStyle/>
          <a:p>
            <a:pPr algn="just"/>
            <a:r>
              <a:rPr lang="et-EE" sz="2400" dirty="0" smtClean="0"/>
              <a:t>Kui müügiarvete väljastamisel kasutatakse personaalseid viitenumbreid, siis enne pangaväljavõtte sisselugemist </a:t>
            </a:r>
            <a:r>
              <a:rPr lang="et-EE" sz="2400" dirty="0" err="1" smtClean="0"/>
              <a:t>ZFEBC’ga</a:t>
            </a:r>
            <a:r>
              <a:rPr lang="et-EE" sz="2400" dirty="0" smtClean="0"/>
              <a:t> võtta riigikassast päring päeva laekumiste kohta </a:t>
            </a:r>
            <a:r>
              <a:rPr lang="et-EE" sz="2400" dirty="0" err="1" smtClean="0"/>
              <a:t>excelisse</a:t>
            </a:r>
            <a:r>
              <a:rPr lang="et-EE" sz="2400" dirty="0" smtClean="0"/>
              <a:t>. Kopeerida arvuti vahemälusse viitenumbrid, teha päring FBL5N ja võtta filtrisse riigikassast saadud viitenumbrid. Leitud dokumentidel muuta massmuudatusega maksetähtaeg või käivitada nende dokumentidega FMJ2.</a:t>
            </a:r>
          </a:p>
          <a:p>
            <a:pPr algn="just"/>
            <a:endParaRPr lang="et-EE" sz="2400" dirty="0" smtClean="0"/>
          </a:p>
          <a:p>
            <a:pPr algn="just"/>
            <a:r>
              <a:rPr lang="et-EE" sz="2400" dirty="0" smtClean="0"/>
              <a:t>Samamoodi võiks käituda ka aasta lõpus pangakonto 280 sisselugemisel, kui võivad hakata laekuma müügiarved, mille maksetähtaeg on 2017. Nendel juhtumitel on vajadus maksetähtaeg muuta nõuetel aastaks 2016. Müüginõuete maksetähtaja muutmisel tuleb muuta nii maksetingimus, kui baaskuupäev. Määrata maksetingimus 0001 ja kontrollida, et lahter päevad nõude real oleks täitmata.</a:t>
            </a:r>
          </a:p>
        </p:txBody>
      </p:sp>
      <p:sp>
        <p:nvSpPr>
          <p:cNvPr id="4" name="Date Placeholder 3"/>
          <p:cNvSpPr>
            <a:spLocks noGrp="1"/>
          </p:cNvSpPr>
          <p:nvPr>
            <p:ph type="dt" sz="half" idx="10"/>
          </p:nvPr>
        </p:nvSpPr>
        <p:spPr/>
        <p:txBody>
          <a:bodyPr/>
          <a:lstStyle/>
          <a:p>
            <a:fld id="{5624A99F-1C8F-4EEA-9EB2-DD6024A35AB8}" type="datetime1">
              <a:rPr lang="et-EE" smtClean="0"/>
              <a:pPr/>
              <a:t>22.12.2017</a:t>
            </a:fld>
            <a:endParaRPr lang="et-EE"/>
          </a:p>
        </p:txBody>
      </p:sp>
      <p:sp>
        <p:nvSpPr>
          <p:cNvPr id="5" name="Slide Number Placeholder 4"/>
          <p:cNvSpPr>
            <a:spLocks noGrp="1"/>
          </p:cNvSpPr>
          <p:nvPr>
            <p:ph type="sldNum" sz="quarter" idx="12"/>
          </p:nvPr>
        </p:nvSpPr>
        <p:spPr/>
        <p:txBody>
          <a:bodyPr/>
          <a:lstStyle/>
          <a:p>
            <a:fld id="{86841A2E-5EE6-45FA-A02B-58907817A367}" type="slidenum">
              <a:rPr lang="et-EE" smtClean="0"/>
              <a:pPr/>
              <a:t>6</a:t>
            </a:fld>
            <a:endParaRPr lang="et-EE"/>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196752"/>
            <a:ext cx="8219256" cy="792087"/>
          </a:xfrm>
        </p:spPr>
        <p:txBody>
          <a:bodyPr>
            <a:normAutofit/>
          </a:bodyPr>
          <a:lstStyle/>
          <a:p>
            <a:r>
              <a:rPr lang="et-EE" sz="2400" dirty="0" smtClean="0"/>
              <a:t>4. Kliendi nõude ja hankija kohustuste maksetähtaegade põhireegel</a:t>
            </a:r>
            <a:endParaRPr lang="et-EE" sz="2400" dirty="0"/>
          </a:p>
        </p:txBody>
      </p:sp>
      <p:sp>
        <p:nvSpPr>
          <p:cNvPr id="3" name="Content Placeholder 2"/>
          <p:cNvSpPr>
            <a:spLocks noGrp="1"/>
          </p:cNvSpPr>
          <p:nvPr>
            <p:ph idx="1"/>
          </p:nvPr>
        </p:nvSpPr>
        <p:spPr>
          <a:xfrm>
            <a:off x="457200" y="1988840"/>
            <a:ext cx="8229600" cy="4176465"/>
          </a:xfrm>
        </p:spPr>
        <p:txBody>
          <a:bodyPr>
            <a:normAutofit fontScale="92500" lnSpcReduction="10000"/>
          </a:bodyPr>
          <a:lstStyle/>
          <a:p>
            <a:pPr algn="just"/>
            <a:r>
              <a:rPr lang="et-EE" dirty="0" smtClean="0"/>
              <a:t>Nõuete ja kohustuste dokumentidel peab olema maksetähtaeg selles aastas, mil toimub nõude või kohustuse sidumine või laekumine või väljamaks.</a:t>
            </a:r>
          </a:p>
          <a:p>
            <a:pPr algn="just"/>
            <a:endParaRPr lang="et-EE" dirty="0" smtClean="0"/>
          </a:p>
          <a:p>
            <a:pPr algn="just"/>
            <a:r>
              <a:rPr lang="et-EE" dirty="0" smtClean="0"/>
              <a:t>Kui seotavatel nõuetel või kohustustel on võrreldes sidumise või laekumise või maksmise aastaga erinev makse aasta väljastab SAP veateateid. Veateade võib sõltuvalt toimingust olla eestikeelne või ingliskeelne.</a:t>
            </a:r>
          </a:p>
          <a:p>
            <a:pPr algn="just"/>
            <a:endParaRPr lang="et-EE" dirty="0" smtClean="0"/>
          </a:p>
          <a:p>
            <a:pPr algn="just"/>
            <a:r>
              <a:rPr lang="et-EE" dirty="0" smtClean="0"/>
              <a:t>Maksetähtaegade veateated on alljärgnevad:</a:t>
            </a:r>
          </a:p>
          <a:p>
            <a:pPr algn="just"/>
            <a:r>
              <a:rPr lang="nn-NO" dirty="0" smtClean="0"/>
              <a:t>Erinevad eelarvehalduse majandusaastad</a:t>
            </a:r>
            <a:r>
              <a:rPr lang="et-EE" dirty="0" smtClean="0"/>
              <a:t> või</a:t>
            </a:r>
          </a:p>
          <a:p>
            <a:pPr algn="just"/>
            <a:r>
              <a:rPr lang="en-US" dirty="0" smtClean="0"/>
              <a:t>Different FM Fiscal Years</a:t>
            </a:r>
            <a:endParaRPr lang="et-EE" dirty="0" smtClean="0"/>
          </a:p>
          <a:p>
            <a:pPr algn="just"/>
            <a:endParaRPr lang="et-EE" dirty="0" smtClean="0"/>
          </a:p>
          <a:p>
            <a:pPr algn="just"/>
            <a:r>
              <a:rPr lang="et-EE" dirty="0" smtClean="0"/>
              <a:t>Vea parandamiseks on vaja muuta nõudel või kohustusel maksetähtaeg või teha üleviimine järgmisesse aastasse toiminguga FMJ2.</a:t>
            </a:r>
          </a:p>
          <a:p>
            <a:pPr algn="just"/>
            <a:endParaRPr lang="et-EE" dirty="0" smtClean="0"/>
          </a:p>
          <a:p>
            <a:pPr algn="just"/>
            <a:r>
              <a:rPr lang="et-EE" dirty="0" smtClean="0"/>
              <a:t>Kande FM dokumendi pealt saab kontrollida, mis eelarve aastas dokument on.</a:t>
            </a:r>
          </a:p>
          <a:p>
            <a:pPr algn="just"/>
            <a:endParaRPr lang="et-EE" dirty="0" smtClean="0"/>
          </a:p>
        </p:txBody>
      </p:sp>
      <p:sp>
        <p:nvSpPr>
          <p:cNvPr id="4" name="Date Placeholder 3"/>
          <p:cNvSpPr>
            <a:spLocks noGrp="1"/>
          </p:cNvSpPr>
          <p:nvPr>
            <p:ph type="dt" sz="half" idx="10"/>
          </p:nvPr>
        </p:nvSpPr>
        <p:spPr/>
        <p:txBody>
          <a:bodyPr/>
          <a:lstStyle/>
          <a:p>
            <a:fld id="{5624A99F-1C8F-4EEA-9EB2-DD6024A35AB8}" type="datetime1">
              <a:rPr lang="et-EE" smtClean="0"/>
              <a:pPr/>
              <a:t>22.12.2017</a:t>
            </a:fld>
            <a:endParaRPr lang="et-EE"/>
          </a:p>
        </p:txBody>
      </p:sp>
      <p:sp>
        <p:nvSpPr>
          <p:cNvPr id="5" name="Slide Number Placeholder 4"/>
          <p:cNvSpPr>
            <a:spLocks noGrp="1"/>
          </p:cNvSpPr>
          <p:nvPr>
            <p:ph type="sldNum" sz="quarter" idx="12"/>
          </p:nvPr>
        </p:nvSpPr>
        <p:spPr/>
        <p:txBody>
          <a:bodyPr/>
          <a:lstStyle/>
          <a:p>
            <a:fld id="{86841A2E-5EE6-45FA-A02B-58907817A367}" type="slidenum">
              <a:rPr lang="et-EE" smtClean="0"/>
              <a:pPr/>
              <a:t>7</a:t>
            </a:fld>
            <a:endParaRPr lang="et-EE"/>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67063"/>
            <a:ext cx="8229600" cy="565793"/>
          </a:xfrm>
        </p:spPr>
        <p:txBody>
          <a:bodyPr>
            <a:normAutofit/>
          </a:bodyPr>
          <a:lstStyle/>
          <a:p>
            <a:r>
              <a:rPr lang="et-EE" sz="2400" dirty="0" smtClean="0"/>
              <a:t>5. 2016 kassapõhise eelarve täitmise kontroll</a:t>
            </a:r>
            <a:endParaRPr lang="et-EE" sz="2400" dirty="0"/>
          </a:p>
        </p:txBody>
      </p:sp>
      <p:sp>
        <p:nvSpPr>
          <p:cNvPr id="3" name="Content Placeholder 2"/>
          <p:cNvSpPr>
            <a:spLocks noGrp="1"/>
          </p:cNvSpPr>
          <p:nvPr>
            <p:ph idx="1"/>
          </p:nvPr>
        </p:nvSpPr>
        <p:spPr>
          <a:xfrm>
            <a:off x="457200" y="2132857"/>
            <a:ext cx="8229600" cy="4032448"/>
          </a:xfrm>
        </p:spPr>
        <p:txBody>
          <a:bodyPr>
            <a:normAutofit/>
          </a:bodyPr>
          <a:lstStyle/>
          <a:p>
            <a:pPr algn="just"/>
            <a:r>
              <a:rPr lang="et-EE" sz="2400" dirty="0" smtClean="0"/>
              <a:t>Kassapõhise eelarve kontrollimise tähtaeg on </a:t>
            </a:r>
            <a:r>
              <a:rPr lang="et-EE" sz="2400" dirty="0" smtClean="0">
                <a:solidFill>
                  <a:srgbClr val="FF0000"/>
                </a:solidFill>
              </a:rPr>
              <a:t>09.01.2017</a:t>
            </a:r>
          </a:p>
          <a:p>
            <a:pPr algn="just"/>
            <a:r>
              <a:rPr lang="et-EE" sz="2400" dirty="0" smtClean="0"/>
              <a:t>Kassapõhise eelarve kontrollimiseks võrrelda SAPi FMRP_RFFMEP1AX aruandes tehtud kassapõhiste variantide alusel BO kassakulu aruanne KASSA00</a:t>
            </a:r>
            <a:r>
              <a:rPr lang="et-EE" sz="2400" dirty="0" smtClean="0">
                <a:solidFill>
                  <a:srgbClr val="FF0000"/>
                </a:solidFill>
              </a:rPr>
              <a:t>4</a:t>
            </a:r>
          </a:p>
          <a:p>
            <a:pPr algn="just"/>
            <a:r>
              <a:rPr lang="et-EE" sz="2400" dirty="0" smtClean="0"/>
              <a:t>SAPi aruanne FMAVCR01ei pea koheselt kokku langema  peale panga töötlemise lõpetamist FEBAs BO kassakulu aruannetega. Vaheks võivad jääda üleviimata nõuded ja kohustused, mis on üleviimata aastasse 2017 kuna võib veel selguda, et need vajalik sulgeda aastal 2016.</a:t>
            </a:r>
          </a:p>
        </p:txBody>
      </p:sp>
      <p:sp>
        <p:nvSpPr>
          <p:cNvPr id="4" name="Date Placeholder 3"/>
          <p:cNvSpPr>
            <a:spLocks noGrp="1"/>
          </p:cNvSpPr>
          <p:nvPr>
            <p:ph type="dt" sz="half" idx="10"/>
          </p:nvPr>
        </p:nvSpPr>
        <p:spPr/>
        <p:txBody>
          <a:bodyPr/>
          <a:lstStyle/>
          <a:p>
            <a:fld id="{5624A99F-1C8F-4EEA-9EB2-DD6024A35AB8}" type="datetime1">
              <a:rPr lang="et-EE" smtClean="0"/>
              <a:pPr/>
              <a:t>22.12.2017</a:t>
            </a:fld>
            <a:endParaRPr lang="et-EE"/>
          </a:p>
        </p:txBody>
      </p:sp>
      <p:sp>
        <p:nvSpPr>
          <p:cNvPr id="5" name="Slide Number Placeholder 4"/>
          <p:cNvSpPr>
            <a:spLocks noGrp="1"/>
          </p:cNvSpPr>
          <p:nvPr>
            <p:ph type="sldNum" sz="quarter" idx="12"/>
          </p:nvPr>
        </p:nvSpPr>
        <p:spPr/>
        <p:txBody>
          <a:bodyPr/>
          <a:lstStyle/>
          <a:p>
            <a:fld id="{86841A2E-5EE6-45FA-A02B-58907817A367}" type="slidenum">
              <a:rPr lang="et-EE" smtClean="0"/>
              <a:pPr/>
              <a:t>8</a:t>
            </a:fld>
            <a:endParaRPr lang="et-EE"/>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40769"/>
            <a:ext cx="8229600" cy="720079"/>
          </a:xfrm>
        </p:spPr>
        <p:txBody>
          <a:bodyPr>
            <a:normAutofit/>
          </a:bodyPr>
          <a:lstStyle/>
          <a:p>
            <a:r>
              <a:rPr lang="et-EE" sz="2400" dirty="0" smtClean="0"/>
              <a:t>6. Eelarve sisestuse õiguste muudatused</a:t>
            </a:r>
            <a:endParaRPr lang="et-EE" sz="2400" dirty="0"/>
          </a:p>
        </p:txBody>
      </p:sp>
      <p:sp>
        <p:nvSpPr>
          <p:cNvPr id="3" name="Content Placeholder 2"/>
          <p:cNvSpPr>
            <a:spLocks noGrp="1"/>
          </p:cNvSpPr>
          <p:nvPr>
            <p:ph idx="1"/>
          </p:nvPr>
        </p:nvSpPr>
        <p:spPr>
          <a:xfrm>
            <a:off x="457200" y="2060849"/>
            <a:ext cx="8229600" cy="4104456"/>
          </a:xfrm>
        </p:spPr>
        <p:txBody>
          <a:bodyPr>
            <a:normAutofit fontScale="92500"/>
          </a:bodyPr>
          <a:lstStyle/>
          <a:p>
            <a:pPr algn="just">
              <a:defRPr/>
            </a:pPr>
            <a:r>
              <a:rPr lang="et-EE" sz="2400" dirty="0" smtClean="0"/>
              <a:t>Toimingu FMBB õigused võetakse ära kõigilt kasutajatelt peale seda, kui avatakse detsembris 2017 tekkepõhine eelarve.</a:t>
            </a:r>
          </a:p>
          <a:p>
            <a:pPr lvl="1" algn="just">
              <a:defRPr/>
            </a:pPr>
            <a:endParaRPr lang="et-EE" sz="2400" dirty="0" smtClean="0"/>
          </a:p>
          <a:p>
            <a:pPr algn="just">
              <a:defRPr/>
            </a:pPr>
            <a:r>
              <a:rPr lang="et-EE" sz="2400" dirty="0" smtClean="0"/>
              <a:t>2017 aastal saavad asutused oma eelarvet sisestada ainult </a:t>
            </a:r>
            <a:r>
              <a:rPr lang="et-EE" sz="2400" dirty="0" err="1" smtClean="0"/>
              <a:t>kontrollingu</a:t>
            </a:r>
            <a:r>
              <a:rPr lang="et-EE" sz="2400" dirty="0" smtClean="0"/>
              <a:t> moodulisse toimingutega:</a:t>
            </a:r>
          </a:p>
          <a:p>
            <a:pPr lvl="1">
              <a:buFont typeface="Arial" pitchFamily="34" charset="0"/>
              <a:buChar char="•"/>
              <a:defRPr/>
            </a:pPr>
            <a:r>
              <a:rPr lang="et-EE" sz="2400" dirty="0" smtClean="0"/>
              <a:t>KP06 - kuluüksused</a:t>
            </a:r>
          </a:p>
          <a:p>
            <a:pPr lvl="1">
              <a:buFont typeface="Arial" pitchFamily="34" charset="0"/>
              <a:buChar char="•"/>
              <a:defRPr/>
            </a:pPr>
            <a:r>
              <a:rPr lang="et-EE" sz="2400" dirty="0" smtClean="0"/>
              <a:t>KPF6 – tellimused ehk ressursid</a:t>
            </a:r>
          </a:p>
          <a:p>
            <a:pPr lvl="1" algn="just">
              <a:buFont typeface="Arial" pitchFamily="34" charset="0"/>
              <a:buChar char="•"/>
              <a:defRPr/>
            </a:pPr>
            <a:r>
              <a:rPr lang="et-EE" sz="2400" dirty="0" smtClean="0"/>
              <a:t>CJ30+CJ32 – projektid. Sõltuvalt </a:t>
            </a:r>
            <a:r>
              <a:rPr lang="et-EE" sz="2400" dirty="0" err="1" smtClean="0"/>
              <a:t>wbs</a:t>
            </a:r>
            <a:r>
              <a:rPr lang="et-EE" sz="2400" dirty="0" smtClean="0"/>
              <a:t> elemendi eelarve profiili valikust võimalik sisestada ka eelarvet, mille puhul SAP annab hoiatusteateid eelarve täituvuse kohta. Eelarve peab olema sisestatud sellistel juhtumitel käibemaksuta</a:t>
            </a:r>
          </a:p>
          <a:p>
            <a:endParaRPr lang="et-EE" dirty="0"/>
          </a:p>
        </p:txBody>
      </p:sp>
      <p:sp>
        <p:nvSpPr>
          <p:cNvPr id="4" name="Date Placeholder 3"/>
          <p:cNvSpPr>
            <a:spLocks noGrp="1"/>
          </p:cNvSpPr>
          <p:nvPr>
            <p:ph type="dt" sz="half" idx="10"/>
          </p:nvPr>
        </p:nvSpPr>
        <p:spPr/>
        <p:txBody>
          <a:bodyPr/>
          <a:lstStyle/>
          <a:p>
            <a:fld id="{5624A99F-1C8F-4EEA-9EB2-DD6024A35AB8}" type="datetime1">
              <a:rPr lang="et-EE" smtClean="0"/>
              <a:pPr/>
              <a:t>22.12.2017</a:t>
            </a:fld>
            <a:endParaRPr lang="et-EE"/>
          </a:p>
        </p:txBody>
      </p:sp>
      <p:sp>
        <p:nvSpPr>
          <p:cNvPr id="5" name="Slide Number Placeholder 4"/>
          <p:cNvSpPr>
            <a:spLocks noGrp="1"/>
          </p:cNvSpPr>
          <p:nvPr>
            <p:ph type="sldNum" sz="quarter" idx="12"/>
          </p:nvPr>
        </p:nvSpPr>
        <p:spPr/>
        <p:txBody>
          <a:bodyPr/>
          <a:lstStyle/>
          <a:p>
            <a:fld id="{86841A2E-5EE6-45FA-A02B-58907817A367}" type="slidenum">
              <a:rPr lang="et-EE" smtClean="0"/>
              <a:pPr/>
              <a:t>9</a:t>
            </a:fld>
            <a:endParaRPr lang="et-EE"/>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16328</TotalTime>
  <Words>3093</Words>
  <Application>Microsoft Office PowerPoint</Application>
  <PresentationFormat>On-screen Show (4:3)</PresentationFormat>
  <Paragraphs>539</Paragraphs>
  <Slides>54</Slides>
  <Notes>15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54</vt:i4>
      </vt:variant>
    </vt:vector>
  </HeadingPairs>
  <TitlesOfParts>
    <vt:vector size="60" baseType="lpstr">
      <vt:lpstr>Arial</vt:lpstr>
      <vt:lpstr>Calibri</vt:lpstr>
      <vt:lpstr>Georgia</vt:lpstr>
      <vt:lpstr>Trebuchet MS</vt:lpstr>
      <vt:lpstr>Wingdings</vt:lpstr>
      <vt:lpstr>Office Theme</vt:lpstr>
      <vt:lpstr>Infopäev  -  Muudatused 2017 seoses tekkepõhise eelarvega</vt:lpstr>
      <vt:lpstr>Teemad</vt:lpstr>
      <vt:lpstr>Teemad</vt:lpstr>
      <vt:lpstr>1. Tegevused 31.12.2016 seisuga tasumata kohustustega</vt:lpstr>
      <vt:lpstr>2. Tegevused 31.12.2016 seisuga laekumata nõuetega</vt:lpstr>
      <vt:lpstr>3. Järgmisesse aastasse üle viidatavate nõuete otsing</vt:lpstr>
      <vt:lpstr>4. Kliendi nõude ja hankija kohustuste maksetähtaegade põhireegel</vt:lpstr>
      <vt:lpstr>5. 2016 kassapõhise eelarve täitmise kontroll</vt:lpstr>
      <vt:lpstr>6. Eelarve sisestuse õiguste muudatused</vt:lpstr>
      <vt:lpstr>7. Tekkepõhise eelarve kontrolli läbimise kuupäev ja dokumendid</vt:lpstr>
      <vt:lpstr>8. Ostutellimused (ME22N) ja reisikohustused (PR05) 2017</vt:lpstr>
      <vt:lpstr>9. Statistilised eelarvekontod</vt:lpstr>
      <vt:lpstr>9. Statistilised eelarvekontod</vt:lpstr>
      <vt:lpstr>9. Statistilised eelarvekontod</vt:lpstr>
      <vt:lpstr>10. Näidiskanne statistilise pearaamatu konto kasutamise kohta</vt:lpstr>
      <vt:lpstr>11. Lähetusmooduli kanded 2017</vt:lpstr>
      <vt:lpstr>11. Lähetusmooduli näidiskanded 2017</vt:lpstr>
      <vt:lpstr>12.  MM mooduli laoarvestuse kanded 2017</vt:lpstr>
      <vt:lpstr>12.  MM mooduli laoarvestuse kanded 2017</vt:lpstr>
      <vt:lpstr>12. MM laoarvestuse näidiskanded</vt:lpstr>
      <vt:lpstr>13. Palgaarvestuse kanded 2017</vt:lpstr>
      <vt:lpstr>13. Palgaarvestuse näidiskanded</vt:lpstr>
      <vt:lpstr>13. Palgaarvestuse näidiskanded</vt:lpstr>
      <vt:lpstr>14. Avatud pearaamatu kontode saldod 31.12.2016</vt:lpstr>
      <vt:lpstr>14. Avatud pearaamatu kontode saldod 31.12.2016</vt:lpstr>
      <vt:lpstr>15. Periodiseerimise kordusdokumendid</vt:lpstr>
      <vt:lpstr>16. Eelarveliik  10 ja 60 kanded 2017</vt:lpstr>
      <vt:lpstr>16. Eelarveliik  10 ja 60 kanded 2017</vt:lpstr>
      <vt:lpstr>16. Näidiskanded eelarveliik 60</vt:lpstr>
      <vt:lpstr>17. Finantseerimistehingute ja kapitalrendikontode avatud saldode sidumine 2017</vt:lpstr>
      <vt:lpstr>18. Finantseerimistehingute ja kapitalrendikontode avatud saldode sidumine 2017</vt:lpstr>
      <vt:lpstr>18. Finantseerimistehingute ja kapitalrendikontode avatud saldode sidumine 2017</vt:lpstr>
      <vt:lpstr>19. Mitterahaliste saadud ja antud siirete kajastamine 2017</vt:lpstr>
      <vt:lpstr>20. Eelarveliik 0 (null)</vt:lpstr>
      <vt:lpstr>21. Kapitalirent fond 33, varalt arvestatud km tasutakse koheselt hankijale</vt:lpstr>
      <vt:lpstr>21. Kapitalirent fond 33, varalt arvestatud km tasutakse koheselt hankijale</vt:lpstr>
      <vt:lpstr>22. Kapitalirent fond 33, KM tasutakse igakuiste rendimaksetega. Uus km kood D7</vt:lpstr>
      <vt:lpstr>22. Kapitalirent fond 33, KM tasutakse igakuiste rendimaksetega. Uus km kood D7</vt:lpstr>
      <vt:lpstr>23. Maismaasõidukite kulud 2017</vt:lpstr>
      <vt:lpstr>23. Maismaasõidukite odomeetri näidu kajastamine</vt:lpstr>
      <vt:lpstr>23. Maismaasõidukite kulud 2017 ja põhivarad</vt:lpstr>
      <vt:lpstr>24. Parkimiskulud ja mahukad ostuarved</vt:lpstr>
      <vt:lpstr>25. Eelarveliik 43 ja eelarvekonto 322</vt:lpstr>
      <vt:lpstr>25. Eelarveliik 43 ja eelarvekonto 322</vt:lpstr>
      <vt:lpstr>26. RIB reeglid 2017</vt:lpstr>
      <vt:lpstr>26. RIB reeglid 2017</vt:lpstr>
      <vt:lpstr>27. Tekkepõhise eelarve limiitide kontroll 2017</vt:lpstr>
      <vt:lpstr>27. Tekkepõhise eelarve täitmise kontroll 2017</vt:lpstr>
      <vt:lpstr>28. BO tekkepõhise eelarve täitmise aruanded 2017</vt:lpstr>
      <vt:lpstr>29. Kassapõhise eelarve täitmine SAPis 2017</vt:lpstr>
      <vt:lpstr>29. Aruanne FMRP_RW_BUDCON </vt:lpstr>
      <vt:lpstr>30. Kassapõhise eelarve täitmise kontroll 2017</vt:lpstr>
      <vt:lpstr>31. F-32 kliendi nõude sidumine ettemaksu jäägiga</vt:lpstr>
      <vt:lpstr>32. HTM postitusaadressid alates 02.01.2017</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Lorem ipsum</dc:title>
  <dc:creator>Anu Uusmaa</dc:creator>
  <cp:lastModifiedBy>Terje Braun</cp:lastModifiedBy>
  <cp:revision>846</cp:revision>
  <dcterms:created xsi:type="dcterms:W3CDTF">2012-12-12T10:23:16Z</dcterms:created>
  <dcterms:modified xsi:type="dcterms:W3CDTF">2017-12-22T10:33:32Z</dcterms:modified>
</cp:coreProperties>
</file>