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73" r:id="rId4"/>
    <p:sldId id="274" r:id="rId5"/>
    <p:sldId id="275" r:id="rId6"/>
    <p:sldId id="272" r:id="rId7"/>
  </p:sldIdLst>
  <p:sldSz cx="24380825" cy="13714413"/>
  <p:notesSz cx="6858000" cy="9144000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C74"/>
    <a:srgbClr val="3EAF79"/>
    <a:srgbClr val="D8222C"/>
    <a:srgbClr val="FF0016"/>
    <a:srgbClr val="003096"/>
    <a:srgbClr val="20D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6" autoAdjust="0"/>
    <p:restoredTop sz="94661" autoAdjust="0"/>
  </p:normalViewPr>
  <p:slideViewPr>
    <p:cSldViewPr snapToGrid="0">
      <p:cViewPr varScale="1">
        <p:scale>
          <a:sx n="14" d="100"/>
          <a:sy n="14" d="100"/>
        </p:scale>
        <p:origin x="10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2BC0F-7084-4C9F-B157-046C3CBDF95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7DFC9-24E8-442D-BDAD-54B920CFC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00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t>17.02.2021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11" name="Bild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0157" y="684923"/>
            <a:ext cx="1494875" cy="167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8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8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Orang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Grønn">
    <p:bg>
      <p:bgPr>
        <a:solidFill>
          <a:srgbClr val="3EAF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2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Blå">
    <p:bg>
      <p:bgPr>
        <a:solidFill>
          <a:srgbClr val="0F3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12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pic>
        <p:nvPicPr>
          <p:cNvPr id="6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157" y="698665"/>
            <a:ext cx="1495888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akgrunns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t>17.02.2021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157" y="737576"/>
            <a:ext cx="1495888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60386" y="1167476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7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63" r:id="rId17"/>
  </p:sldLayoutIdLst>
  <p:hf sldNum="0" hdr="0" ftr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rgbClr val="0F3C74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8.jpg@01D63015.4526DE7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1260157" y="5151222"/>
            <a:ext cx="21515003" cy="3693319"/>
          </a:xfrm>
        </p:spPr>
        <p:txBody>
          <a:bodyPr/>
          <a:lstStyle/>
          <a:p>
            <a:r>
              <a:rPr lang="fi-FI" dirty="0" err="1"/>
              <a:t>Integreeritud</a:t>
            </a:r>
            <a:r>
              <a:rPr lang="fi-FI" dirty="0"/>
              <a:t> </a:t>
            </a:r>
            <a:r>
              <a:rPr lang="fi-FI" dirty="0" err="1"/>
              <a:t>teenused</a:t>
            </a:r>
            <a:r>
              <a:rPr lang="fi-FI" dirty="0"/>
              <a:t> </a:t>
            </a:r>
            <a:r>
              <a:rPr lang="fi-FI" dirty="0" err="1"/>
              <a:t>tervise</a:t>
            </a:r>
            <a:r>
              <a:rPr lang="fi-FI" dirty="0"/>
              <a:t> ja </a:t>
            </a:r>
            <a:r>
              <a:rPr lang="fi-FI" dirty="0" err="1"/>
              <a:t>turvalisuse</a:t>
            </a:r>
            <a:r>
              <a:rPr lang="fi-FI" dirty="0"/>
              <a:t> </a:t>
            </a:r>
            <a:r>
              <a:rPr lang="fi-FI" dirty="0" err="1"/>
              <a:t>toetamiseks</a:t>
            </a:r>
            <a:r>
              <a:rPr lang="fi-FI" dirty="0"/>
              <a:t> </a:t>
            </a:r>
            <a:r>
              <a:rPr lang="fi-FI" dirty="0" err="1" smtClean="0"/>
              <a:t>kodukeskkonnas</a:t>
            </a:r>
            <a:endParaRPr lang="en-GB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 smtClean="0"/>
              <a:t>Liina Breicis</a:t>
            </a:r>
            <a:endParaRPr lang="en-GB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t-EE" dirty="0" smtClean="0"/>
              <a:t>projektikoordinaator</a:t>
            </a:r>
            <a:endParaRPr lang="en-GB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t-EE" dirty="0" smtClean="0"/>
              <a:t>Riigi Tugiteenuste Keskus</a:t>
            </a:r>
            <a:endParaRPr lang="en-GB" dirty="0"/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0"/>
          </p:nvPr>
        </p:nvSpPr>
        <p:spPr>
          <a:xfrm>
            <a:off x="19136392" y="12613656"/>
            <a:ext cx="3985698" cy="553998"/>
          </a:xfrm>
        </p:spPr>
        <p:txBody>
          <a:bodyPr/>
          <a:lstStyle/>
          <a:p>
            <a:fld id="{A4AD3E04-3803-4746-93FE-59C9F8586737}" type="datetime1">
              <a:rPr lang="nb-NO" smtClean="0"/>
              <a:t>17.02.2021</a:t>
            </a:fld>
            <a:endParaRPr lang="nb-NO" dirty="0"/>
          </a:p>
        </p:txBody>
      </p:sp>
      <p:pic>
        <p:nvPicPr>
          <p:cNvPr id="10" name="Picture 9" descr="https://www.valitsus.ee/sites/default/files/logo-files/bw/web/rgb/sotsmin_3lovi_es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3818" y="828355"/>
            <a:ext cx="2193863" cy="1125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cid:image008.jpg@01D63015.4526DE7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7681" y="828354"/>
            <a:ext cx="2297479" cy="1125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15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Nõuded</a:t>
            </a:r>
            <a:r>
              <a:rPr lang="en-GB" dirty="0"/>
              <a:t> </a:t>
            </a:r>
            <a:r>
              <a:rPr lang="en-GB" dirty="0" err="1"/>
              <a:t>taotlejale</a:t>
            </a:r>
            <a:r>
              <a:rPr lang="en-GB" dirty="0"/>
              <a:t>, </a:t>
            </a:r>
            <a:r>
              <a:rPr lang="en-GB" dirty="0" err="1"/>
              <a:t>partnerile</a:t>
            </a:r>
            <a:r>
              <a:rPr lang="en-GB" dirty="0"/>
              <a:t> ja </a:t>
            </a:r>
            <a:r>
              <a:rPr lang="en-GB" dirty="0" err="1"/>
              <a:t>taotlusele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60386" y="3091542"/>
            <a:ext cx="21861705" cy="9561202"/>
          </a:xfrm>
        </p:spPr>
        <p:txBody>
          <a:bodyPr>
            <a:normAutofit fontScale="92500" lnSpcReduction="20000"/>
          </a:bodyPr>
          <a:lstStyle/>
          <a:p>
            <a:r>
              <a:rPr lang="et-EE" dirty="0" smtClean="0"/>
              <a:t>Taotleja võib olla Eestis registreeritud avaliku õiguse või eraõiguse alusel tegutsev juriidiline isik, valitsusväline organisatsioon.</a:t>
            </a:r>
          </a:p>
          <a:p>
            <a:r>
              <a:rPr lang="en-GB" dirty="0"/>
              <a:t>Projekti </a:t>
            </a:r>
            <a:r>
              <a:rPr lang="en-GB" dirty="0" err="1"/>
              <a:t>partneriteks</a:t>
            </a:r>
            <a:r>
              <a:rPr lang="en-GB" dirty="0"/>
              <a:t> võivad olla </a:t>
            </a:r>
            <a:r>
              <a:rPr lang="en-GB" dirty="0" err="1"/>
              <a:t>projekti</a:t>
            </a:r>
            <a:r>
              <a:rPr lang="en-GB" dirty="0"/>
              <a:t> </a:t>
            </a:r>
            <a:r>
              <a:rPr lang="en-GB" dirty="0" err="1"/>
              <a:t>rakendamisse</a:t>
            </a:r>
            <a:r>
              <a:rPr lang="en-GB" dirty="0"/>
              <a:t> </a:t>
            </a:r>
            <a:r>
              <a:rPr lang="en-GB" dirty="0" err="1"/>
              <a:t>aktiivselt</a:t>
            </a:r>
            <a:r>
              <a:rPr lang="en-GB" dirty="0"/>
              <a:t> </a:t>
            </a:r>
            <a:r>
              <a:rPr lang="en-GB" dirty="0" err="1"/>
              <a:t>kaasatud</a:t>
            </a:r>
            <a:r>
              <a:rPr lang="en-GB" dirty="0"/>
              <a:t> ja </a:t>
            </a:r>
            <a:r>
              <a:rPr lang="en-GB" dirty="0" err="1"/>
              <a:t>sellesse</a:t>
            </a:r>
            <a:r>
              <a:rPr lang="en-GB" dirty="0"/>
              <a:t> </a:t>
            </a:r>
            <a:r>
              <a:rPr lang="en-GB" dirty="0" err="1"/>
              <a:t>tõhusalt</a:t>
            </a:r>
            <a:r>
              <a:rPr lang="en-GB" dirty="0"/>
              <a:t> </a:t>
            </a:r>
            <a:r>
              <a:rPr lang="en-GB" dirty="0" err="1"/>
              <a:t>panustavad</a:t>
            </a:r>
            <a:r>
              <a:rPr lang="en-GB" dirty="0"/>
              <a:t> </a:t>
            </a:r>
            <a:r>
              <a:rPr lang="en-GB" dirty="0" err="1"/>
              <a:t>juriidilised</a:t>
            </a:r>
            <a:r>
              <a:rPr lang="en-GB" dirty="0"/>
              <a:t> </a:t>
            </a:r>
            <a:r>
              <a:rPr lang="en-GB" dirty="0" err="1"/>
              <a:t>isikud</a:t>
            </a:r>
            <a:r>
              <a:rPr lang="en-GB" dirty="0"/>
              <a:t> </a:t>
            </a:r>
            <a:r>
              <a:rPr lang="en-GB" dirty="0" err="1"/>
              <a:t>või</a:t>
            </a:r>
            <a:r>
              <a:rPr lang="en-GB" dirty="0"/>
              <a:t> valitsusvälised </a:t>
            </a:r>
            <a:r>
              <a:rPr lang="en-GB" dirty="0" err="1"/>
              <a:t>organisatsioonid</a:t>
            </a:r>
            <a:r>
              <a:rPr lang="en-GB" dirty="0"/>
              <a:t>, mille </a:t>
            </a:r>
            <a:r>
              <a:rPr lang="en-GB" dirty="0" err="1"/>
              <a:t>esmane</a:t>
            </a:r>
            <a:r>
              <a:rPr lang="en-GB" dirty="0"/>
              <a:t> </a:t>
            </a:r>
            <a:r>
              <a:rPr lang="en-GB" dirty="0" err="1"/>
              <a:t>asukohamaa</a:t>
            </a:r>
            <a:r>
              <a:rPr lang="en-GB" dirty="0"/>
              <a:t> on </a:t>
            </a:r>
            <a:r>
              <a:rPr lang="en-GB" dirty="0" err="1"/>
              <a:t>kas</a:t>
            </a:r>
            <a:r>
              <a:rPr lang="en-GB" dirty="0"/>
              <a:t> </a:t>
            </a:r>
            <a:r>
              <a:rPr lang="en-GB" dirty="0" err="1"/>
              <a:t>Eesti</a:t>
            </a:r>
            <a:r>
              <a:rPr lang="en-GB" dirty="0"/>
              <a:t>, </a:t>
            </a:r>
            <a:r>
              <a:rPr lang="en-GB" dirty="0" err="1"/>
              <a:t>Norra</a:t>
            </a:r>
            <a:r>
              <a:rPr lang="en-GB" dirty="0"/>
              <a:t>, </a:t>
            </a:r>
            <a:r>
              <a:rPr lang="en-GB" dirty="0" err="1"/>
              <a:t>mõni</a:t>
            </a:r>
            <a:r>
              <a:rPr lang="en-GB" dirty="0"/>
              <a:t> </a:t>
            </a:r>
            <a:r>
              <a:rPr lang="en-GB" dirty="0" err="1"/>
              <a:t>teine</a:t>
            </a:r>
            <a:r>
              <a:rPr lang="en-GB" dirty="0"/>
              <a:t> </a:t>
            </a:r>
            <a:r>
              <a:rPr lang="en-GB" dirty="0" err="1"/>
              <a:t>abisaajariik</a:t>
            </a:r>
            <a:r>
              <a:rPr lang="en-GB" dirty="0"/>
              <a:t> (</a:t>
            </a:r>
            <a:r>
              <a:rPr lang="en-GB" dirty="0" err="1"/>
              <a:t>Bulgaaria</a:t>
            </a:r>
            <a:r>
              <a:rPr lang="en-GB" dirty="0"/>
              <a:t>, </a:t>
            </a:r>
            <a:r>
              <a:rPr lang="en-GB" dirty="0" err="1"/>
              <a:t>Horvaatia</a:t>
            </a:r>
            <a:r>
              <a:rPr lang="en-GB" dirty="0"/>
              <a:t>, </a:t>
            </a:r>
            <a:r>
              <a:rPr lang="en-GB" dirty="0" err="1"/>
              <a:t>Küpros</a:t>
            </a:r>
            <a:r>
              <a:rPr lang="en-GB" dirty="0"/>
              <a:t>, </a:t>
            </a:r>
            <a:r>
              <a:rPr lang="en-GB" dirty="0" err="1"/>
              <a:t>Tšehhi</a:t>
            </a:r>
            <a:r>
              <a:rPr lang="en-GB" dirty="0"/>
              <a:t>, </a:t>
            </a:r>
            <a:r>
              <a:rPr lang="en-GB" dirty="0" err="1"/>
              <a:t>Ungari</a:t>
            </a:r>
            <a:r>
              <a:rPr lang="en-GB" dirty="0"/>
              <a:t>, </a:t>
            </a:r>
            <a:r>
              <a:rPr lang="en-GB" dirty="0" err="1"/>
              <a:t>Läti</a:t>
            </a:r>
            <a:r>
              <a:rPr lang="en-GB" dirty="0"/>
              <a:t>, </a:t>
            </a:r>
            <a:r>
              <a:rPr lang="en-GB" dirty="0" err="1"/>
              <a:t>Leedu</a:t>
            </a:r>
            <a:r>
              <a:rPr lang="en-GB" dirty="0"/>
              <a:t>, Malta, </a:t>
            </a:r>
            <a:r>
              <a:rPr lang="en-GB" dirty="0" err="1"/>
              <a:t>Poola</a:t>
            </a:r>
            <a:r>
              <a:rPr lang="en-GB" dirty="0"/>
              <a:t>, </a:t>
            </a:r>
            <a:r>
              <a:rPr lang="en-GB" dirty="0" err="1"/>
              <a:t>Rumeenia</a:t>
            </a:r>
            <a:r>
              <a:rPr lang="en-GB" dirty="0"/>
              <a:t>, </a:t>
            </a:r>
            <a:r>
              <a:rPr lang="en-GB" dirty="0" err="1"/>
              <a:t>Slovakkia</a:t>
            </a:r>
            <a:r>
              <a:rPr lang="en-GB" dirty="0"/>
              <a:t>, </a:t>
            </a:r>
            <a:r>
              <a:rPr lang="en-GB" dirty="0" err="1"/>
              <a:t>Sloveenia</a:t>
            </a:r>
            <a:r>
              <a:rPr lang="en-GB" dirty="0"/>
              <a:t>) </a:t>
            </a:r>
            <a:r>
              <a:rPr lang="en-GB" dirty="0" err="1"/>
              <a:t>või</a:t>
            </a:r>
            <a:r>
              <a:rPr lang="en-GB" dirty="0"/>
              <a:t> </a:t>
            </a:r>
            <a:r>
              <a:rPr lang="en-GB" dirty="0" err="1" smtClean="0"/>
              <a:t>Venemaa</a:t>
            </a:r>
            <a:r>
              <a:rPr lang="et-EE" dirty="0" smtClean="0"/>
              <a:t>.</a:t>
            </a:r>
          </a:p>
          <a:p>
            <a:r>
              <a:rPr lang="et-EE" dirty="0"/>
              <a:t>P</a:t>
            </a:r>
            <a:r>
              <a:rPr lang="en-GB" dirty="0" err="1" smtClean="0"/>
              <a:t>rojekti</a:t>
            </a:r>
            <a:r>
              <a:rPr lang="en-GB" dirty="0" smtClean="0"/>
              <a:t> </a:t>
            </a:r>
            <a:r>
              <a:rPr lang="en-GB" dirty="0" err="1"/>
              <a:t>teostaja</a:t>
            </a:r>
            <a:r>
              <a:rPr lang="en-GB" dirty="0"/>
              <a:t> </a:t>
            </a:r>
            <a:r>
              <a:rPr lang="en-GB" dirty="0" err="1"/>
              <a:t>või</a:t>
            </a:r>
            <a:r>
              <a:rPr lang="en-GB" dirty="0"/>
              <a:t> </a:t>
            </a:r>
            <a:r>
              <a:rPr lang="en-GB" dirty="0" err="1"/>
              <a:t>tema</a:t>
            </a:r>
            <a:r>
              <a:rPr lang="en-GB" dirty="0"/>
              <a:t> </a:t>
            </a:r>
            <a:r>
              <a:rPr lang="en-GB" dirty="0" err="1"/>
              <a:t>projektimeeskonna</a:t>
            </a:r>
            <a:r>
              <a:rPr lang="en-GB" dirty="0"/>
              <a:t> </a:t>
            </a:r>
            <a:r>
              <a:rPr lang="en-GB" dirty="0" err="1"/>
              <a:t>liikmed</a:t>
            </a:r>
            <a:r>
              <a:rPr lang="en-GB" dirty="0"/>
              <a:t> </a:t>
            </a:r>
            <a:r>
              <a:rPr lang="en-GB" dirty="0" err="1"/>
              <a:t>olema</a:t>
            </a:r>
            <a:r>
              <a:rPr lang="en-GB" dirty="0"/>
              <a:t> </a:t>
            </a:r>
            <a:r>
              <a:rPr lang="en-GB" dirty="0" err="1"/>
              <a:t>varasemalt</a:t>
            </a:r>
            <a:r>
              <a:rPr lang="en-GB" dirty="0"/>
              <a:t> </a:t>
            </a:r>
            <a:r>
              <a:rPr lang="en-GB" dirty="0" err="1"/>
              <a:t>edukalt</a:t>
            </a:r>
            <a:r>
              <a:rPr lang="en-GB" dirty="0"/>
              <a:t> </a:t>
            </a:r>
            <a:r>
              <a:rPr lang="en-GB" dirty="0" err="1"/>
              <a:t>teostanud</a:t>
            </a:r>
            <a:r>
              <a:rPr lang="en-GB" dirty="0"/>
              <a:t> </a:t>
            </a:r>
            <a:r>
              <a:rPr lang="en-GB" dirty="0" err="1"/>
              <a:t>vähemalt</a:t>
            </a:r>
            <a:r>
              <a:rPr lang="en-GB" dirty="0"/>
              <a:t> </a:t>
            </a:r>
            <a:r>
              <a:rPr lang="en-GB" dirty="0" err="1"/>
              <a:t>ühe</a:t>
            </a:r>
            <a:r>
              <a:rPr lang="en-GB" dirty="0"/>
              <a:t> </a:t>
            </a:r>
            <a:r>
              <a:rPr lang="en-GB" dirty="0" err="1"/>
              <a:t>projekti</a:t>
            </a:r>
            <a:r>
              <a:rPr lang="en-GB" dirty="0"/>
              <a:t> </a:t>
            </a:r>
            <a:r>
              <a:rPr lang="en-GB" dirty="0" err="1"/>
              <a:t>vigastuste</a:t>
            </a:r>
            <a:r>
              <a:rPr lang="en-GB" dirty="0"/>
              <a:t> </a:t>
            </a:r>
            <a:r>
              <a:rPr lang="et-EE" dirty="0" smtClean="0"/>
              <a:t>  </a:t>
            </a:r>
            <a:r>
              <a:rPr lang="en-GB" dirty="0" err="1" smtClean="0"/>
              <a:t>ennetamise</a:t>
            </a:r>
            <a:r>
              <a:rPr lang="en-GB" dirty="0" smtClean="0"/>
              <a:t> </a:t>
            </a:r>
            <a:r>
              <a:rPr lang="en-GB" dirty="0" err="1"/>
              <a:t>teemal</a:t>
            </a:r>
            <a:r>
              <a:rPr lang="en-GB" dirty="0"/>
              <a:t> </a:t>
            </a:r>
            <a:r>
              <a:rPr lang="en-GB" dirty="0" err="1"/>
              <a:t>või</a:t>
            </a:r>
            <a:r>
              <a:rPr lang="en-GB" dirty="0"/>
              <a:t> </a:t>
            </a:r>
            <a:r>
              <a:rPr lang="en-GB" dirty="0" err="1"/>
              <a:t>rasedate</a:t>
            </a:r>
            <a:r>
              <a:rPr lang="en-GB" dirty="0"/>
              <a:t> ja </a:t>
            </a:r>
            <a:r>
              <a:rPr lang="en-GB" dirty="0" err="1"/>
              <a:t>väikelaste</a:t>
            </a:r>
            <a:r>
              <a:rPr lang="en-GB" dirty="0"/>
              <a:t> </a:t>
            </a:r>
            <a:r>
              <a:rPr lang="en-GB" dirty="0" err="1"/>
              <a:t>emade</a:t>
            </a:r>
            <a:r>
              <a:rPr lang="en-GB" dirty="0"/>
              <a:t> </a:t>
            </a:r>
            <a:r>
              <a:rPr lang="en-GB" dirty="0" err="1"/>
              <a:t>nõustamist</a:t>
            </a:r>
            <a:r>
              <a:rPr lang="en-GB" dirty="0"/>
              <a:t> lapse </a:t>
            </a:r>
            <a:r>
              <a:rPr lang="en-GB" dirty="0" err="1"/>
              <a:t>arengu</a:t>
            </a:r>
            <a:r>
              <a:rPr lang="en-GB" dirty="0"/>
              <a:t> ja </a:t>
            </a:r>
            <a:r>
              <a:rPr lang="en-GB" dirty="0" err="1"/>
              <a:t>tervise</a:t>
            </a:r>
            <a:r>
              <a:rPr lang="en-GB" dirty="0"/>
              <a:t> </a:t>
            </a:r>
            <a:r>
              <a:rPr lang="en-GB" dirty="0" err="1"/>
              <a:t>teemal</a:t>
            </a:r>
            <a:r>
              <a:rPr lang="en-GB" dirty="0"/>
              <a:t>;</a:t>
            </a:r>
          </a:p>
          <a:p>
            <a:r>
              <a:rPr lang="et-EE" dirty="0"/>
              <a:t>P</a:t>
            </a:r>
            <a:r>
              <a:rPr lang="en-GB" dirty="0" err="1" smtClean="0"/>
              <a:t>rojektijuhil</a:t>
            </a:r>
            <a:r>
              <a:rPr lang="en-GB" dirty="0" smtClean="0"/>
              <a:t> </a:t>
            </a:r>
            <a:r>
              <a:rPr lang="en-GB" dirty="0" err="1"/>
              <a:t>peab</a:t>
            </a:r>
            <a:r>
              <a:rPr lang="en-GB" dirty="0"/>
              <a:t> </a:t>
            </a:r>
            <a:r>
              <a:rPr lang="en-GB" dirty="0" err="1"/>
              <a:t>olema</a:t>
            </a:r>
            <a:r>
              <a:rPr lang="en-GB" dirty="0"/>
              <a:t> </a:t>
            </a:r>
            <a:r>
              <a:rPr lang="en-GB" dirty="0" err="1"/>
              <a:t>viimase</a:t>
            </a:r>
            <a:r>
              <a:rPr lang="en-GB" dirty="0"/>
              <a:t> 8 </a:t>
            </a:r>
            <a:r>
              <a:rPr lang="en-GB" dirty="0" err="1"/>
              <a:t>aasta</a:t>
            </a:r>
            <a:r>
              <a:rPr lang="en-GB" dirty="0"/>
              <a:t> </a:t>
            </a:r>
            <a:r>
              <a:rPr lang="en-GB" dirty="0" err="1"/>
              <a:t>jooksul</a:t>
            </a:r>
            <a:r>
              <a:rPr lang="en-GB" dirty="0"/>
              <a:t> (2013-2020) </a:t>
            </a:r>
            <a:r>
              <a:rPr lang="en-GB" dirty="0" err="1"/>
              <a:t>ette</a:t>
            </a:r>
            <a:r>
              <a:rPr lang="en-GB" dirty="0"/>
              <a:t> </a:t>
            </a:r>
            <a:r>
              <a:rPr lang="en-GB" dirty="0" err="1"/>
              <a:t>näidata</a:t>
            </a:r>
            <a:r>
              <a:rPr lang="en-GB" dirty="0"/>
              <a:t> </a:t>
            </a:r>
            <a:r>
              <a:rPr lang="en-GB" dirty="0" err="1"/>
              <a:t>projekti</a:t>
            </a:r>
            <a:r>
              <a:rPr lang="en-GB" dirty="0"/>
              <a:t> </a:t>
            </a:r>
            <a:r>
              <a:rPr lang="en-GB" dirty="0" err="1"/>
              <a:t>juhtimise</a:t>
            </a:r>
            <a:r>
              <a:rPr lang="en-GB" dirty="0"/>
              <a:t> </a:t>
            </a:r>
            <a:r>
              <a:rPr lang="en-GB" dirty="0" err="1"/>
              <a:t>kogemus</a:t>
            </a:r>
            <a:r>
              <a:rPr lang="en-GB" dirty="0" smtClean="0"/>
              <a:t>.</a:t>
            </a:r>
            <a:endParaRPr lang="et-EE" dirty="0" smtClean="0"/>
          </a:p>
          <a:p>
            <a:r>
              <a:rPr lang="et-EE" b="1" u="sng" dirty="0" smtClean="0"/>
              <a:t>Nõuded taotlusele:</a:t>
            </a:r>
          </a:p>
          <a:p>
            <a:pPr lvl="1"/>
            <a:r>
              <a:rPr lang="et-EE" dirty="0" smtClean="0"/>
              <a:t>E-keskkonnas;</a:t>
            </a:r>
          </a:p>
          <a:p>
            <a:pPr lvl="1"/>
            <a:r>
              <a:rPr lang="et-EE" dirty="0" smtClean="0"/>
              <a:t>Allkirjastatud esindusõigusliku isiku poolt;</a:t>
            </a:r>
          </a:p>
          <a:p>
            <a:pPr lvl="1"/>
            <a:r>
              <a:rPr lang="et-EE" dirty="0" smtClean="0"/>
              <a:t>Taotletakse eesmärkidele ja toetavatele tegevustele</a:t>
            </a:r>
          </a:p>
          <a:p>
            <a:pPr lvl="1"/>
            <a:r>
              <a:rPr lang="et-EE" dirty="0" smtClean="0"/>
              <a:t>Toetuse summa ja osakaal abikõlblikest kuludest vastav korrale ja tegevused tehakse abikõlblikkuse perioodil;</a:t>
            </a:r>
          </a:p>
          <a:p>
            <a:pPr lvl="1"/>
            <a:r>
              <a:rPr lang="et-EE" dirty="0" smtClean="0"/>
              <a:t>Partneri kaasamisel partneri andmeid (roll + andmed)</a:t>
            </a:r>
          </a:p>
          <a:p>
            <a:r>
              <a:rPr lang="et-EE" b="1" u="sng" dirty="0" smtClean="0"/>
              <a:t>Taotluse juurde lisatavad dokumendid:</a:t>
            </a:r>
          </a:p>
          <a:p>
            <a:pPr lvl="1"/>
            <a:r>
              <a:rPr lang="et-EE" dirty="0" smtClean="0"/>
              <a:t>Kirjeldus oma </a:t>
            </a:r>
            <a:r>
              <a:rPr lang="et-EE" dirty="0"/>
              <a:t>organisatsioonist ja selle tegevustest, mis kirjeldab taotleja </a:t>
            </a:r>
            <a:r>
              <a:rPr lang="et-EE" dirty="0" smtClean="0"/>
              <a:t>pädevusi</a:t>
            </a:r>
          </a:p>
          <a:p>
            <a:pPr lvl="1"/>
            <a:r>
              <a:rPr lang="et-EE" dirty="0" smtClean="0"/>
              <a:t>Meeskonnaliikmete CV-d</a:t>
            </a:r>
          </a:p>
          <a:p>
            <a:pPr lvl="1"/>
            <a:r>
              <a:rPr lang="et-EE" dirty="0" smtClean="0"/>
              <a:t>Projekti eelarve (lisa 1)</a:t>
            </a:r>
          </a:p>
          <a:p>
            <a:pPr lvl="1"/>
            <a:r>
              <a:rPr lang="et-EE" dirty="0" smtClean="0"/>
              <a:t>Partneri kinnituskiri (lisa 2, kui on partner)</a:t>
            </a:r>
          </a:p>
          <a:p>
            <a:pPr lvl="1"/>
            <a:r>
              <a:rPr lang="et-EE" dirty="0" smtClean="0"/>
              <a:t>Volikiri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40482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Toetuse taotlemine ja menetlemine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Kontaktisikud: Kelly Poopuu, Liina Breicis, Pille Penk</a:t>
            </a:r>
          </a:p>
          <a:p>
            <a:r>
              <a:rPr lang="et-EE" dirty="0"/>
              <a:t>Projekti taotluste esitamise tähtaeg on </a:t>
            </a:r>
            <a:r>
              <a:rPr lang="et-EE" dirty="0" smtClean="0"/>
              <a:t>01.04.2021 </a:t>
            </a:r>
            <a:r>
              <a:rPr lang="et-EE" dirty="0"/>
              <a:t>kell 17:00 kohaliku aja järgi</a:t>
            </a:r>
          </a:p>
          <a:p>
            <a:r>
              <a:rPr lang="et-EE" dirty="0"/>
              <a:t>Kogu kirjavahetus käib läbi e-toetuste keskkonna postkasti.</a:t>
            </a:r>
          </a:p>
          <a:p>
            <a:r>
              <a:rPr lang="et-EE" dirty="0"/>
              <a:t>Esitada võib vaid ühe </a:t>
            </a:r>
            <a:r>
              <a:rPr lang="et-EE" dirty="0" smtClean="0"/>
              <a:t>taotluse.</a:t>
            </a:r>
            <a:endParaRPr lang="et-EE" dirty="0"/>
          </a:p>
          <a:p>
            <a:r>
              <a:rPr lang="et-EE" dirty="0"/>
              <a:t>Peale tähtaja lõppemist suletakse taotlusvoor- hilinenud taotlusi vastu ei võeta!</a:t>
            </a:r>
          </a:p>
          <a:p>
            <a:r>
              <a:rPr lang="et-EE" dirty="0"/>
              <a:t>Esmane vastavuskontroll 10 tööpäeva jooksul</a:t>
            </a:r>
          </a:p>
          <a:p>
            <a:r>
              <a:rPr lang="et-EE" dirty="0"/>
              <a:t>Menetlemise käigus võidakse nõuda taotlejalt selgitusi ja lisadokumente või taotluse parandamist</a:t>
            </a:r>
          </a:p>
          <a:p>
            <a:r>
              <a:rPr lang="et-EE" dirty="0"/>
              <a:t>Igat taotlust hindab kaks erapooletut, sõltumatut ja usaldusväärset eksperti.</a:t>
            </a:r>
          </a:p>
          <a:p>
            <a:r>
              <a:rPr lang="et-EE" dirty="0"/>
              <a:t>Eksperdid annavad hindeid eraldiseisvalt hiljemalt </a:t>
            </a:r>
            <a:r>
              <a:rPr lang="et-EE" dirty="0" smtClean="0"/>
              <a:t>15 </a:t>
            </a:r>
            <a:r>
              <a:rPr lang="et-EE" dirty="0"/>
              <a:t>tööpäeva jooksul taotluse hindamiseks saamisest</a:t>
            </a:r>
          </a:p>
          <a:p>
            <a:r>
              <a:rPr lang="et-EE" dirty="0"/>
              <a:t>Taotlus, mille hindamistulemus on alla 50% maksimumtulemusest, tehakse rahuldamata jätmise otsus</a:t>
            </a:r>
          </a:p>
          <a:p>
            <a:r>
              <a:rPr lang="et-EE" dirty="0"/>
              <a:t>Projektide pingerida edastatakse vähemalt 3 liikmelisele programmioperaatori poolt moodustatud hindamiskomisjonile</a:t>
            </a:r>
          </a:p>
          <a:p>
            <a:r>
              <a:rPr lang="et-EE" dirty="0"/>
              <a:t>Hindamiskomisjon vaatab taotlused läbi 15 tööpäeva jooksul</a:t>
            </a:r>
          </a:p>
          <a:p>
            <a:r>
              <a:rPr lang="et-EE" dirty="0"/>
              <a:t>Otsuse vormistamine ja teavitamine 10-15 tööpäeva jooksul (e-toetuse keskkonna kaudu)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7477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Toetuse saaja ja partneri </a:t>
            </a:r>
            <a:r>
              <a:rPr lang="et-EE" dirty="0" smtClean="0"/>
              <a:t>kohustused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386" y="2651760"/>
            <a:ext cx="21861705" cy="10058399"/>
          </a:xfrm>
        </p:spPr>
        <p:txBody>
          <a:bodyPr>
            <a:normAutofit/>
          </a:bodyPr>
          <a:lstStyle/>
          <a:p>
            <a:r>
              <a:rPr lang="et-EE" dirty="0" smtClean="0"/>
              <a:t>Toetuse saaja kogub ja esitab rakendusüksusele andmeid projekti väljundi-ja tulemusnäitajate kohta, mis on vajalikud programmi seireülesannete täitmiseks;</a:t>
            </a:r>
          </a:p>
          <a:p>
            <a:r>
              <a:rPr lang="et-EE" dirty="0"/>
              <a:t>E</a:t>
            </a:r>
            <a:r>
              <a:rPr lang="fi-FI" dirty="0" smtClean="0"/>
              <a:t>i </a:t>
            </a:r>
            <a:r>
              <a:rPr lang="et-EE" dirty="0" smtClean="0"/>
              <a:t>võta</a:t>
            </a:r>
            <a:r>
              <a:rPr lang="fi-FI" dirty="0" smtClean="0"/>
              <a:t> </a:t>
            </a:r>
            <a:r>
              <a:rPr lang="et-EE" dirty="0" smtClean="0"/>
              <a:t>tööle</a:t>
            </a:r>
            <a:r>
              <a:rPr lang="fi-FI" dirty="0" smtClean="0"/>
              <a:t> </a:t>
            </a:r>
            <a:r>
              <a:rPr lang="fi-FI" dirty="0" err="1"/>
              <a:t>Eestis</a:t>
            </a:r>
            <a:r>
              <a:rPr lang="fi-FI" dirty="0"/>
              <a:t> </a:t>
            </a:r>
            <a:r>
              <a:rPr lang="fi-FI" dirty="0" err="1"/>
              <a:t>seadusliku</a:t>
            </a:r>
            <a:r>
              <a:rPr lang="fi-FI" dirty="0"/>
              <a:t> </a:t>
            </a:r>
            <a:r>
              <a:rPr lang="fi-FI" dirty="0" err="1"/>
              <a:t>aluseta</a:t>
            </a:r>
            <a:r>
              <a:rPr lang="fi-FI" dirty="0"/>
              <a:t> </a:t>
            </a:r>
            <a:r>
              <a:rPr lang="fi-FI" dirty="0" err="1"/>
              <a:t>viibivat</a:t>
            </a:r>
            <a:r>
              <a:rPr lang="fi-FI" dirty="0"/>
              <a:t> </a:t>
            </a:r>
            <a:r>
              <a:rPr lang="fi-FI" dirty="0" err="1"/>
              <a:t>isikut</a:t>
            </a:r>
            <a:r>
              <a:rPr lang="fi-FI" dirty="0" smtClean="0"/>
              <a:t>;</a:t>
            </a:r>
            <a:endParaRPr lang="et-EE" dirty="0" smtClean="0"/>
          </a:p>
          <a:p>
            <a:r>
              <a:rPr lang="et-EE" dirty="0" err="1" smtClean="0"/>
              <a:t>P</a:t>
            </a:r>
            <a:r>
              <a:rPr lang="fi-FI" dirty="0" err="1" smtClean="0"/>
              <a:t>eab</a:t>
            </a:r>
            <a:r>
              <a:rPr lang="fi-FI" dirty="0" smtClean="0"/>
              <a:t> </a:t>
            </a:r>
            <a:r>
              <a:rPr lang="fi-FI" dirty="0" err="1"/>
              <a:t>arvestust</a:t>
            </a:r>
            <a:r>
              <a:rPr lang="fi-FI" dirty="0"/>
              <a:t> projekti </a:t>
            </a:r>
            <a:r>
              <a:rPr lang="fi-FI" dirty="0" err="1"/>
              <a:t>kestel</a:t>
            </a:r>
            <a:r>
              <a:rPr lang="fi-FI" dirty="0"/>
              <a:t> projekti </a:t>
            </a:r>
            <a:r>
              <a:rPr lang="fi-FI" dirty="0" err="1"/>
              <a:t>tegevustega</a:t>
            </a:r>
            <a:r>
              <a:rPr lang="fi-FI" dirty="0"/>
              <a:t> </a:t>
            </a:r>
            <a:r>
              <a:rPr lang="fi-FI" dirty="0" err="1"/>
              <a:t>teenitud</a:t>
            </a:r>
            <a:r>
              <a:rPr lang="fi-FI" dirty="0"/>
              <a:t> </a:t>
            </a:r>
            <a:r>
              <a:rPr lang="fi-FI" dirty="0" err="1"/>
              <a:t>tulude</a:t>
            </a:r>
            <a:r>
              <a:rPr lang="fi-FI" dirty="0"/>
              <a:t> kohta;</a:t>
            </a:r>
            <a:endParaRPr lang="et-EE" dirty="0"/>
          </a:p>
          <a:p>
            <a:r>
              <a:rPr lang="et-EE" dirty="0" smtClean="0"/>
              <a:t>Toetuse </a:t>
            </a:r>
            <a:r>
              <a:rPr lang="et-EE" dirty="0"/>
              <a:t>saaja (sh partner) järgib hankemenetluse puhul riigihangete korraldamise </a:t>
            </a:r>
            <a:r>
              <a:rPr lang="et-EE" dirty="0" err="1"/>
              <a:t>üldpõhimõtteid</a:t>
            </a:r>
            <a:r>
              <a:rPr lang="et-EE" dirty="0"/>
              <a:t>, kasutades rahalisi vahendeid säästlikult ja otstarbekalt (RHS § 3)</a:t>
            </a:r>
          </a:p>
          <a:p>
            <a:r>
              <a:rPr lang="et-EE" dirty="0"/>
              <a:t>Võtab kirjalikku </a:t>
            </a:r>
            <a:r>
              <a:rPr lang="et-EE" dirty="0" err="1"/>
              <a:t>taasesitamist</a:t>
            </a:r>
            <a:r>
              <a:rPr lang="et-EE" dirty="0"/>
              <a:t> võimaldavas vormis vähemalt kolm hinnapakkumust, kui teenuse, asja või ehitustöö eeldatav maksumus ilma käibemaksuta on 5000 eurot või rohkem;</a:t>
            </a:r>
          </a:p>
          <a:p>
            <a:r>
              <a:rPr lang="et-EE" dirty="0"/>
              <a:t>Fikseerib kirjalikku </a:t>
            </a:r>
            <a:r>
              <a:rPr lang="et-EE" dirty="0" err="1"/>
              <a:t>taasesitamist</a:t>
            </a:r>
            <a:r>
              <a:rPr lang="et-EE" dirty="0"/>
              <a:t> võimaldavas vormis projekti tegevustesse kaasatud isikud (osalejate nimekirjad allkirjadega);</a:t>
            </a:r>
          </a:p>
          <a:p>
            <a:r>
              <a:rPr lang="et-EE" dirty="0" smtClean="0"/>
              <a:t>Annab jooksvalt infot projekti elluviimise ja tulemuste saavutuste kohta</a:t>
            </a:r>
          </a:p>
          <a:p>
            <a:r>
              <a:rPr lang="et-EE" dirty="0" smtClean="0"/>
              <a:t>Dokumentide </a:t>
            </a:r>
            <a:r>
              <a:rPr lang="et-EE" dirty="0"/>
              <a:t>säilitamise kohustus vähemalt kuni 31.12.2028;</a:t>
            </a:r>
          </a:p>
          <a:p>
            <a:r>
              <a:rPr lang="et-EE" dirty="0"/>
              <a:t>Korraldab vähemalt 2 projekti tegevusi ja tulemusi kajastavat avalikku üritust (</a:t>
            </a:r>
            <a:r>
              <a:rPr lang="et-EE" dirty="0" err="1"/>
              <a:t>ava-ja</a:t>
            </a:r>
            <a:r>
              <a:rPr lang="et-EE" dirty="0"/>
              <a:t> lõpuseminar või pressikonverents)</a:t>
            </a:r>
          </a:p>
          <a:p>
            <a:r>
              <a:rPr lang="et-EE" dirty="0"/>
              <a:t>Loob projekti kodulehe (võib olla ka organisatsiooni alamleht), kus kajastatakse kõiki olulisemaid projektiga soetud tegevusi, üritusi, tulemusi ja muid andmeid</a:t>
            </a:r>
            <a:r>
              <a:rPr lang="et-EE" dirty="0" smtClean="0"/>
              <a:t>.</a:t>
            </a:r>
            <a:endParaRPr lang="et-EE" dirty="0"/>
          </a:p>
          <a:p>
            <a:r>
              <a:rPr lang="et-EE" dirty="0"/>
              <a:t>Logode kasutamine infopäevadel, seminarid, trükised, üritused, meeneid jne.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28595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Vähese tähtsusega abi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Käesoleva taotlusvooru raames jagatavat toetust võidakse käsitleda kui vähese tähtsusega riigiabi Euroopa Komisjoni määruse artikli 3 tähenduses.</a:t>
            </a:r>
          </a:p>
          <a:p>
            <a:r>
              <a:rPr lang="et-EE" dirty="0"/>
              <a:t>Kui toetus on käsitletav vähese tähtsusega abina Euroopa Komisjoni määruse (EL) nr 1407/2013 alusel, ei tohi ettevõtjale antav abi mis tahes kolme eelarveaasta pikkuse ajavahemiku jooksul koos käesolevast taotlusvoorust taotletava toetusega ületada kokku 200 000 eurot</a:t>
            </a:r>
            <a:r>
              <a:rPr lang="et-EE" dirty="0" smtClean="0"/>
              <a:t>.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99449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>
          <a:xfrm>
            <a:off x="774091" y="3488366"/>
            <a:ext cx="22747390" cy="3029165"/>
          </a:xfrm>
        </p:spPr>
        <p:txBody>
          <a:bodyPr>
            <a:normAutofit/>
          </a:bodyPr>
          <a:lstStyle/>
          <a:p>
            <a:r>
              <a:rPr lang="et-EE" sz="9600" dirty="0" smtClean="0"/>
              <a:t>TÄNAN KUULAMAST!</a:t>
            </a:r>
            <a:endParaRPr lang="en-GB" sz="9600" dirty="0"/>
          </a:p>
        </p:txBody>
      </p:sp>
      <p:pic>
        <p:nvPicPr>
          <p:cNvPr id="5" name="Picture 4" descr="https://www.valitsus.ee/sites/default/files/logo-files/bw/web/rgb/sotsmin_3lovi_es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0928" y="853568"/>
            <a:ext cx="2349105" cy="11184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0033" y="853568"/>
            <a:ext cx="2372057" cy="110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34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E1E1C"/>
      </a:dk2>
      <a:lt2>
        <a:srgbClr val="0573BA"/>
      </a:lt2>
      <a:accent1>
        <a:srgbClr val="0573BA"/>
      </a:accent1>
      <a:accent2>
        <a:srgbClr val="E94E2E"/>
      </a:accent2>
      <a:accent3>
        <a:srgbClr val="02AB84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PPT-mal_EØSMidlene</Template>
  <TotalTime>201</TotalTime>
  <Words>587</Words>
  <Application>Microsoft Office PowerPoint</Application>
  <PresentationFormat>Custom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Office-tema</vt:lpstr>
      <vt:lpstr>Integreeritud teenused tervise ja turvalisuse toetamiseks kodukeskkonnas</vt:lpstr>
      <vt:lpstr>Nõuded taotlejale, partnerile ja taotlusele</vt:lpstr>
      <vt:lpstr>Toetuse taotlemine ja menetlemine</vt:lpstr>
      <vt:lpstr>Toetuse saaja ja partneri kohustused</vt:lpstr>
      <vt:lpstr>Vähese tähtsusega abi</vt:lpstr>
      <vt:lpstr>PowerPoint Presentation</vt:lpstr>
    </vt:vector>
  </TitlesOfParts>
  <Company>EFTA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WEGGERSEN Lillann</dc:creator>
  <cp:lastModifiedBy>Kelly Poopuu</cp:lastModifiedBy>
  <cp:revision>15</cp:revision>
  <dcterms:created xsi:type="dcterms:W3CDTF">2017-06-12T12:11:38Z</dcterms:created>
  <dcterms:modified xsi:type="dcterms:W3CDTF">2021-02-17T08:14:06Z</dcterms:modified>
</cp:coreProperties>
</file>