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58" r:id="rId3"/>
    <p:sldId id="273" r:id="rId4"/>
    <p:sldId id="274" r:id="rId5"/>
    <p:sldId id="275" r:id="rId6"/>
    <p:sldId id="276" r:id="rId7"/>
    <p:sldId id="277" r:id="rId8"/>
    <p:sldId id="278" r:id="rId9"/>
    <p:sldId id="279" r:id="rId10"/>
    <p:sldId id="280" r:id="rId11"/>
    <p:sldId id="272" r:id="rId12"/>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16/02/2021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16/02/2021</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16.02.2021</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stretch>
            <a:fillRect/>
          </a:stretch>
        </p:blipFill>
        <p:spPr>
          <a:xfrm>
            <a:off x="1260157" y="684923"/>
            <a:ext cx="1494875"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stretch>
            <a:fillRect/>
          </a:stretch>
        </p:blipFill>
        <p:spPr>
          <a:xfrm>
            <a:off x="1260157" y="698665"/>
            <a:ext cx="1495888"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16.02.2021</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260157" y="737576"/>
            <a:ext cx="1495888"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cid:image008.jpg@01D63015.4526DE7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mailto:Pille.Penk@rtk.ee"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4535670"/>
            <a:ext cx="18332511" cy="4924425"/>
          </a:xfrm>
        </p:spPr>
        <p:txBody>
          <a:bodyPr/>
          <a:lstStyle/>
          <a:p>
            <a:r>
              <a:rPr lang="en-GB" dirty="0"/>
              <a:t>Kulude ja tegevuste abikõlblikkus, projekti aruandlus ning toetuse maksmise </a:t>
            </a:r>
            <a:r>
              <a:rPr lang="en-GB" dirty="0" smtClean="0"/>
              <a:t>tingimused</a:t>
            </a:r>
            <a:r>
              <a:rPr lang="et-EE" dirty="0"/>
              <a:t/>
            </a:r>
            <a:br>
              <a:rPr lang="et-EE" dirty="0"/>
            </a:br>
            <a:r>
              <a:rPr lang="et-EE" sz="4000" dirty="0"/>
              <a:t>A</a:t>
            </a:r>
            <a:r>
              <a:rPr lang="et-EE" sz="4000" dirty="0" smtClean="0"/>
              <a:t>vatud </a:t>
            </a:r>
            <a:r>
              <a:rPr lang="et-EE" sz="4000" dirty="0"/>
              <a:t>taotlusvoor </a:t>
            </a:r>
            <a:r>
              <a:rPr lang="et-EE" sz="4000" dirty="0" smtClean="0"/>
              <a:t>„</a:t>
            </a:r>
            <a:r>
              <a:rPr lang="fi-FI" sz="4000" dirty="0"/>
              <a:t>Integreeritud teenused tervise ja turvalisuse toetamiseks kodukeskkonnas </a:t>
            </a:r>
            <a:r>
              <a:rPr lang="et-EE" sz="4000" dirty="0" smtClean="0"/>
              <a:t>“</a:t>
            </a:r>
            <a:endParaRPr lang="en-GB" sz="4000" dirty="0"/>
          </a:p>
        </p:txBody>
      </p:sp>
      <p:sp>
        <p:nvSpPr>
          <p:cNvPr id="5" name="Plassholder for tekst 4"/>
          <p:cNvSpPr>
            <a:spLocks noGrp="1"/>
          </p:cNvSpPr>
          <p:nvPr>
            <p:ph type="body" sz="quarter" idx="13"/>
          </p:nvPr>
        </p:nvSpPr>
        <p:spPr/>
        <p:txBody>
          <a:bodyPr/>
          <a:lstStyle/>
          <a:p>
            <a:r>
              <a:rPr lang="et-EE" dirty="0" smtClean="0"/>
              <a:t>Pille Penk</a:t>
            </a:r>
            <a:endParaRPr lang="en-GB" dirty="0"/>
          </a:p>
        </p:txBody>
      </p:sp>
      <p:sp>
        <p:nvSpPr>
          <p:cNvPr id="6" name="Plassholder for tekst 5"/>
          <p:cNvSpPr>
            <a:spLocks noGrp="1"/>
          </p:cNvSpPr>
          <p:nvPr>
            <p:ph type="body" sz="quarter" idx="14"/>
          </p:nvPr>
        </p:nvSpPr>
        <p:spPr>
          <a:xfrm>
            <a:off x="1260157" y="12246060"/>
            <a:ext cx="8349669" cy="923330"/>
          </a:xfrm>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16.02.2021</a:t>
            </a:r>
            <a:endParaRPr lang="nb-NO" dirty="0"/>
          </a:p>
        </p:txBody>
      </p:sp>
      <p:pic>
        <p:nvPicPr>
          <p:cNvPr id="10" name="Picture 9" descr="https://www.valitsus.ee/sites/default/files/logo-files/bw/web/rgb/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692797" y="782989"/>
            <a:ext cx="2983312" cy="1125315"/>
          </a:xfrm>
          <a:prstGeom prst="rect">
            <a:avLst/>
          </a:prstGeom>
          <a:noFill/>
          <a:ln>
            <a:noFill/>
          </a:ln>
        </p:spPr>
      </p:pic>
      <p:pic>
        <p:nvPicPr>
          <p:cNvPr id="12" name="Picture 11"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676109" y="791653"/>
            <a:ext cx="3099052" cy="1125315"/>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570672"/>
            <a:ext cx="21861705" cy="9708857"/>
          </a:xfrm>
        </p:spPr>
        <p:txBody>
          <a:bodyPr>
            <a:normAutofit/>
          </a:bodyPr>
          <a:lstStyle/>
          <a:p>
            <a:pPr marL="0" lvl="0" indent="0">
              <a:buNone/>
            </a:pPr>
            <a:r>
              <a:rPr lang="et-EE" sz="3200" dirty="0">
                <a:solidFill>
                  <a:srgbClr val="1E1E1C"/>
                </a:solidFill>
              </a:rPr>
              <a:t>Rakendusüksus teeb väljamakse taotluses esitatud kulude abikõlblikkuse kontrolli. Esimese väljamakse taotluse kulude valim on 100% ehk kõik esitatud kulud. Alates teisest maksetaotlusest rakendatakse osalist kontrolli ehk valimipõhist kontrolli. Toetuse saaja on kohustatud edastama rakendusüksusele valimisse lisatud kulude kohta kulu tekkimist ja kulu kandmist tõendavate dokumentide koopiad, samuti kulu aluseks olevad raamatupidamisnõuetele vastavad alusdokumentide koopiad ning hangete tegemise dokumentatsiooni koopiad, või tagama juurdepääsu tehtud hangetele riigihangete registris.</a:t>
            </a:r>
          </a:p>
          <a:p>
            <a:pPr marL="0" lvl="0" indent="0">
              <a:buNone/>
            </a:pPr>
            <a:endParaRPr lang="et-EE" sz="3200" dirty="0">
              <a:solidFill>
                <a:srgbClr val="1E1E1C"/>
              </a:solidFill>
            </a:endParaRPr>
          </a:p>
          <a:p>
            <a:pPr marL="0" lvl="0" indent="0">
              <a:buNone/>
            </a:pPr>
            <a:r>
              <a:rPr lang="et-EE" sz="3200" dirty="0">
                <a:solidFill>
                  <a:srgbClr val="1E1E1C"/>
                </a:solidFill>
              </a:rPr>
              <a:t>Väljamakse taotlus kontrollitakse hiljemalt 20 tööpäeva jooksul alates laekumisest rakendusüksusele. Juhul, kui väljamakse taotluses esineb puudusi võib rakendusüksus väljamakse taotluse menetlemise osaliselt või täielikult peatada, sellisel juhul peatub ka menetlemise periood. Toetuse saajal on õigus mõistliku aja jooksul puudused kõrvaldada.</a:t>
            </a:r>
          </a:p>
          <a:p>
            <a:pPr marL="0" lvl="0" indent="0">
              <a:buNone/>
            </a:pPr>
            <a:endParaRPr lang="et-EE" sz="3200" dirty="0">
              <a:solidFill>
                <a:srgbClr val="1E1E1C"/>
              </a:solidFill>
            </a:endParaRPr>
          </a:p>
          <a:p>
            <a:pPr marL="0" lvl="0" indent="0">
              <a:buNone/>
            </a:pPr>
            <a:r>
              <a:rPr lang="et-EE" sz="3200" dirty="0">
                <a:solidFill>
                  <a:srgbClr val="1E1E1C"/>
                </a:solidFill>
              </a:rPr>
              <a:t>Lõppmakse tehakse toetuse saajale ühe kuu jooksul pärast projekti kulude abikõlblikkuse, tegevuste elluviimise ja kulude tasumise tõendamist ning lõpparuande kinnitamist. Lõppmakse suurus on minimaalselt 15% projekti abikõlbliku toetuse summast</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1169583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tekst 2"/>
          <p:cNvSpPr>
            <a:spLocks noGrp="1"/>
          </p:cNvSpPr>
          <p:nvPr>
            <p:ph type="body" sz="quarter" idx="10"/>
          </p:nvPr>
        </p:nvSpPr>
        <p:spPr>
          <a:xfrm>
            <a:off x="1260474" y="3347049"/>
            <a:ext cx="18332193" cy="4192438"/>
          </a:xfrm>
        </p:spPr>
        <p:txBody>
          <a:bodyPr>
            <a:normAutofit/>
          </a:bodyPr>
          <a:lstStyle/>
          <a:p>
            <a:r>
              <a:rPr lang="et-EE" sz="5400" dirty="0" smtClean="0">
                <a:solidFill>
                  <a:schemeClr val="tx1"/>
                </a:solidFill>
              </a:rPr>
              <a:t>Tänan kuulamast!</a:t>
            </a:r>
            <a:endParaRPr lang="et-EE" sz="5400" dirty="0">
              <a:solidFill>
                <a:schemeClr val="tx1"/>
              </a:solidFill>
            </a:endParaRPr>
          </a:p>
          <a:p>
            <a:r>
              <a:rPr lang="et-EE" dirty="0" smtClean="0">
                <a:solidFill>
                  <a:schemeClr val="tx1"/>
                </a:solidFill>
              </a:rPr>
              <a:t>Pille Penk</a:t>
            </a:r>
          </a:p>
          <a:p>
            <a:r>
              <a:rPr lang="et-EE" dirty="0" smtClean="0">
                <a:solidFill>
                  <a:schemeClr val="tx1"/>
                </a:solidFill>
              </a:rPr>
              <a:t>Riigi Tugiteenuste Keskus</a:t>
            </a:r>
          </a:p>
          <a:p>
            <a:r>
              <a:rPr lang="et-EE" dirty="0" smtClean="0">
                <a:hlinkClick r:id="rId2"/>
              </a:rPr>
              <a:t>Pille.Penk@rtk.ee</a:t>
            </a:r>
            <a:endParaRPr lang="et-EE" dirty="0" smtClean="0"/>
          </a:p>
          <a:p>
            <a:r>
              <a:rPr lang="et-EE" dirty="0">
                <a:solidFill>
                  <a:schemeClr val="tx1"/>
                </a:solidFill>
              </a:rPr>
              <a:t>Tel 663 1856</a:t>
            </a:r>
            <a:endParaRPr lang="en-GB" dirty="0">
              <a:solidFill>
                <a:schemeClr val="tx1"/>
              </a:solidFill>
            </a:endParaRPr>
          </a:p>
        </p:txBody>
      </p:sp>
    </p:spTree>
    <p:extLst>
      <p:ext uri="{BB962C8B-B14F-4D97-AF65-F5344CB8AC3E}">
        <p14:creationId xmlns:p14="http://schemas.microsoft.com/office/powerpoint/2010/main" val="179334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t>Abikõlblikkuse periood</a:t>
            </a:r>
          </a:p>
        </p:txBody>
      </p:sp>
      <p:sp>
        <p:nvSpPr>
          <p:cNvPr id="3" name="Plassholder for innhold 2"/>
          <p:cNvSpPr>
            <a:spLocks noGrp="1"/>
          </p:cNvSpPr>
          <p:nvPr>
            <p:ph idx="1"/>
          </p:nvPr>
        </p:nvSpPr>
        <p:spPr>
          <a:xfrm>
            <a:off x="1260386" y="2691442"/>
            <a:ext cx="21861705" cy="9588087"/>
          </a:xfrm>
        </p:spPr>
        <p:txBody>
          <a:bodyPr>
            <a:normAutofit/>
          </a:bodyPr>
          <a:lstStyle/>
          <a:p>
            <a:pPr marL="0" lvl="0" indent="0">
              <a:buNone/>
            </a:pPr>
            <a:r>
              <a:rPr lang="en-GB" sz="4000" dirty="0">
                <a:solidFill>
                  <a:srgbClr val="1E1E1C"/>
                </a:solidFill>
              </a:rPr>
              <a:t>Rahastatud projekti tegevused ja kulud muutuvad abikõlblikuks alates projekti toetuse rahuldamise otsuse </a:t>
            </a:r>
            <a:r>
              <a:rPr lang="et-EE" sz="4000" dirty="0">
                <a:solidFill>
                  <a:srgbClr val="1E1E1C"/>
                </a:solidFill>
              </a:rPr>
              <a:t>tegemisest</a:t>
            </a:r>
            <a:r>
              <a:rPr lang="en-GB" sz="4000" dirty="0">
                <a:solidFill>
                  <a:srgbClr val="1E1E1C"/>
                </a:solidFill>
              </a:rPr>
              <a:t>.</a:t>
            </a:r>
            <a:r>
              <a:rPr lang="et-EE" sz="4000" dirty="0">
                <a:solidFill>
                  <a:srgbClr val="1E1E1C"/>
                </a:solidFill>
              </a:rPr>
              <a:t> Abikõlblikkuse periood on toetuse rahuldamise otsuses sätestatud ajavahemik, millal algab ja lõppeb projekti tegevus ning tekib projekti abikõlblik kulu.</a:t>
            </a:r>
            <a:endParaRPr lang="en-GB" sz="4000" dirty="0">
              <a:solidFill>
                <a:srgbClr val="1E1E1C"/>
              </a:solidFill>
            </a:endParaRPr>
          </a:p>
          <a:p>
            <a:pPr marL="0" lvl="0" indent="0">
              <a:buNone/>
            </a:pPr>
            <a:endParaRPr lang="en-GB" sz="4000" dirty="0">
              <a:solidFill>
                <a:srgbClr val="1E1E1C"/>
              </a:solidFill>
            </a:endParaRPr>
          </a:p>
          <a:p>
            <a:pPr marL="0" lvl="0" indent="0">
              <a:buNone/>
            </a:pPr>
            <a:r>
              <a:rPr lang="en-GB" sz="4000" dirty="0">
                <a:solidFill>
                  <a:srgbClr val="1E1E1C"/>
                </a:solidFill>
              </a:rPr>
              <a:t>Rahastatud projekti kestus võib olla maksimaalselt </a:t>
            </a:r>
            <a:r>
              <a:rPr lang="et-EE" sz="4000" dirty="0" smtClean="0">
                <a:solidFill>
                  <a:srgbClr val="1E1E1C"/>
                </a:solidFill>
              </a:rPr>
              <a:t>24</a:t>
            </a:r>
            <a:r>
              <a:rPr lang="en-GB" sz="4000" dirty="0" smtClean="0">
                <a:solidFill>
                  <a:srgbClr val="1E1E1C"/>
                </a:solidFill>
              </a:rPr>
              <a:t> kuud</a:t>
            </a:r>
            <a:r>
              <a:rPr lang="et-EE" sz="4000" dirty="0" smtClean="0">
                <a:solidFill>
                  <a:srgbClr val="1E1E1C"/>
                </a:solidFill>
              </a:rPr>
              <a:t>.</a:t>
            </a:r>
          </a:p>
          <a:p>
            <a:pPr marL="0" lvl="0" indent="0">
              <a:buNone/>
            </a:pPr>
            <a:endParaRPr lang="en-GB" sz="4000" dirty="0">
              <a:solidFill>
                <a:srgbClr val="1E1E1C"/>
              </a:solidFill>
            </a:endParaRPr>
          </a:p>
          <a:p>
            <a:pPr marL="0" lvl="0" indent="0">
              <a:buNone/>
            </a:pPr>
            <a:r>
              <a:rPr lang="en-GB" sz="4000" dirty="0">
                <a:solidFill>
                  <a:srgbClr val="1E1E1C"/>
                </a:solidFill>
              </a:rPr>
              <a:t>Võttes arvesse projektitaotluse hindamisprotsessi pikkust võiks kõige esimesel juhul planeerida projekti rakendamise alguskuupäevaks </a:t>
            </a:r>
            <a:r>
              <a:rPr lang="en-GB" sz="4000" dirty="0" smtClean="0">
                <a:solidFill>
                  <a:srgbClr val="1E1E1C"/>
                </a:solidFill>
              </a:rPr>
              <a:t>1.0</a:t>
            </a:r>
            <a:r>
              <a:rPr lang="et-EE" sz="4000" dirty="0" smtClean="0">
                <a:solidFill>
                  <a:srgbClr val="1E1E1C"/>
                </a:solidFill>
              </a:rPr>
              <a:t>8</a:t>
            </a:r>
            <a:r>
              <a:rPr lang="en-GB" sz="4000" dirty="0" smtClean="0">
                <a:solidFill>
                  <a:srgbClr val="1E1E1C"/>
                </a:solidFill>
              </a:rPr>
              <a:t>.2021</a:t>
            </a:r>
            <a:r>
              <a:rPr lang="et-EE" sz="4000" dirty="0" smtClean="0">
                <a:solidFill>
                  <a:srgbClr val="1E1E1C"/>
                </a:solidFill>
              </a:rPr>
              <a:t>.</a:t>
            </a:r>
            <a:endParaRPr lang="en-GB" sz="4000" dirty="0">
              <a:solidFill>
                <a:srgbClr val="1E1E1C"/>
              </a:solidFill>
            </a:endParaRPr>
          </a:p>
          <a:p>
            <a:pPr marL="0" lvl="0" indent="0">
              <a:buNone/>
            </a:pPr>
            <a:endParaRPr lang="en-GB" sz="4000" dirty="0">
              <a:solidFill>
                <a:srgbClr val="1E1E1C"/>
              </a:solidFill>
            </a:endParaRPr>
          </a:p>
          <a:p>
            <a:pPr marL="0" lvl="0" indent="0">
              <a:buNone/>
            </a:pPr>
            <a:r>
              <a:rPr lang="en-GB" sz="4000" dirty="0">
                <a:solidFill>
                  <a:srgbClr val="1E1E1C"/>
                </a:solidFill>
              </a:rPr>
              <a:t>Kõik projekti tegevused peavad olema </a:t>
            </a:r>
            <a:r>
              <a:rPr lang="en-GB" sz="4000" dirty="0" smtClean="0">
                <a:solidFill>
                  <a:srgbClr val="1E1E1C"/>
                </a:solidFill>
              </a:rPr>
              <a:t>lõpetatud</a:t>
            </a:r>
            <a:r>
              <a:rPr lang="et-EE" sz="4000" dirty="0" smtClean="0">
                <a:solidFill>
                  <a:srgbClr val="1E1E1C"/>
                </a:solidFill>
              </a:rPr>
              <a:t> ja kulud teostatud</a:t>
            </a:r>
            <a:r>
              <a:rPr lang="en-GB" sz="4000" dirty="0" smtClean="0">
                <a:solidFill>
                  <a:srgbClr val="1E1E1C"/>
                </a:solidFill>
              </a:rPr>
              <a:t> </a:t>
            </a:r>
            <a:r>
              <a:rPr lang="en-GB" sz="4000" dirty="0">
                <a:solidFill>
                  <a:srgbClr val="1E1E1C"/>
                </a:solidFill>
              </a:rPr>
              <a:t>projektitoetuse rahuldamise otsuses näidatud ajaks, kuid mitte hiljem kui </a:t>
            </a:r>
            <a:r>
              <a:rPr lang="en-GB" sz="4000" dirty="0" smtClean="0">
                <a:solidFill>
                  <a:srgbClr val="1E1E1C"/>
                </a:solidFill>
              </a:rPr>
              <a:t>3</a:t>
            </a:r>
            <a:r>
              <a:rPr lang="et-EE" sz="4000" dirty="0">
                <a:solidFill>
                  <a:srgbClr val="1E1E1C"/>
                </a:solidFill>
              </a:rPr>
              <a:t>0</a:t>
            </a:r>
            <a:r>
              <a:rPr lang="en-GB" sz="4000" dirty="0" smtClean="0">
                <a:solidFill>
                  <a:srgbClr val="1E1E1C"/>
                </a:solidFill>
              </a:rPr>
              <a:t>.0</a:t>
            </a:r>
            <a:r>
              <a:rPr lang="et-EE" sz="4000" dirty="0">
                <a:solidFill>
                  <a:srgbClr val="1E1E1C"/>
                </a:solidFill>
              </a:rPr>
              <a:t>4</a:t>
            </a:r>
            <a:r>
              <a:rPr lang="en-GB" sz="4000" dirty="0" smtClean="0">
                <a:solidFill>
                  <a:srgbClr val="1E1E1C"/>
                </a:solidFill>
              </a:rPr>
              <a:t>.202</a:t>
            </a:r>
            <a:r>
              <a:rPr lang="et-EE" sz="4000" dirty="0">
                <a:solidFill>
                  <a:srgbClr val="1E1E1C"/>
                </a:solidFill>
              </a:rPr>
              <a:t>4</a:t>
            </a:r>
            <a:r>
              <a:rPr lang="en-GB" sz="4000" dirty="0" smtClean="0">
                <a:solidFill>
                  <a:srgbClr val="1E1E1C"/>
                </a:solidFill>
              </a:rPr>
              <a:t>. </a:t>
            </a:r>
            <a:endParaRPr lang="en-GB" sz="4000" dirty="0">
              <a:solidFill>
                <a:srgbClr val="1E1E1C"/>
              </a:solidFill>
            </a:endParaRPr>
          </a:p>
          <a:p>
            <a:pPr marL="0" indent="0">
              <a:buNone/>
            </a:pPr>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osakaal ja piirsumma</a:t>
            </a:r>
          </a:p>
        </p:txBody>
      </p:sp>
      <p:sp>
        <p:nvSpPr>
          <p:cNvPr id="3" name="Content Placeholder 2"/>
          <p:cNvSpPr>
            <a:spLocks noGrp="1"/>
          </p:cNvSpPr>
          <p:nvPr>
            <p:ph idx="1"/>
          </p:nvPr>
        </p:nvSpPr>
        <p:spPr>
          <a:xfrm>
            <a:off x="1260386" y="2777706"/>
            <a:ext cx="21861705" cy="9501823"/>
          </a:xfrm>
        </p:spPr>
        <p:txBody>
          <a:bodyPr>
            <a:normAutofit fontScale="85000" lnSpcReduction="10000"/>
          </a:bodyPr>
          <a:lstStyle/>
          <a:p>
            <a:pPr marL="0" indent="0">
              <a:buNone/>
            </a:pPr>
            <a:r>
              <a:rPr lang="et-EE" dirty="0"/>
              <a:t>Taotlusvooru maht kokku on 5</a:t>
            </a:r>
            <a:r>
              <a:rPr lang="et-EE" dirty="0" smtClean="0"/>
              <a:t>00 </a:t>
            </a:r>
            <a:r>
              <a:rPr lang="et-EE" dirty="0"/>
              <a:t>000 eurot. Toetuse vähim summa ühe projekti kohta on </a:t>
            </a:r>
            <a:r>
              <a:rPr lang="et-EE" dirty="0" smtClean="0"/>
              <a:t>200 </a:t>
            </a:r>
            <a:r>
              <a:rPr lang="et-EE" dirty="0"/>
              <a:t>000 eurot ja suurim summa 5</a:t>
            </a:r>
            <a:r>
              <a:rPr lang="et-EE" dirty="0" smtClean="0"/>
              <a:t>00 </a:t>
            </a:r>
            <a:r>
              <a:rPr lang="et-EE" dirty="0"/>
              <a:t>000 eurot</a:t>
            </a:r>
            <a:r>
              <a:rPr lang="et-EE" dirty="0" smtClean="0"/>
              <a:t>.</a:t>
            </a:r>
          </a:p>
          <a:p>
            <a:r>
              <a:rPr lang="et-EE" dirty="0"/>
              <a:t>Projektile, mis hõlmab vaid imikute ja väikelastega riskiperede tuvastamise ning toetamise tegevussuunda, eraldatakse toetus summas 200 000 eurot.</a:t>
            </a:r>
          </a:p>
          <a:p>
            <a:r>
              <a:rPr lang="et-EE" dirty="0" smtClean="0"/>
              <a:t>Projektile</a:t>
            </a:r>
            <a:r>
              <a:rPr lang="et-EE" dirty="0"/>
              <a:t>, mis hõlmab vaid kodukeskkonna vigastusriskide vähendamise tegevussuunda, eraldatakse toetus vahemikus 200 000 – 300 000 eurot.</a:t>
            </a:r>
          </a:p>
          <a:p>
            <a:r>
              <a:rPr lang="et-EE" dirty="0" smtClean="0"/>
              <a:t>Nii </a:t>
            </a:r>
            <a:r>
              <a:rPr lang="et-EE" dirty="0"/>
              <a:t>imikute ja väikelastega riskiperede tuvastamise ning toetamise tegevussuunda kui ka kodukeskkonna vigastusriskide vähendamise tegevussuunda hõlmavale projektile eraldatava toetuse maksimum on 500 000 eurot.</a:t>
            </a:r>
            <a:endParaRPr lang="et-EE" dirty="0" smtClean="0"/>
          </a:p>
          <a:p>
            <a:pPr marL="0" indent="0">
              <a:buNone/>
            </a:pPr>
            <a:endParaRPr lang="et-EE" dirty="0"/>
          </a:p>
          <a:p>
            <a:pPr marL="0" indent="0">
              <a:buNone/>
            </a:pPr>
            <a:r>
              <a:rPr lang="et-EE" dirty="0" smtClean="0"/>
              <a:t>Toetuse maksmise määr:</a:t>
            </a:r>
          </a:p>
          <a:p>
            <a:r>
              <a:rPr lang="fi-FI" dirty="0" smtClean="0"/>
              <a:t>90</a:t>
            </a:r>
            <a:r>
              <a:rPr lang="fi-FI" dirty="0"/>
              <a:t>% abikõlblikest kuludest, kui toetuse saaja on </a:t>
            </a:r>
            <a:r>
              <a:rPr lang="et-EE" dirty="0" smtClean="0"/>
              <a:t>toetuse andmise tingimuste punktis 2. Terminid määratletud </a:t>
            </a:r>
            <a:r>
              <a:rPr lang="fi-FI" dirty="0" smtClean="0"/>
              <a:t>valitsusväline </a:t>
            </a:r>
            <a:r>
              <a:rPr lang="fi-FI" dirty="0"/>
              <a:t>organisatsioon</a:t>
            </a:r>
            <a:r>
              <a:rPr lang="fi-FI" dirty="0" smtClean="0"/>
              <a:t>;</a:t>
            </a:r>
            <a:endParaRPr lang="et-EE" dirty="0" smtClean="0"/>
          </a:p>
          <a:p>
            <a:r>
              <a:rPr lang="et-EE" dirty="0"/>
              <a:t>85</a:t>
            </a:r>
            <a:r>
              <a:rPr lang="et-EE" dirty="0" smtClean="0"/>
              <a:t>% abikõlblikest </a:t>
            </a:r>
            <a:r>
              <a:rPr lang="et-EE" dirty="0"/>
              <a:t>kuludest kõigile teistele toetuse taotlejatele</a:t>
            </a:r>
            <a:r>
              <a:rPr lang="et-EE" dirty="0" smtClean="0"/>
              <a:t>.</a:t>
            </a:r>
          </a:p>
          <a:p>
            <a:pPr marL="0" indent="0">
              <a:buNone/>
            </a:pPr>
            <a:r>
              <a:rPr lang="et-EE" dirty="0" smtClean="0"/>
              <a:t>Omafinantseeringu minimaalne määr on abikõlblikest kuludest:</a:t>
            </a:r>
          </a:p>
          <a:p>
            <a:r>
              <a:rPr lang="fi-FI" dirty="0"/>
              <a:t>10</a:t>
            </a:r>
            <a:r>
              <a:rPr lang="fi-FI" dirty="0" smtClean="0"/>
              <a:t>%</a:t>
            </a:r>
            <a:r>
              <a:rPr lang="et-EE" dirty="0" smtClean="0"/>
              <a:t> </a:t>
            </a:r>
            <a:r>
              <a:rPr lang="fi-FI" dirty="0" smtClean="0"/>
              <a:t>abikõlblikest </a:t>
            </a:r>
            <a:r>
              <a:rPr lang="fi-FI" dirty="0"/>
              <a:t>kuludest, kui toetuse saaja on valitsusväline organisatsioon;</a:t>
            </a:r>
            <a:endParaRPr lang="et-EE" dirty="0" smtClean="0"/>
          </a:p>
          <a:p>
            <a:r>
              <a:rPr lang="et-EE" dirty="0"/>
              <a:t>15</a:t>
            </a:r>
            <a:r>
              <a:rPr lang="et-EE" dirty="0" smtClean="0"/>
              <a:t>% abikõlblikest </a:t>
            </a:r>
            <a:r>
              <a:rPr lang="et-EE" dirty="0"/>
              <a:t>kuludest kõigile teistele taotlejatele.</a:t>
            </a:r>
            <a:endParaRPr lang="et-EE" dirty="0" smtClean="0"/>
          </a:p>
          <a:p>
            <a:pPr marL="0" indent="0">
              <a:buNone/>
            </a:pPr>
            <a:endParaRPr lang="et-EE" dirty="0"/>
          </a:p>
          <a:p>
            <a:pPr marL="0" indent="0">
              <a:buNone/>
            </a:pPr>
            <a:r>
              <a:rPr lang="et-EE" dirty="0"/>
              <a:t>Valitsusväliste organisatsioonide või riiklike sotsiaalpartnerite poolt rakendatud projektide puhul on lubatud kajastada vabatahtlikku tööd mitterahalise omafinantseeringuna. Sellisel juhul võib vabatahtlik töö moodustada kuni 50% projekti jaoks nõutud omafinantseeringu määrast. Vabatahtliku töö ühikuhinnad peavad vastama Eestis sellise töö eest tavaliselt makstavale töötasule.</a:t>
            </a:r>
          </a:p>
          <a:p>
            <a:pPr marL="0" indent="0">
              <a:buNone/>
            </a:pPr>
            <a:endParaRPr lang="et-EE" dirty="0"/>
          </a:p>
        </p:txBody>
      </p:sp>
    </p:spTree>
    <p:extLst>
      <p:ext uri="{BB962C8B-B14F-4D97-AF65-F5344CB8AC3E}">
        <p14:creationId xmlns:p14="http://schemas.microsoft.com/office/powerpoint/2010/main" val="8972038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üldpõhimõtted</a:t>
            </a:r>
          </a:p>
        </p:txBody>
      </p:sp>
      <p:sp>
        <p:nvSpPr>
          <p:cNvPr id="3" name="Content Placeholder 2"/>
          <p:cNvSpPr>
            <a:spLocks noGrp="1"/>
          </p:cNvSpPr>
          <p:nvPr>
            <p:ph idx="1"/>
          </p:nvPr>
        </p:nvSpPr>
        <p:spPr>
          <a:xfrm>
            <a:off x="1260386" y="2743200"/>
            <a:ext cx="21861705" cy="9536329"/>
          </a:xfrm>
        </p:spPr>
        <p:txBody>
          <a:bodyPr>
            <a:normAutofit fontScale="92500" lnSpcReduction="10000"/>
          </a:bodyPr>
          <a:lstStyle/>
          <a:p>
            <a:pPr marL="0" indent="0">
              <a:buNone/>
            </a:pPr>
            <a:r>
              <a:rPr lang="et-EE" sz="3400" dirty="0"/>
              <a:t>Toetuse saaja raamatupidamise sise-eeskirjad ja auditeerimise kord peavad võimaldama projekti kuluaruannetes esitatud kulude ja tulude otsest võrdlust vastavate raamatupidamisaruannete ja tõendavate dokumentidega.</a:t>
            </a:r>
          </a:p>
          <a:p>
            <a:pPr marL="0" indent="0">
              <a:buNone/>
            </a:pPr>
            <a:r>
              <a:rPr lang="et-EE" sz="3400" dirty="0"/>
              <a:t>Projekti välisriigi partneri kulud hüvitatakse sarnaselt toetuse saajaga. Piisab kvalifitseeritud audiitori poolt läbi viidud projektikulude auditi aruandest.</a:t>
            </a:r>
          </a:p>
          <a:p>
            <a:pPr marL="0" indent="0">
              <a:buNone/>
            </a:pPr>
            <a:r>
              <a:rPr lang="et-EE" sz="3400" dirty="0" smtClean="0"/>
              <a:t>Toetuse saaja </a:t>
            </a:r>
            <a:r>
              <a:rPr lang="fi-FI" sz="3400" dirty="0"/>
              <a:t>peab arvestust projekti kestel projekti tegevustega teenitud tulude </a:t>
            </a:r>
            <a:r>
              <a:rPr lang="fi-FI" sz="3400" dirty="0" smtClean="0"/>
              <a:t>kohta</a:t>
            </a:r>
            <a:r>
              <a:rPr lang="et-EE" sz="3400" dirty="0" smtClean="0"/>
              <a:t>. P</a:t>
            </a:r>
            <a:r>
              <a:rPr lang="fi-FI" sz="3400" dirty="0" smtClean="0"/>
              <a:t>rojektitegevuste </a:t>
            </a:r>
            <a:r>
              <a:rPr lang="fi-FI" sz="3400" dirty="0"/>
              <a:t>tulemusena teenitud tulu käsitatakse projekti eelarve </a:t>
            </a:r>
            <a:r>
              <a:rPr lang="fi-FI" sz="3400" dirty="0" smtClean="0"/>
              <a:t>osana</a:t>
            </a:r>
            <a:r>
              <a:rPr lang="et-EE" sz="3400" dirty="0" smtClean="0"/>
              <a:t>. Projekti </a:t>
            </a:r>
            <a:r>
              <a:rPr lang="et-EE" sz="3400" dirty="0"/>
              <a:t>tegevuste raames eeldatav tulu arvestatakse projekti eelarvesse ja raporteeritakse kasumina projekti finantsaruandluses. Projekti lõplik toetuse määr tekib, arvestades planeeritavat tulu ja reaalselt saadud tulu, mis esitatakse projekti lõppedes</a:t>
            </a:r>
            <a:r>
              <a:rPr lang="et-EE" sz="3400" dirty="0" smtClean="0"/>
              <a:t>. </a:t>
            </a:r>
            <a:endParaRPr lang="et-EE" sz="3400" dirty="0"/>
          </a:p>
          <a:p>
            <a:pPr marL="0" indent="0">
              <a:buNone/>
            </a:pPr>
            <a:r>
              <a:rPr lang="et-EE" sz="3400" dirty="0"/>
              <a:t>Abikõlblikud kulud on:</a:t>
            </a:r>
          </a:p>
          <a:p>
            <a:r>
              <a:rPr lang="et-EE" sz="3400" dirty="0"/>
              <a:t>tehtud toetuse rahuldamise otsuses sätestatud abikõlblikkuse perioodil;</a:t>
            </a:r>
          </a:p>
          <a:p>
            <a:r>
              <a:rPr lang="et-EE" sz="3400" dirty="0"/>
              <a:t>seotud </a:t>
            </a:r>
            <a:r>
              <a:rPr lang="et-EE" sz="3400" dirty="0" smtClean="0"/>
              <a:t>projekti </a:t>
            </a:r>
            <a:r>
              <a:rPr lang="et-EE" sz="3400" dirty="0"/>
              <a:t>eelarvega;</a:t>
            </a:r>
          </a:p>
          <a:p>
            <a:r>
              <a:rPr lang="et-EE" sz="3400" dirty="0"/>
              <a:t>tegelikult raamatupidamises kantud – kaup on üle antud või teenus osutatud, selle kohta on koostatud kuludokument;</a:t>
            </a:r>
          </a:p>
          <a:p>
            <a:r>
              <a:rPr lang="et-EE" sz="3400" dirty="0"/>
              <a:t>makstud hiljemalt 30 päeva jooksul alates projekti abikõlblikkuse perioodi lõppkuupäevast;</a:t>
            </a:r>
          </a:p>
          <a:p>
            <a:r>
              <a:rPr lang="et-EE" sz="3400" dirty="0"/>
              <a:t>kontrollitavad ja organisatsiooni üldisest raamatupidamisest eristatavad;</a:t>
            </a:r>
          </a:p>
          <a:p>
            <a:r>
              <a:rPr lang="et-EE" sz="3400" dirty="0"/>
              <a:t>proportsionaalsed ja säästlikud ning tehtud üksnes projekti eesmärgi ja oodatud tulemuste saavutamiseks;</a:t>
            </a:r>
          </a:p>
          <a:p>
            <a:r>
              <a:rPr lang="et-EE" sz="3400" dirty="0"/>
              <a:t>kooskõlas Euroopa Liidu ja Eesti õigusaktidega ning vastama heale raamatupidamistavale.</a:t>
            </a:r>
          </a:p>
          <a:p>
            <a:pPr marL="0" indent="0">
              <a:buNone/>
            </a:pPr>
            <a:endParaRPr lang="et-EE" dirty="0"/>
          </a:p>
        </p:txBody>
      </p:sp>
    </p:spTree>
    <p:extLst>
      <p:ext uri="{BB962C8B-B14F-4D97-AF65-F5344CB8AC3E}">
        <p14:creationId xmlns:p14="http://schemas.microsoft.com/office/powerpoint/2010/main" val="579060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otsekulud</a:t>
            </a:r>
          </a:p>
        </p:txBody>
      </p:sp>
      <p:sp>
        <p:nvSpPr>
          <p:cNvPr id="3" name="Content Placeholder 2"/>
          <p:cNvSpPr>
            <a:spLocks noGrp="1"/>
          </p:cNvSpPr>
          <p:nvPr>
            <p:ph idx="1"/>
          </p:nvPr>
        </p:nvSpPr>
        <p:spPr>
          <a:xfrm>
            <a:off x="1260386" y="2708694"/>
            <a:ext cx="21861705" cy="9570835"/>
          </a:xfrm>
        </p:spPr>
        <p:txBody>
          <a:bodyPr>
            <a:normAutofit lnSpcReduction="10000"/>
          </a:bodyPr>
          <a:lstStyle/>
          <a:p>
            <a:pPr marL="0" lvl="0" indent="0">
              <a:buNone/>
            </a:pPr>
            <a:r>
              <a:rPr lang="et-EE" sz="3400" dirty="0">
                <a:solidFill>
                  <a:srgbClr val="1E1E1C"/>
                </a:solidFill>
              </a:rPr>
              <a:t>Projekti abikõlblikud otsekulud on otseselt seotud projekti rakendamisega:</a:t>
            </a:r>
          </a:p>
          <a:p>
            <a:pPr lvl="0"/>
            <a:r>
              <a:rPr lang="et-EE" sz="3400" dirty="0">
                <a:solidFill>
                  <a:srgbClr val="1E1E1C"/>
                </a:solidFill>
              </a:rPr>
              <a:t>otsesed personalikulud – projektijuhi, projekti assistendi ja projekti sisuekspertide töötasu, füüsilise isikuga sõlmitud võlaõigusliku lepingu alusel makstav tasu, töötasult arvestatavad riiklikud maksud, proportsionaalselt projektiheaks töötatud ajaga seadustest tulenevad hüvitised ja puhkusetasud;</a:t>
            </a:r>
          </a:p>
          <a:p>
            <a:pPr lvl="0"/>
            <a:r>
              <a:rPr lang="et-EE" sz="3400" dirty="0">
                <a:solidFill>
                  <a:srgbClr val="1E1E1C"/>
                </a:solidFill>
              </a:rPr>
              <a:t>projektis osalevate töötajate reisi- ja päevarahad vastavalt Eesti õigusaktidele;</a:t>
            </a:r>
          </a:p>
          <a:p>
            <a:pPr lvl="0"/>
            <a:r>
              <a:rPr lang="et-EE" sz="3400" dirty="0">
                <a:solidFill>
                  <a:srgbClr val="1E1E1C"/>
                </a:solidFill>
              </a:rPr>
              <a:t>projekti avalikustamisega seotud kulud ehk teavituskulud;</a:t>
            </a:r>
          </a:p>
          <a:p>
            <a:pPr lvl="0"/>
            <a:r>
              <a:rPr lang="et-EE" sz="3400" dirty="0">
                <a:solidFill>
                  <a:srgbClr val="1E1E1C"/>
                </a:solidFill>
              </a:rPr>
              <a:t>uue või kasutatud seadme ostmise kulu amortisatsiooni määras projekti eluea jooksul. Kui toetuse saaja põhjendab, et seade on lahutamatu ja vajalik osa projekti tulemuste saavutamiseks, võib seadme kogu ostuhinna lugeda erandina </a:t>
            </a:r>
            <a:r>
              <a:rPr lang="et-EE" sz="3400" dirty="0" smtClean="0">
                <a:solidFill>
                  <a:srgbClr val="1E1E1C"/>
                </a:solidFill>
              </a:rPr>
              <a:t>abikõlblikuks. Toetuse saaja peab tagama, et seadmed on tema omandis, kindlustatud ning seadmete hoolduseks on tagatud ressursid vähemalt 5 aastat peale projekti lõpparuande kinnitamist rakendusüksuse poolt;</a:t>
            </a:r>
            <a:endParaRPr lang="et-EE" sz="3400" dirty="0">
              <a:solidFill>
                <a:srgbClr val="1E1E1C"/>
              </a:solidFill>
            </a:endParaRPr>
          </a:p>
          <a:p>
            <a:pPr lvl="0"/>
            <a:r>
              <a:rPr lang="et-EE" sz="3400" dirty="0">
                <a:solidFill>
                  <a:srgbClr val="1E1E1C"/>
                </a:solidFill>
              </a:rPr>
              <a:t>tarbekaupade ja tarvikute ostmine tingimusel, et need on eristatavad ja vajalikud projekti tegevuste elluviimiseks ja eesmärgi saavutamiseks;</a:t>
            </a:r>
          </a:p>
          <a:p>
            <a:pPr lvl="0"/>
            <a:r>
              <a:rPr lang="et-EE" sz="3400" dirty="0">
                <a:solidFill>
                  <a:srgbClr val="1E1E1C"/>
                </a:solidFill>
              </a:rPr>
              <a:t>toetuse saaja poolt projekti elluviimise eesmärgil sõlmitud muu lepinguga kaasnev kulu tingimusel, et see on sõlmitud kooskõlas riigihangete seaduse ja käesoleva korraga;</a:t>
            </a:r>
          </a:p>
          <a:p>
            <a:pPr lvl="0"/>
            <a:r>
              <a:rPr lang="et-EE" sz="3400" dirty="0">
                <a:solidFill>
                  <a:srgbClr val="1E1E1C"/>
                </a:solidFill>
              </a:rPr>
              <a:t>toetuse rahuldamise otsusega projektile kehtestatud kohustustest otseselt tulenevad kulud</a:t>
            </a:r>
            <a:r>
              <a:rPr lang="et-EE" sz="3400" dirty="0" smtClean="0">
                <a:solidFill>
                  <a:srgbClr val="1E1E1C"/>
                </a:solidFill>
              </a:rPr>
              <a:t>.</a:t>
            </a:r>
            <a:endParaRPr lang="et-EE" sz="3400" dirty="0">
              <a:solidFill>
                <a:srgbClr val="1E1E1C"/>
              </a:solidFill>
            </a:endParaRPr>
          </a:p>
        </p:txBody>
      </p:sp>
    </p:spTree>
    <p:extLst>
      <p:ext uri="{BB962C8B-B14F-4D97-AF65-F5344CB8AC3E}">
        <p14:creationId xmlns:p14="http://schemas.microsoft.com/office/powerpoint/2010/main" val="808268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kaudsed kulud (üldkulud)</a:t>
            </a:r>
          </a:p>
        </p:txBody>
      </p:sp>
      <p:sp>
        <p:nvSpPr>
          <p:cNvPr id="3" name="Content Placeholder 2"/>
          <p:cNvSpPr>
            <a:spLocks noGrp="1"/>
          </p:cNvSpPr>
          <p:nvPr>
            <p:ph idx="1"/>
          </p:nvPr>
        </p:nvSpPr>
        <p:spPr>
          <a:xfrm>
            <a:off x="1260386" y="2743200"/>
            <a:ext cx="21861705" cy="9536329"/>
          </a:xfrm>
        </p:spPr>
        <p:txBody>
          <a:bodyPr>
            <a:normAutofit/>
          </a:bodyPr>
          <a:lstStyle/>
          <a:p>
            <a:pPr marL="0" lvl="0" indent="0">
              <a:buNone/>
            </a:pPr>
            <a:r>
              <a:rPr lang="et-EE" sz="3400" dirty="0">
                <a:solidFill>
                  <a:srgbClr val="1E1E1C"/>
                </a:solidFill>
              </a:rPr>
              <a:t>Kaudsed kulud on kõik abikõlblikud kulud, mida ei saa otseselt seostada projekti tegevustega, kuid tehakse otseses seoses projektile omistatavate abikõlblike otsekuludega.</a:t>
            </a:r>
          </a:p>
          <a:p>
            <a:pPr marL="0" lvl="0" indent="0">
              <a:buNone/>
            </a:pPr>
            <a:r>
              <a:rPr lang="et-EE" sz="3400" dirty="0">
                <a:solidFill>
                  <a:srgbClr val="1E1E1C"/>
                </a:solidFill>
              </a:rPr>
              <a:t>Projekti kaudseid kulusid arvestatakse kindla määra alusel, mis moodustavad kuni 15% otsestest abikõlblikest personalikuludest.</a:t>
            </a:r>
          </a:p>
          <a:p>
            <a:pPr lvl="0"/>
            <a:r>
              <a:rPr lang="et-EE" sz="3400" dirty="0">
                <a:solidFill>
                  <a:srgbClr val="1E1E1C"/>
                </a:solidFill>
              </a:rPr>
              <a:t>raamatupidamine, sekretäri- ja personalitöö, juriidiline nõustamine;</a:t>
            </a:r>
          </a:p>
          <a:p>
            <a:pPr lvl="0"/>
            <a:r>
              <a:rPr lang="et-EE" sz="3400" dirty="0">
                <a:solidFill>
                  <a:srgbClr val="1E1E1C"/>
                </a:solidFill>
              </a:rPr>
              <a:t>kontoritarvikute ja -mööbli ostmise, rentimise, hooldus- ja remondikulud;</a:t>
            </a:r>
          </a:p>
          <a:p>
            <a:pPr lvl="0"/>
            <a:r>
              <a:rPr lang="et-EE" sz="3400" dirty="0">
                <a:solidFill>
                  <a:srgbClr val="1E1E1C"/>
                </a:solidFill>
              </a:rPr>
              <a:t>vara haldamine – kommunaalkulud, kontoriruumide rent, </a:t>
            </a:r>
            <a:r>
              <a:rPr lang="et-EE" sz="3400" dirty="0" smtClean="0">
                <a:solidFill>
                  <a:srgbClr val="1E1E1C"/>
                </a:solidFill>
              </a:rPr>
              <a:t>valveteenus (v.a valehäirete kulude katmine), </a:t>
            </a:r>
            <a:r>
              <a:rPr lang="et-EE" sz="3400" dirty="0">
                <a:solidFill>
                  <a:srgbClr val="1E1E1C"/>
                </a:solidFill>
              </a:rPr>
              <a:t>maamaks;</a:t>
            </a:r>
          </a:p>
          <a:p>
            <a:pPr lvl="0"/>
            <a:r>
              <a:rPr lang="et-EE" sz="3400" dirty="0">
                <a:solidFill>
                  <a:srgbClr val="1E1E1C"/>
                </a:solidFill>
              </a:rPr>
              <a:t>infotehnoloogia kulud – tark- ja riistvara, kontoritehnika ostmise ja rentimise ning serverite, võrkude ja kontoritehnika hooldus- ja remondikulud;</a:t>
            </a:r>
          </a:p>
          <a:p>
            <a:pPr lvl="0"/>
            <a:r>
              <a:rPr lang="et-EE" sz="3400" dirty="0">
                <a:solidFill>
                  <a:srgbClr val="1E1E1C"/>
                </a:solidFill>
              </a:rPr>
              <a:t>sideteenused – postikulu, telefonisideteenused;</a:t>
            </a:r>
          </a:p>
          <a:p>
            <a:pPr lvl="0"/>
            <a:r>
              <a:rPr lang="et-EE" sz="3400" dirty="0">
                <a:solidFill>
                  <a:srgbClr val="1E1E1C"/>
                </a:solidFill>
              </a:rPr>
              <a:t>pangakonto avamise ja haldamise kulud ning makse </a:t>
            </a:r>
            <a:r>
              <a:rPr lang="et-EE" sz="3400" dirty="0" smtClean="0">
                <a:solidFill>
                  <a:srgbClr val="1E1E1C"/>
                </a:solidFill>
              </a:rPr>
              <a:t>ülekandetasu</a:t>
            </a:r>
            <a:r>
              <a:rPr lang="et-EE" sz="3400" dirty="0" smtClean="0">
                <a:solidFill>
                  <a:srgbClr val="1E1E1C"/>
                </a:solidFill>
              </a:rPr>
              <a:t>;</a:t>
            </a:r>
            <a:endParaRPr lang="et-EE" sz="3400" dirty="0">
              <a:solidFill>
                <a:srgbClr val="1E1E1C"/>
              </a:solidFill>
            </a:endParaRPr>
          </a:p>
          <a:p>
            <a:pPr lvl="0"/>
            <a:r>
              <a:rPr lang="et-EE" sz="3400" dirty="0">
                <a:solidFill>
                  <a:srgbClr val="1E1E1C"/>
                </a:solidFill>
              </a:rPr>
              <a:t>muu abistav töö</a:t>
            </a:r>
            <a:r>
              <a:rPr lang="et-EE" sz="3400" dirty="0" smtClean="0">
                <a:solidFill>
                  <a:srgbClr val="1E1E1C"/>
                </a:solidFill>
              </a:rPr>
              <a:t>.</a:t>
            </a:r>
            <a:endParaRPr lang="et-EE" sz="3400" dirty="0">
              <a:solidFill>
                <a:srgbClr val="1E1E1C"/>
              </a:solidFill>
            </a:endParaRPr>
          </a:p>
        </p:txBody>
      </p:sp>
    </p:spTree>
    <p:extLst>
      <p:ext uri="{BB962C8B-B14F-4D97-AF65-F5344CB8AC3E}">
        <p14:creationId xmlns:p14="http://schemas.microsoft.com/office/powerpoint/2010/main" val="1557290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Mitteabikõlblikud kulud</a:t>
            </a:r>
          </a:p>
        </p:txBody>
      </p:sp>
      <p:sp>
        <p:nvSpPr>
          <p:cNvPr id="3" name="Content Placeholder 2"/>
          <p:cNvSpPr>
            <a:spLocks noGrp="1"/>
          </p:cNvSpPr>
          <p:nvPr>
            <p:ph idx="1"/>
          </p:nvPr>
        </p:nvSpPr>
        <p:spPr>
          <a:xfrm>
            <a:off x="1260386" y="2691442"/>
            <a:ext cx="21861705" cy="9588087"/>
          </a:xfrm>
        </p:spPr>
        <p:txBody>
          <a:bodyPr/>
          <a:lstStyle/>
          <a:p>
            <a:pPr lvl="0"/>
            <a:r>
              <a:rPr lang="et-EE" sz="3400" dirty="0">
                <a:solidFill>
                  <a:srgbClr val="1E1E1C"/>
                </a:solidFill>
              </a:rPr>
              <a:t>laenudega seotud kulud, finantstehingute tasud ja muud puhtalt finantskulud sh valuutakursi muutuste kahjum;</a:t>
            </a:r>
          </a:p>
          <a:p>
            <a:pPr lvl="0"/>
            <a:r>
              <a:rPr lang="et-EE" sz="3400" dirty="0">
                <a:solidFill>
                  <a:srgbClr val="1E1E1C"/>
                </a:solidFill>
              </a:rPr>
              <a:t>eraldised kahjumi või võimalike tulevaste kohustuste katmiseks;</a:t>
            </a:r>
          </a:p>
          <a:p>
            <a:pPr lvl="0"/>
            <a:r>
              <a:rPr lang="et-EE" sz="3400" dirty="0">
                <a:solidFill>
                  <a:srgbClr val="1E1E1C"/>
                </a:solidFill>
              </a:rPr>
              <a:t>käibemaks, kui see saadakse sisendkäibemaksuga tagasi;</a:t>
            </a:r>
          </a:p>
          <a:p>
            <a:pPr lvl="0"/>
            <a:r>
              <a:rPr lang="et-EE" sz="3400" dirty="0">
                <a:solidFill>
                  <a:srgbClr val="1E1E1C"/>
                </a:solidFill>
              </a:rPr>
              <a:t>mootorsõiduki ostmise-, liisimise ja remondiga seotud kulud</a:t>
            </a:r>
          </a:p>
          <a:p>
            <a:pPr lvl="0"/>
            <a:r>
              <a:rPr lang="et-EE" sz="3400" dirty="0">
                <a:solidFill>
                  <a:srgbClr val="1E1E1C"/>
                </a:solidFill>
              </a:rPr>
              <a:t>trahvid ja muud rahalised karistused;</a:t>
            </a:r>
          </a:p>
          <a:p>
            <a:pPr lvl="0"/>
            <a:r>
              <a:rPr lang="et-EE" sz="3400" dirty="0">
                <a:solidFill>
                  <a:srgbClr val="1E1E1C"/>
                </a:solidFill>
              </a:rPr>
              <a:t>kohtuvaidluste kulud, välja arvatud juhul, kui kohtuvaidlus on lahutamatu ja vajalik projekti tulemuste saavutamiseks;</a:t>
            </a:r>
          </a:p>
          <a:p>
            <a:pPr lvl="0"/>
            <a:r>
              <a:rPr lang="et-EE" sz="3400" dirty="0">
                <a:solidFill>
                  <a:srgbClr val="1E1E1C"/>
                </a:solidFill>
              </a:rPr>
              <a:t>kulud, mis kaetakse muudest allikatest;</a:t>
            </a:r>
          </a:p>
          <a:p>
            <a:pPr lvl="0"/>
            <a:r>
              <a:rPr lang="et-EE" sz="3400" dirty="0">
                <a:solidFill>
                  <a:srgbClr val="1E1E1C"/>
                </a:solidFill>
              </a:rPr>
              <a:t>kulud, mis ei ole vajalikud projekti eesmärgi saavutamiseks.</a:t>
            </a:r>
          </a:p>
          <a:p>
            <a:pPr marL="0" indent="0">
              <a:buNone/>
            </a:pPr>
            <a:endParaRPr lang="et-EE" dirty="0"/>
          </a:p>
        </p:txBody>
      </p:sp>
    </p:spTree>
    <p:extLst>
      <p:ext uri="{BB962C8B-B14F-4D97-AF65-F5344CB8AC3E}">
        <p14:creationId xmlns:p14="http://schemas.microsoft.com/office/powerpoint/2010/main" val="4035405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kasutamisega seotud aruannete esitamine</a:t>
            </a:r>
          </a:p>
        </p:txBody>
      </p:sp>
      <p:sp>
        <p:nvSpPr>
          <p:cNvPr id="3" name="Content Placeholder 2"/>
          <p:cNvSpPr>
            <a:spLocks noGrp="1"/>
          </p:cNvSpPr>
          <p:nvPr>
            <p:ph idx="1"/>
          </p:nvPr>
        </p:nvSpPr>
        <p:spPr>
          <a:xfrm>
            <a:off x="1260386" y="2777706"/>
            <a:ext cx="21861705" cy="9501823"/>
          </a:xfrm>
        </p:spPr>
        <p:txBody>
          <a:bodyPr/>
          <a:lstStyle/>
          <a:p>
            <a:pPr marL="0" lvl="0" indent="0">
              <a:buNone/>
            </a:pPr>
            <a:r>
              <a:rPr lang="et-EE" sz="3200" dirty="0">
                <a:solidFill>
                  <a:prstClr val="black"/>
                </a:solidFill>
              </a:rPr>
              <a:t>Vahearuanded projekti elluviimise kohta esitatakse rakendusüksusele vähemalt üks kord aastas vastavalt toetuse rahuldamise otsuses sätestatud tähtaegadele.</a:t>
            </a:r>
          </a:p>
          <a:p>
            <a:pPr marL="0" lvl="0" indent="0">
              <a:buNone/>
            </a:pPr>
            <a:endParaRPr lang="et-EE" sz="3200" dirty="0">
              <a:solidFill>
                <a:prstClr val="black"/>
              </a:solidFill>
            </a:endParaRPr>
          </a:p>
          <a:p>
            <a:pPr marL="0" lvl="0" indent="0">
              <a:buNone/>
            </a:pPr>
            <a:r>
              <a:rPr lang="et-EE" sz="3200" dirty="0">
                <a:solidFill>
                  <a:prstClr val="black"/>
                </a:solidFill>
              </a:rPr>
              <a:t>Kui projekti abikõlblikkuse periood on kuni 18 kuud, esitab toetuse saaja rakendusüksusele ainult lõpparuande. Projekti lõpparuanne tuleb esitada 45 päeva jooksul alates projekti abikõlblikkuse perioodi lõppkuupäevast.</a:t>
            </a:r>
          </a:p>
          <a:p>
            <a:pPr marL="0" lvl="0" indent="0">
              <a:buNone/>
            </a:pPr>
            <a:endParaRPr lang="et-EE" sz="3200" dirty="0">
              <a:solidFill>
                <a:srgbClr val="1E1E1C"/>
              </a:solidFill>
            </a:endParaRPr>
          </a:p>
          <a:p>
            <a:pPr marL="0" lvl="0" indent="0">
              <a:buNone/>
            </a:pPr>
            <a:r>
              <a:rPr lang="et-EE" sz="3200" dirty="0">
                <a:solidFill>
                  <a:srgbClr val="1E1E1C"/>
                </a:solidFill>
              </a:rPr>
              <a:t>Lõpparuanne esitatakse e-toetuste keskkonna </a:t>
            </a:r>
            <a:r>
              <a:rPr lang="et-EE" sz="3200" u="sng" dirty="0">
                <a:solidFill>
                  <a:srgbClr val="0573BA"/>
                </a:solidFill>
              </a:rPr>
              <a:t>https://etoetus.struktuurifondid.ee </a:t>
            </a:r>
            <a:r>
              <a:rPr lang="et-EE" sz="3200" dirty="0">
                <a:solidFill>
                  <a:srgbClr val="1E1E1C"/>
                </a:solidFill>
              </a:rPr>
              <a:t>kaudu.</a:t>
            </a:r>
          </a:p>
          <a:p>
            <a:pPr marL="0" lvl="0" indent="0">
              <a:buNone/>
            </a:pPr>
            <a:endParaRPr lang="et-EE" sz="3200" dirty="0">
              <a:solidFill>
                <a:srgbClr val="1E1E1C"/>
              </a:solidFill>
            </a:endParaRPr>
          </a:p>
          <a:p>
            <a:pPr marL="0" lvl="0" indent="0">
              <a:buNone/>
            </a:pPr>
            <a:r>
              <a:rPr lang="et-EE" sz="3200" dirty="0">
                <a:solidFill>
                  <a:srgbClr val="1E1E1C"/>
                </a:solidFill>
              </a:rPr>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p>
          <a:p>
            <a:pPr marL="0" indent="0">
              <a:buNone/>
            </a:pPr>
            <a:endParaRPr lang="et-EE" dirty="0"/>
          </a:p>
        </p:txBody>
      </p:sp>
    </p:spTree>
    <p:extLst>
      <p:ext uri="{BB962C8B-B14F-4D97-AF65-F5344CB8AC3E}">
        <p14:creationId xmlns:p14="http://schemas.microsoft.com/office/powerpoint/2010/main" val="3558747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621102"/>
            <a:ext cx="21861705" cy="1138687"/>
          </a:xfrm>
        </p:spPr>
        <p:txBody>
          <a:bodyPr/>
          <a:lstStyle/>
          <a:p>
            <a:r>
              <a:rPr lang="et-EE" dirty="0"/>
              <a:t>Toetuse maksmise tingimused</a:t>
            </a:r>
          </a:p>
        </p:txBody>
      </p:sp>
      <p:sp>
        <p:nvSpPr>
          <p:cNvPr id="3" name="Content Placeholder 2"/>
          <p:cNvSpPr>
            <a:spLocks noGrp="1"/>
          </p:cNvSpPr>
          <p:nvPr>
            <p:ph idx="1"/>
          </p:nvPr>
        </p:nvSpPr>
        <p:spPr>
          <a:xfrm>
            <a:off x="1260386" y="1984076"/>
            <a:ext cx="21861705" cy="10295454"/>
          </a:xfrm>
        </p:spPr>
        <p:txBody>
          <a:bodyPr>
            <a:noAutofit/>
          </a:bodyPr>
          <a:lstStyle/>
          <a:p>
            <a:pPr marL="0" lvl="0" indent="0">
              <a:buNone/>
            </a:pPr>
            <a:r>
              <a:rPr lang="et-EE" sz="3200" dirty="0">
                <a:solidFill>
                  <a:srgbClr val="1E1E1C"/>
                </a:solidFill>
              </a:rPr>
              <a:t>Toetuse maksmise eelduseks on toetuse rahuldamise otsus, toetuse saaja ja projekti partnerite vahel sõlmitud partnerluslepingud ja kulude abikõlblikkus, sealhulgas kulude aluseks olevate tegevuste abikõlblikkus.</a:t>
            </a:r>
          </a:p>
          <a:p>
            <a:pPr marL="0" lvl="0" indent="0">
              <a:buNone/>
            </a:pPr>
            <a:r>
              <a:rPr lang="et-EE" sz="3200" dirty="0">
                <a:solidFill>
                  <a:srgbClr val="1E1E1C"/>
                </a:solidFill>
              </a:rPr>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p>
          <a:p>
            <a:pPr marL="0" lvl="0" indent="0">
              <a:buNone/>
            </a:pPr>
            <a:r>
              <a:rPr lang="et-EE" sz="3200" dirty="0">
                <a:solidFill>
                  <a:srgbClr val="1E1E1C"/>
                </a:solidFill>
              </a:rPr>
              <a:t>Ettemakse taotlused või väljamakse taotlused e-toetuste keskkonna kaudu.</a:t>
            </a:r>
          </a:p>
          <a:p>
            <a:pPr marL="0" lvl="0" indent="0">
              <a:buNone/>
            </a:pPr>
            <a:r>
              <a:rPr lang="et-EE" sz="3200" dirty="0">
                <a:solidFill>
                  <a:srgbClr val="1E1E1C"/>
                </a:solidFill>
              </a:rPr>
              <a:t>Väljamakse taotlus esitatakse, kui abikõlblik kulu on reaalselt tekkinud ja makstud regulaarsusega vähemalt üks kord kvartalis, kuid mitte sagedamini kui üks kord kuus.</a:t>
            </a:r>
          </a:p>
          <a:p>
            <a:pPr marL="0" lvl="0" indent="0">
              <a:buNone/>
            </a:pPr>
            <a:r>
              <a:rPr lang="et-EE" sz="3200" u="sng" dirty="0">
                <a:solidFill>
                  <a:srgbClr val="1E1E1C"/>
                </a:solidFill>
              </a:rPr>
              <a:t>Toetuse saaja peab koos esimese väljamakse taotlusega esitama rakendusüksusele:</a:t>
            </a:r>
          </a:p>
          <a:p>
            <a:pPr lvl="0"/>
            <a:r>
              <a:rPr lang="et-EE" sz="3200" dirty="0">
                <a:solidFill>
                  <a:srgbClr val="1E1E1C"/>
                </a:solidFill>
              </a:rPr>
              <a:t>väljavõtte oma raamatupidamise sise-eeskirjast, milles on kirjeldatud, kuidas projekti kulusid ja tasumist eristatakse raamatupidamises muudest taotleja kuludest;</a:t>
            </a:r>
          </a:p>
          <a:p>
            <a:pPr lvl="0"/>
            <a:r>
              <a:rPr lang="et-EE" sz="3200" dirty="0">
                <a:solidFill>
                  <a:srgbClr val="1E1E1C"/>
                </a:solidFill>
              </a:rPr>
              <a:t>koopia riigihangete tegemise korrast asutuses;</a:t>
            </a:r>
          </a:p>
          <a:p>
            <a:pPr lvl="0"/>
            <a:r>
              <a:rPr lang="et-EE" sz="3200" dirty="0">
                <a:solidFill>
                  <a:srgbClr val="1E1E1C"/>
                </a:solidFill>
              </a:rPr>
              <a:t>lühikirjelduse projekti rakendamisega seotud dokumentide algatamise, viseerimise ja kinnitamise kohta ning esindusõigusliku isiku poolt edasivolitatud õiguste korral vastavad volikirjade koopiad;</a:t>
            </a:r>
          </a:p>
          <a:p>
            <a:pPr lvl="0"/>
            <a:r>
              <a:rPr lang="et-EE" sz="3200" dirty="0">
                <a:solidFill>
                  <a:srgbClr val="1E1E1C"/>
                </a:solidFill>
              </a:rPr>
              <a:t>selgituse, kuidas on toetuse saaja oma asutuses ette näinud toetusega seotud dokumentatsiooni säilitamise nõutud ajani (31.12.2028</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3025594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436</TotalTime>
  <Words>1335</Words>
  <Application>Microsoft Office PowerPoint</Application>
  <PresentationFormat>Custom</PresentationFormat>
  <Paragraphs>95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Office-tema</vt:lpstr>
      <vt:lpstr>Kulude ja tegevuste abikõlblikkus, projekti aruandlus ning toetuse maksmise tingimused Avatud taotlusvoor „Integreeritud teenused tervise ja turvalisuse toetamiseks kodukeskkonnas “</vt:lpstr>
      <vt:lpstr>Abikõlblikkuse periood</vt:lpstr>
      <vt:lpstr>Toetuse osakaal ja piirsumma</vt:lpstr>
      <vt:lpstr>Kulude abikõlblikkuse üldpõhimõtted</vt:lpstr>
      <vt:lpstr>Projekti abikõlblikud otsekulud</vt:lpstr>
      <vt:lpstr>Projekti abikõlblikud kaudsed kulud (üldkulud)</vt:lpstr>
      <vt:lpstr>Mitteabikõlblikud kulud</vt:lpstr>
      <vt:lpstr>Toetuse kasutamisega seotud aruannete esitamine</vt:lpstr>
      <vt:lpstr>Toetuse maksmise tingimused</vt:lpstr>
      <vt:lpstr>Toetuse maksmise tingimused</vt:lpstr>
      <vt:lpstr>PowerPoint Presentation</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34</cp:revision>
  <dcterms:created xsi:type="dcterms:W3CDTF">2017-06-12T12:11:38Z</dcterms:created>
  <dcterms:modified xsi:type="dcterms:W3CDTF">2021-02-16T09:19:31Z</dcterms:modified>
</cp:coreProperties>
</file>