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8" r:id="rId2"/>
    <p:sldId id="259" r:id="rId3"/>
    <p:sldId id="279" r:id="rId4"/>
    <p:sldId id="260" r:id="rId5"/>
    <p:sldId id="280" r:id="rId6"/>
    <p:sldId id="263" r:id="rId7"/>
    <p:sldId id="264" r:id="rId8"/>
    <p:sldId id="265" r:id="rId9"/>
    <p:sldId id="266" r:id="rId10"/>
    <p:sldId id="268" r:id="rId11"/>
    <p:sldId id="267" r:id="rId12"/>
    <p:sldId id="269" r:id="rId13"/>
    <p:sldId id="270" r:id="rId14"/>
    <p:sldId id="271" r:id="rId15"/>
    <p:sldId id="272" r:id="rId16"/>
    <p:sldId id="281" r:id="rId17"/>
    <p:sldId id="273" r:id="rId18"/>
    <p:sldId id="276" r:id="rId19"/>
    <p:sldId id="275" r:id="rId20"/>
    <p:sldId id="274" r:id="rId21"/>
    <p:sldId id="278" r:id="rId22"/>
    <p:sldId id="277" r:id="rId23"/>
    <p:sldId id="282" r:id="rId2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e Kõiva" initials="MK" lastIdx="5" clrIdx="0">
    <p:extLst>
      <p:ext uri="{19B8F6BF-5375-455C-9EA6-DF929625EA0E}">
        <p15:presenceInfo xmlns:p15="http://schemas.microsoft.com/office/powerpoint/2012/main" userId="S-1-5-21-898125067-2190569883-1495593899-49049" providerId="AD"/>
      </p:ext>
    </p:extLst>
  </p:cmAuthor>
  <p:cmAuthor id="2" name="Kadri Kubber" initials="KK" lastIdx="1" clrIdx="1">
    <p:extLst>
      <p:ext uri="{19B8F6BF-5375-455C-9EA6-DF929625EA0E}">
        <p15:presenceInfo xmlns:p15="http://schemas.microsoft.com/office/powerpoint/2012/main" userId="S-1-5-21-898125067-2190569883-1495593899-45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66D5DF-F3CB-9141-A710-FB10A3B60390}" v="8" dt="2019-11-29T16:45:32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21" autoAdjust="0"/>
  </p:normalViewPr>
  <p:slideViewPr>
    <p:cSldViewPr>
      <p:cViewPr varScale="1">
        <p:scale>
          <a:sx n="104" d="100"/>
          <a:sy n="104" d="100"/>
        </p:scale>
        <p:origin x="88" y="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6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Kramp" userId="3c5d9418ad1d83c7" providerId="LiveId" clId="{3066D5DF-F3CB-9141-A710-FB10A3B60390}"/>
    <pc:docChg chg="undo custSel modMainMaster">
      <pc:chgData name="Jan Kramp" userId="3c5d9418ad1d83c7" providerId="LiveId" clId="{3066D5DF-F3CB-9141-A710-FB10A3B60390}" dt="2019-11-29T16:45:37.974" v="30" actId="14100"/>
      <pc:docMkLst>
        <pc:docMk/>
      </pc:docMkLst>
      <pc:sldMasterChg chg="addSp delSp modSp modSldLayout">
        <pc:chgData name="Jan Kramp" userId="3c5d9418ad1d83c7" providerId="LiveId" clId="{3066D5DF-F3CB-9141-A710-FB10A3B60390}" dt="2019-11-29T16:45:37.974" v="30" actId="14100"/>
        <pc:sldMasterMkLst>
          <pc:docMk/>
          <pc:sldMasterMk cId="1329607279" sldId="2147483648"/>
        </pc:sldMasterMkLst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2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3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4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5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6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7" creationId="{00000000-0000-0000-0000-000000000000}"/>
          </ac:spMkLst>
        </pc:spChg>
        <pc:spChg chg="mod">
          <ac:chgData name="Jan Kramp" userId="3c5d9418ad1d83c7" providerId="LiveId" clId="{3066D5DF-F3CB-9141-A710-FB10A3B60390}" dt="2019-11-29T16:45:32.437" v="29" actId="553"/>
          <ac:spMkLst>
            <pc:docMk/>
            <pc:sldMasterMk cId="1329607279" sldId="2147483648"/>
            <ac:spMk id="8" creationId="{00000000-0000-0000-0000-000000000000}"/>
          </ac:spMkLst>
        </pc:spChg>
        <pc:picChg chg="mod modCrop">
          <ac:chgData name="Jan Kramp" userId="3c5d9418ad1d83c7" providerId="LiveId" clId="{3066D5DF-F3CB-9141-A710-FB10A3B60390}" dt="2019-11-29T16:45:37.974" v="30" actId="14100"/>
          <ac:picMkLst>
            <pc:docMk/>
            <pc:sldMasterMk cId="1329607279" sldId="2147483648"/>
            <ac:picMk id="9" creationId="{00000000-0000-0000-0000-000000000000}"/>
          </ac:picMkLst>
        </pc:picChg>
        <pc:picChg chg="del mod">
          <ac:chgData name="Jan Kramp" userId="3c5d9418ad1d83c7" providerId="LiveId" clId="{3066D5DF-F3CB-9141-A710-FB10A3B60390}" dt="2019-11-29T16:42:40.732" v="7" actId="478"/>
          <ac:picMkLst>
            <pc:docMk/>
            <pc:sldMasterMk cId="1329607279" sldId="2147483648"/>
            <ac:picMk id="10" creationId="{00000000-0000-0000-0000-000000000000}"/>
          </ac:picMkLst>
        </pc:picChg>
        <pc:picChg chg="add mod">
          <ac:chgData name="Jan Kramp" userId="3c5d9418ad1d83c7" providerId="LiveId" clId="{3066D5DF-F3CB-9141-A710-FB10A3B60390}" dt="2019-11-29T16:42:43.067" v="9" actId="1076"/>
          <ac:picMkLst>
            <pc:docMk/>
            <pc:sldMasterMk cId="1329607279" sldId="2147483648"/>
            <ac:picMk id="11" creationId="{AC446B9D-30FD-344C-86EC-FABBED673DD4}"/>
          </ac:picMkLst>
        </pc:picChg>
        <pc:sldLayoutChg chg="modSp">
          <pc:chgData name="Jan Kramp" userId="3c5d9418ad1d83c7" providerId="LiveId" clId="{3066D5DF-F3CB-9141-A710-FB10A3B60390}" dt="2019-11-29T16:42:31.402" v="6"/>
          <pc:sldLayoutMkLst>
            <pc:docMk/>
            <pc:sldMasterMk cId="1329607279" sldId="2147483648"/>
            <pc:sldLayoutMk cId="1745452505" sldId="2147483649"/>
          </pc:sldLayoutMkLst>
          <pc:spChg chg="mod">
            <ac:chgData name="Jan Kramp" userId="3c5d9418ad1d83c7" providerId="LiveId" clId="{3066D5DF-F3CB-9141-A710-FB10A3B60390}" dt="2019-11-29T16:42:31.402" v="6"/>
            <ac:spMkLst>
              <pc:docMk/>
              <pc:sldMasterMk cId="1329607279" sldId="2147483648"/>
              <pc:sldLayoutMk cId="1745452505" sldId="2147483649"/>
              <ac:spMk id="2" creationId="{00000000-0000-0000-0000-000000000000}"/>
            </ac:spMkLst>
          </pc:spChg>
          <pc:spChg chg="mod">
            <ac:chgData name="Jan Kramp" userId="3c5d9418ad1d83c7" providerId="LiveId" clId="{3066D5DF-F3CB-9141-A710-FB10A3B60390}" dt="2019-11-29T16:42:31.402" v="6"/>
            <ac:spMkLst>
              <pc:docMk/>
              <pc:sldMasterMk cId="1329607279" sldId="2147483648"/>
              <pc:sldLayoutMk cId="1745452505" sldId="2147483649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6AF2E-44BE-4121-B9F9-89B1209990A6}" type="datetimeFigureOut">
              <a:rPr lang="et-EE" smtClean="0"/>
              <a:pPr/>
              <a:t>12.04.2021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18A49-54D4-4514-ADAC-9AE3EF7A6695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3560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61086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3284986"/>
            <a:ext cx="10945216" cy="147002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392" y="4941168"/>
            <a:ext cx="10945216" cy="12736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58C1-D6E0-472C-AF1C-76DEEF72108D}" type="datetime1">
              <a:rPr lang="et-EE" smtClean="0"/>
              <a:pPr/>
              <a:t>12.04.2021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41A2E-5EE6-45FA-A02B-58907817A367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4545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t-EE" dirty="0"/>
          </a:p>
          <a:p>
            <a:pPr lvl="0"/>
            <a:r>
              <a:rPr lang="en-US" dirty="0"/>
              <a:t>Second level</a:t>
            </a:r>
            <a:endParaRPr lang="et-EE" dirty="0"/>
          </a:p>
          <a:p>
            <a:pPr lvl="0"/>
            <a:r>
              <a:rPr lang="en-US" dirty="0"/>
              <a:t>Third level</a:t>
            </a:r>
            <a:endParaRPr lang="et-EE" dirty="0"/>
          </a:p>
          <a:p>
            <a:pPr lvl="0"/>
            <a:r>
              <a:rPr lang="en-US" dirty="0"/>
              <a:t>Fourth level</a:t>
            </a:r>
            <a:endParaRPr lang="et-EE" dirty="0"/>
          </a:p>
          <a:p>
            <a:pPr lvl="0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41A2E-5EE6-45FA-A02B-58907817A367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62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5573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t-EE" sz="1800"/>
          </a:p>
        </p:txBody>
      </p:sp>
      <p:sp>
        <p:nvSpPr>
          <p:cNvPr id="8" name="Rectangle 7"/>
          <p:cNvSpPr/>
          <p:nvPr userDrawn="1"/>
        </p:nvSpPr>
        <p:spPr>
          <a:xfrm>
            <a:off x="12084000" y="-35295"/>
            <a:ext cx="108000" cy="6893295"/>
          </a:xfrm>
          <a:prstGeom prst="rect">
            <a:avLst/>
          </a:prstGeom>
          <a:solidFill>
            <a:srgbClr val="002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0"/>
          </a:p>
        </p:txBody>
      </p:sp>
      <p:pic>
        <p:nvPicPr>
          <p:cNvPr id="9" name="Picture 8"/>
          <p:cNvPicPr>
            <a:picLocks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" r="1"/>
          <a:stretch/>
        </p:blipFill>
        <p:spPr>
          <a:xfrm>
            <a:off x="1" y="6642000"/>
            <a:ext cx="12192000" cy="216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67063"/>
            <a:ext cx="10972800" cy="1143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892628"/>
            <a:ext cx="10972800" cy="32726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t-EE" dirty="0"/>
          </a:p>
          <a:p>
            <a:pPr lvl="0"/>
            <a:r>
              <a:rPr lang="en-US" dirty="0"/>
              <a:t>Second level</a:t>
            </a:r>
            <a:endParaRPr lang="et-EE" dirty="0"/>
          </a:p>
          <a:p>
            <a:pPr lvl="0"/>
            <a:r>
              <a:rPr lang="en-US" dirty="0"/>
              <a:t>Third level</a:t>
            </a:r>
            <a:endParaRPr lang="et-EE" dirty="0"/>
          </a:p>
          <a:p>
            <a:pPr lvl="0"/>
            <a:r>
              <a:rPr lang="en-US" dirty="0"/>
              <a:t>Fourth level</a:t>
            </a:r>
            <a:endParaRPr lang="et-EE" dirty="0"/>
          </a:p>
          <a:p>
            <a:pPr lvl="0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20471" y="6309323"/>
            <a:ext cx="13086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BD310280-F145-47C2-9668-CEF3B1A94C2C}" type="datetime1">
              <a:rPr lang="et-EE" smtClean="0"/>
              <a:pPr/>
              <a:t>12.04.2021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393" y="6309323"/>
            <a:ext cx="8448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64353" y="6309323"/>
            <a:ext cx="924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86841A2E-5EE6-45FA-A02B-58907817A367}" type="slidenum">
              <a:rPr lang="et-EE" smtClean="0"/>
              <a:pPr/>
              <a:t>‹#›</a:t>
            </a:fld>
            <a:endParaRPr lang="et-E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AC446B9D-30FD-344C-86EC-FABBED673DD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76672"/>
            <a:ext cx="5872501" cy="787500"/>
          </a:xfrm>
          <a:prstGeom prst="rect">
            <a:avLst/>
          </a:prstGeom>
        </p:spPr>
      </p:pic>
      <p:pic>
        <p:nvPicPr>
          <p:cNvPr id="12" name="Pilt 11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46" y="98721"/>
            <a:ext cx="2329180" cy="122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60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2D64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tk.ee/toetuste-taotlemine-ja-korraldamine/toetuste-korraldamine/oluline-eriolukorra-jargsed-juhised#korraldusasutuse-juh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iigiteataja.ee/akt/116092014001?leiaKehti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tk.ee/toetuste-taotlemine-ja-korraldamine/taotlusvoorud/abiks-taotlejale#e-toetuse-kasutusjuhendid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igiteataja.ee/akt/102092014011?leiaKehtiv" TargetMode="External"/><Relationship Id="rId2" Type="http://schemas.openxmlformats.org/officeDocument/2006/relationships/hyperlink" Target="https://www.riigiteataja.ee/akt/121062014001?leiaKehti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iigiteataja.ee/aktilisa/1260/6201/8024/Lisa_koolituste%20uhikuhinnad.pdf" TargetMode="External"/><Relationship Id="rId5" Type="http://schemas.openxmlformats.org/officeDocument/2006/relationships/hyperlink" Target="https://www.riigiteataja.ee/akt/123082016003?leiaKehtiv" TargetMode="External"/><Relationship Id="rId4" Type="http://schemas.openxmlformats.org/officeDocument/2006/relationships/hyperlink" Target="https://www.riigiteataja.ee/akt/116092014001?leiaKehti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igiteataja.ee/aktilisa/1260/6201/8024/Lisa_koolituste%20uhikuhinnad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57451" y="1687609"/>
            <a:ext cx="11153549" cy="2823744"/>
          </a:xfrm>
        </p:spPr>
        <p:txBody>
          <a:bodyPr/>
          <a:lstStyle/>
          <a:p>
            <a:r>
              <a:rPr lang="et-EE" dirty="0" smtClean="0"/>
              <a:t>III taotlusvooru „Tööandjate ja õppeasutuste koostöö toetamine praktikasüsteemi arendamisel“ toetuse saajate infopäev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b="1" dirty="0" smtClean="0"/>
              <a:t>Katre Laagriküll</a:t>
            </a:r>
          </a:p>
          <a:p>
            <a:r>
              <a:rPr lang="et-EE" b="1" dirty="0" smtClean="0"/>
              <a:t>teenusekoordinaator</a:t>
            </a:r>
          </a:p>
          <a:p>
            <a:r>
              <a:rPr lang="et-EE" b="1" dirty="0" smtClean="0"/>
              <a:t>Elukestva õppe ja IT-arenduse talitus</a:t>
            </a:r>
          </a:p>
          <a:p>
            <a:r>
              <a:rPr lang="et-EE" b="1" dirty="0" smtClean="0"/>
              <a:t>Riigi Tugiteenuste Keskus</a:t>
            </a:r>
          </a:p>
          <a:p>
            <a:r>
              <a:rPr lang="et-EE" sz="2005" dirty="0" smtClean="0"/>
              <a:t>12.04.2021</a:t>
            </a:r>
            <a:endParaRPr lang="fi-FI" sz="2005" dirty="0"/>
          </a:p>
        </p:txBody>
      </p:sp>
    </p:spTree>
    <p:extLst>
      <p:ext uri="{BB962C8B-B14F-4D97-AF65-F5344CB8AC3E}">
        <p14:creationId xmlns:p14="http://schemas.microsoft.com/office/powerpoint/2010/main" val="96357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Ü</a:t>
            </a:r>
            <a:r>
              <a:rPr lang="et-EE" dirty="0" smtClean="0"/>
              <a:t>rituse korraldamine virtuaalses keskkonnas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Jälgida, et osalejad osaleksid koolitusel ees- ja perekonnanimega;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Osalejate registreerimisleht koostatakse ja </a:t>
            </a:r>
            <a:r>
              <a:rPr lang="et-EE" sz="2000" dirty="0" err="1" smtClean="0"/>
              <a:t>allkirjastatatakse</a:t>
            </a:r>
            <a:r>
              <a:rPr lang="et-EE" sz="2000" dirty="0" smtClean="0"/>
              <a:t> väljaspool virtuaalkeskkonda;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/>
              <a:t>K</a:t>
            </a:r>
            <a:r>
              <a:rPr lang="et-EE" sz="2000" dirty="0" smtClean="0"/>
              <a:t>ui </a:t>
            </a:r>
            <a:r>
              <a:rPr lang="et-EE" sz="2000" dirty="0"/>
              <a:t>üritusel osalejad logivad virtuaalkeskkonda sisse ID-kaardi/ </a:t>
            </a:r>
            <a:r>
              <a:rPr lang="et-EE" sz="2000" dirty="0" err="1"/>
              <a:t>Mobiil-ID’ga</a:t>
            </a:r>
            <a:r>
              <a:rPr lang="et-EE" sz="2000" dirty="0"/>
              <a:t>, esitatakse kuvatõmmis/logifail osalejate nimedest või kui virtuaalkeskkond võimaldab </a:t>
            </a:r>
            <a:r>
              <a:rPr lang="et-EE" sz="2000" dirty="0" err="1"/>
              <a:t>digiallkirjastamist</a:t>
            </a:r>
            <a:r>
              <a:rPr lang="et-EE" sz="2000" dirty="0"/>
              <a:t>, allkirjastatakse üritusel osalejate nimekiri kõigi osalejate </a:t>
            </a:r>
            <a:r>
              <a:rPr lang="et-EE" sz="2000" dirty="0" err="1"/>
              <a:t>digiallkirjadega</a:t>
            </a:r>
            <a:r>
              <a:rPr lang="et-EE" sz="2000" dirty="0"/>
              <a:t> hiljemalt 5 tööpäeva peale ürituse </a:t>
            </a:r>
            <a:r>
              <a:rPr lang="et-EE" sz="2000" dirty="0" smtClean="0"/>
              <a:t>toimumist;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/>
              <a:t>K</a:t>
            </a:r>
            <a:r>
              <a:rPr lang="et-EE" sz="2000" dirty="0" smtClean="0"/>
              <a:t>ui </a:t>
            </a:r>
            <a:r>
              <a:rPr lang="et-EE" sz="2000" dirty="0"/>
              <a:t>virtuaalkeskkond ei võimalda ID-kaardi/Mobiil-IDga sisse logimist ning </a:t>
            </a:r>
            <a:r>
              <a:rPr lang="et-EE" sz="2000" dirty="0" err="1"/>
              <a:t>digiallkirjade</a:t>
            </a:r>
            <a:r>
              <a:rPr lang="et-EE" sz="2000" dirty="0"/>
              <a:t> </a:t>
            </a:r>
            <a:r>
              <a:rPr lang="et-EE" sz="2000" dirty="0" smtClean="0"/>
              <a:t>kogumine </a:t>
            </a:r>
            <a:r>
              <a:rPr lang="et-EE" sz="2000" dirty="0"/>
              <a:t>ei ole tehniliselt võimalik või mõistlik, allkirjastatakse üritusel osalejate nimekiri </a:t>
            </a:r>
            <a:r>
              <a:rPr lang="et-EE" sz="2000" dirty="0" smtClean="0"/>
              <a:t>vastutava </a:t>
            </a:r>
            <a:r>
              <a:rPr lang="et-EE" sz="2000" dirty="0"/>
              <a:t>korraldaja </a:t>
            </a:r>
            <a:r>
              <a:rPr lang="et-EE" sz="2000" dirty="0" err="1"/>
              <a:t>digiallkirjaga</a:t>
            </a:r>
            <a:r>
              <a:rPr lang="et-EE" sz="2000" dirty="0"/>
              <a:t> hiljemalt 5 tööpäeva peale ürituse toimumist ning lisaks </a:t>
            </a:r>
            <a:r>
              <a:rPr lang="et-EE" sz="2000" dirty="0" smtClean="0"/>
              <a:t>esitatakse </a:t>
            </a:r>
            <a:r>
              <a:rPr lang="et-EE" sz="2000" dirty="0"/>
              <a:t>kuvatõmmis/logifail osalejate nimedest</a:t>
            </a:r>
            <a:r>
              <a:rPr lang="et-EE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RTK.ee veebilehel </a:t>
            </a:r>
            <a:r>
              <a:rPr lang="et-EE" sz="2000" dirty="0" smtClean="0">
                <a:hlinkClick r:id="rId2"/>
              </a:rPr>
              <a:t>„Juhend virtuaalüritustel osalemise kontrolljälje tagamiseks“</a:t>
            </a:r>
            <a:endParaRPr lang="et-E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07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Ühikuhind ei sisalda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767408" y="2420888"/>
            <a:ext cx="10972800" cy="3272679"/>
          </a:xfrm>
        </p:spPr>
        <p:txBody>
          <a:bodyPr/>
          <a:lstStyle/>
          <a:p>
            <a:r>
              <a:rPr lang="et-EE" b="1" dirty="0"/>
              <a:t>Koolituse läbiviija ja korraldaja ning koolitusel osaleja lähetuskulu (sh majutuskulu, parkimiskulu, reisikindlustus, sõidukulu</a:t>
            </a:r>
            <a:r>
              <a:rPr lang="et-EE" b="1" dirty="0" smtClean="0"/>
              <a:t>);</a:t>
            </a:r>
            <a:endParaRPr lang="et-EE" b="1" dirty="0"/>
          </a:p>
          <a:p>
            <a:r>
              <a:rPr lang="et-EE" b="1" dirty="0"/>
              <a:t>Koolitusel osalejatele koolitusele ja tagasi sõiduks tellitud transpordi kulu.</a:t>
            </a:r>
          </a:p>
          <a:p>
            <a:endParaRPr lang="et-EE" b="1" dirty="0"/>
          </a:p>
          <a:p>
            <a:r>
              <a:rPr lang="et-EE" dirty="0"/>
              <a:t>Esitatavad dokumendid: lähetuse </a:t>
            </a:r>
            <a:r>
              <a:rPr lang="et-EE" dirty="0" smtClean="0"/>
              <a:t>aruanne</a:t>
            </a:r>
            <a:r>
              <a:rPr lang="et-EE" dirty="0"/>
              <a:t>, kuludokumendid, </a:t>
            </a:r>
            <a:r>
              <a:rPr lang="et-EE" dirty="0" smtClean="0"/>
              <a:t>maksekorraldused.</a:t>
            </a:r>
          </a:p>
          <a:p>
            <a:endParaRPr lang="et-E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Praktikajuhendajate koolituse koolituskulud peavad moodustama projekti abikõlblikest kuludest </a:t>
            </a:r>
            <a:r>
              <a:rPr lang="et-EE" b="1" dirty="0" smtClean="0"/>
              <a:t>vähemalt 15%.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Koolituse toimumise ajaks pannakse koolitusruumi A3 teavitusplakat.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Praktikajuhendajate koolitused viiakse läbi taotlusele lisatud õppekavade alusel.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84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Kindlasummaline makse (tegevused 2 ja 3)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Kindlasummaline makse on kulude hüvitamine otsuses määratud kindlas summas toetuse </a:t>
            </a:r>
            <a:r>
              <a:rPr lang="et-EE" sz="2000" b="1" dirty="0"/>
              <a:t>ühekordse maksena </a:t>
            </a:r>
            <a:r>
              <a:rPr lang="et-EE" sz="2000" dirty="0"/>
              <a:t>ning </a:t>
            </a:r>
            <a:r>
              <a:rPr lang="et-EE" sz="2000" u="sng" dirty="0"/>
              <a:t>selle väljamaksmise eelduseks on tegevuse eesmärkide ja tulemuste täielik  </a:t>
            </a:r>
            <a:r>
              <a:rPr lang="et-EE" sz="2000" u="sng" dirty="0" smtClean="0"/>
              <a:t>saavutamine;</a:t>
            </a:r>
            <a:endParaRPr lang="et-EE" sz="20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Kindlasummaliste maksete arv ja suurus on määratud taotluse rahuldamise otsuses</a:t>
            </a:r>
            <a:r>
              <a:rPr lang="et-EE" sz="2000" dirty="0" smtClean="0"/>
              <a:t>. Kui maksega seotud tegevused on tehtud ja näitajad saavutatud võib MT esitada;</a:t>
            </a:r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Toetuse saaja kuludokumente kindlasummaliste maksetena hüvitatavate tegevuste osas ei </a:t>
            </a:r>
            <a:r>
              <a:rPr lang="et-EE" sz="2000" dirty="0" smtClean="0"/>
              <a:t>esita ega ei kontrollita;</a:t>
            </a:r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Kulu hüvitamiseks esitatavad dokumendid olete määratlenud projekti lehel „Näitajad</a:t>
            </a:r>
            <a:r>
              <a:rPr lang="et-EE" sz="2000" dirty="0" smtClean="0"/>
              <a:t>“;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Kindlasummalise maksega seotud kulusid toetuse saaja raamatupidamises eristada ei ole vaja.</a:t>
            </a:r>
            <a:endParaRPr lang="et-EE" sz="2000" dirty="0"/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2320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Kindlasummaline makse (tegevused 2 ja 3)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/>
              <a:t>Taotluse rahuldamise otsust ei muudeta selles osas, mis puudutab toetuse andmist kindlasummalise makse alusel, välja arvatud taotluste menetlemise määruse § 10 lõike 2 punktis 5 nimetatud projekti abikõlblikkuse perioodi. </a:t>
            </a:r>
            <a:endParaRPr lang="et-E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COVID19 viiruse olukorras on teatud juhtudel võimalik kindlasummalise maksega seotud tegevusi teha teisiti, kui oli planeeritud. Nt seminar viiakse seminariruumi asemel läbi virtuaalselt. </a:t>
            </a:r>
            <a:r>
              <a:rPr lang="et-EE" sz="2000" dirty="0" smtClean="0">
                <a:solidFill>
                  <a:srgbClr val="FF0000"/>
                </a:solidFill>
              </a:rPr>
              <a:t>NB! Tegevuste muutmise vajadusest kindlasti teavitada eelnevalt RTK koordinaatorit, kuna see võib mõjutada projekti eelarvet.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Vajadusel kaaluda, kas tegevust on võimalik edasi lükata.</a:t>
            </a:r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5640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Kulude hüvitamine kuludokumentide alusel (tegevused 1, </a:t>
            </a:r>
            <a:r>
              <a:rPr lang="et-EE" dirty="0" smtClean="0"/>
              <a:t>4, 5)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Ühikuhinnas mittesisalduv koolituse läbiviija ja korraldaja ning koolitusel osaleja lähetuskulu (sh majutuskulu, parkimiskulu, reisikindlustus, sõidukulu) – </a:t>
            </a:r>
            <a:r>
              <a:rPr lang="et-EE" sz="2000" b="1" dirty="0"/>
              <a:t>tegevus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Ühikuhinnas mittesisalduv koolitusel osalejate koolitusele ja tagasi sõiduks tellitud transpordi kulu – </a:t>
            </a:r>
            <a:r>
              <a:rPr lang="et-EE" sz="2000" b="1" dirty="0"/>
              <a:t>tegevus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stažeeriva õpetaja ja õppejõu ning praktiku lähetuskulud – </a:t>
            </a:r>
            <a:r>
              <a:rPr lang="et-EE" sz="2000" b="1" dirty="0"/>
              <a:t>tegevused 4 ja 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Stažeerimisega seotud </a:t>
            </a:r>
            <a:r>
              <a:rPr lang="et-EE" sz="2000" u="sng" dirty="0"/>
              <a:t>personalikulu</a:t>
            </a:r>
            <a:r>
              <a:rPr lang="et-EE" sz="2000" dirty="0"/>
              <a:t> </a:t>
            </a:r>
            <a:r>
              <a:rPr lang="et-EE" sz="2000" dirty="0" smtClean="0"/>
              <a:t>vastavalt ühendmäärusele § 3– </a:t>
            </a:r>
            <a:r>
              <a:rPr lang="et-EE" sz="2000" b="1" dirty="0" smtClean="0"/>
              <a:t>tegevus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Praktiku kaasamisega seotud kulu</a:t>
            </a:r>
            <a:r>
              <a:rPr lang="et-EE" sz="2000" b="1" dirty="0" smtClean="0"/>
              <a:t> – tegevus 5.</a:t>
            </a:r>
            <a:endParaRPr lang="et-EE" sz="2000" b="1" dirty="0"/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2719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Kuludokumentide alusel hüvitamisel esitatavad </a:t>
            </a:r>
            <a:r>
              <a:rPr lang="et-EE" dirty="0"/>
              <a:t>dokumendid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 smtClean="0"/>
              <a:t>Tegevus 1: lähetuse dokumendid, arve, maksekorraldus;</a:t>
            </a:r>
          </a:p>
          <a:p>
            <a:r>
              <a:rPr lang="et-EE" sz="2000" dirty="0" smtClean="0"/>
              <a:t>Tegevus 4: personali kuludokument (nt palgaleht), leping (tööleping või võlaõiguslik leping), maksekorraldused. Lähetuse aruanne, kuludokumendid, maksekorraldused. Sta</a:t>
            </a:r>
            <a:r>
              <a:rPr lang="et-EE" sz="2000" dirty="0" smtClean="0">
                <a:cs typeface="Times New Roman" panose="02020603050405020304" pitchFamily="18" charset="0"/>
              </a:rPr>
              <a:t>žeerimise puhul lisaks dokument, mis näitab õpieesmärkide saavutamist.</a:t>
            </a:r>
          </a:p>
          <a:p>
            <a:r>
              <a:rPr lang="et-EE" sz="2000" dirty="0" smtClean="0">
                <a:cs typeface="Times New Roman" panose="02020603050405020304" pitchFamily="18" charset="0"/>
              </a:rPr>
              <a:t>Tegevus 5: Kuludokument (arve või palgaleht), leping, maksekorraldus. Lisaks tõenduseks esitada tunniplaan või ajakava, </a:t>
            </a:r>
            <a:r>
              <a:rPr lang="et-EE" sz="2000" dirty="0" err="1" smtClean="0">
                <a:cs typeface="Times New Roman" panose="02020603050405020304" pitchFamily="18" charset="0"/>
              </a:rPr>
              <a:t>ÕIS-i</a:t>
            </a:r>
            <a:r>
              <a:rPr lang="et-EE" sz="2000" dirty="0" smtClean="0">
                <a:cs typeface="Times New Roman" panose="02020603050405020304" pitchFamily="18" charset="0"/>
              </a:rPr>
              <a:t> tunniplaani või loenguplaani, allkirjastatud registreerimislehed või </a:t>
            </a:r>
            <a:r>
              <a:rPr lang="et-EE" sz="2000" dirty="0" err="1" smtClean="0">
                <a:cs typeface="Times New Roman" panose="02020603050405020304" pitchFamily="18" charset="0"/>
              </a:rPr>
              <a:t>ÕIS-i</a:t>
            </a:r>
            <a:r>
              <a:rPr lang="et-EE" sz="2000" dirty="0" smtClean="0">
                <a:cs typeface="Times New Roman" panose="02020603050405020304" pitchFamily="18" charset="0"/>
              </a:rPr>
              <a:t> õppijate väljatrükk. </a:t>
            </a:r>
          </a:p>
          <a:p>
            <a:r>
              <a:rPr lang="et-EE" sz="2000" b="1" dirty="0" smtClean="0">
                <a:cs typeface="Times New Roman" panose="02020603050405020304" pitchFamily="18" charset="0"/>
              </a:rPr>
              <a:t>Riigiasutus</a:t>
            </a:r>
            <a:r>
              <a:rPr lang="et-EE" sz="2000" dirty="0" smtClean="0">
                <a:cs typeface="Times New Roman" panose="02020603050405020304" pitchFamily="18" charset="0"/>
              </a:rPr>
              <a:t> </a:t>
            </a:r>
            <a:r>
              <a:rPr lang="et-EE" sz="2000" dirty="0">
                <a:cs typeface="Times New Roman" panose="02020603050405020304" pitchFamily="18" charset="0"/>
              </a:rPr>
              <a:t>ei pea esitama koos maksetaotlusega kulu tasumist tõendavat dokumenti ning kohaliku omavalitsuse üksus ja selle asutus ning muu avalik-õiguslik juriidiline isik palga kulu tasumist tõendavaid dokumente. </a:t>
            </a:r>
            <a:r>
              <a:rPr lang="et-EE" sz="2000" dirty="0"/>
              <a:t> </a:t>
            </a:r>
          </a:p>
          <a:p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200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000" dirty="0" err="1"/>
              <a:t>Stažeerimise</a:t>
            </a:r>
            <a:r>
              <a:rPr lang="fi-FI" sz="2000" dirty="0"/>
              <a:t> </a:t>
            </a:r>
            <a:r>
              <a:rPr lang="et-EE" sz="2000" dirty="0" smtClean="0"/>
              <a:t>minimaalne </a:t>
            </a:r>
            <a:r>
              <a:rPr lang="fi-FI" sz="2000" dirty="0" err="1" smtClean="0"/>
              <a:t>katkematu</a:t>
            </a:r>
            <a:r>
              <a:rPr lang="fi-FI" sz="2000" dirty="0" smtClean="0"/>
              <a:t> </a:t>
            </a:r>
            <a:r>
              <a:rPr lang="fi-FI" sz="2000" dirty="0" err="1"/>
              <a:t>periood</a:t>
            </a:r>
            <a:r>
              <a:rPr lang="fi-FI" sz="2000" dirty="0"/>
              <a:t> on </a:t>
            </a:r>
            <a:r>
              <a:rPr lang="fi-FI" sz="2000" dirty="0" err="1"/>
              <a:t>üks</a:t>
            </a:r>
            <a:r>
              <a:rPr lang="fi-FI" sz="2000" dirty="0"/>
              <a:t> </a:t>
            </a:r>
            <a:r>
              <a:rPr lang="fi-FI" sz="2000" dirty="0" err="1"/>
              <a:t>nädal</a:t>
            </a:r>
            <a:r>
              <a:rPr lang="fi-FI" sz="2000" dirty="0"/>
              <a:t> (35 </a:t>
            </a:r>
            <a:r>
              <a:rPr lang="fi-FI" sz="2000" dirty="0" err="1"/>
              <a:t>tundi</a:t>
            </a:r>
            <a:r>
              <a:rPr lang="fi-FI" sz="2000" dirty="0" smtClean="0"/>
              <a:t>)</a:t>
            </a:r>
            <a:r>
              <a:rPr lang="et-EE" sz="2000" dirty="0"/>
              <a:t>.</a:t>
            </a:r>
            <a:endParaRPr lang="et-EE" sz="2000" dirty="0" smtClean="0"/>
          </a:p>
          <a:p>
            <a:endParaRPr lang="et-E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Praktikute kaasamine õppetöösse peab toimuma minimaalselt nelja akadeemilise tunni ulatuses tunni- või loenguplaani alusel ja see on seotud tasemeõppe õppeaine/mooduli õpiväljundi(te) omandamisega.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3264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Projekti muutmine (Meetme määrus § 22)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Projekti elluviimine projektis kirjeldatud ajakava </a:t>
            </a:r>
            <a:r>
              <a:rPr lang="et-EE" sz="2000" dirty="0" smtClean="0"/>
              <a:t>ja eelarve alusel</a:t>
            </a:r>
            <a:r>
              <a:rPr lang="et-EE" sz="2000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Muudatused </a:t>
            </a:r>
            <a:r>
              <a:rPr lang="et-EE" sz="2000" dirty="0"/>
              <a:t>tuleb rakendusüksusega kooskõlastada enne muudetud kujul tegevuste elluviimist kirjalikku </a:t>
            </a:r>
            <a:r>
              <a:rPr lang="et-EE" sz="2000" dirty="0" err="1"/>
              <a:t>taasesitamist</a:t>
            </a:r>
            <a:r>
              <a:rPr lang="et-EE" sz="2000" dirty="0"/>
              <a:t> võimaldavas </a:t>
            </a:r>
            <a:r>
              <a:rPr lang="et-EE" sz="2000" dirty="0" smtClean="0"/>
              <a:t>vormis;</a:t>
            </a:r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Taotluse </a:t>
            </a:r>
            <a:r>
              <a:rPr lang="et-EE" sz="2000" b="1" dirty="0"/>
              <a:t>rahuldamise otsuse muutmine on piiratud,</a:t>
            </a:r>
            <a:r>
              <a:rPr lang="et-EE" sz="2000" dirty="0"/>
              <a:t> </a:t>
            </a:r>
            <a:r>
              <a:rPr lang="et-EE" sz="2000" b="1" dirty="0">
                <a:solidFill>
                  <a:srgbClr val="FF0000"/>
                </a:solidFill>
              </a:rPr>
              <a:t>kindlasti teavitada </a:t>
            </a:r>
            <a:r>
              <a:rPr lang="et-EE" sz="2000" b="1" dirty="0" smtClean="0">
                <a:solidFill>
                  <a:srgbClr val="FF0000"/>
                </a:solidFill>
              </a:rPr>
              <a:t>koordinaatorit</a:t>
            </a:r>
            <a:r>
              <a:rPr lang="et-EE" sz="2000" dirty="0" smtClean="0"/>
              <a:t>;</a:t>
            </a:r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NB! Taotluse rahuldamise otsust ei muudeta selles osas, mis puudutab toetuse andmist kindlasummalise makse alusel, välja arvatud taotluste menetlemise määruse § 10 lõike 2 punktis 5 nimetatud projekti abikõlblikkuse </a:t>
            </a:r>
            <a:r>
              <a:rPr lang="et-EE" sz="2000" dirty="0" smtClean="0"/>
              <a:t>perioodi; </a:t>
            </a:r>
          </a:p>
          <a:p>
            <a:endParaRPr lang="et-EE" sz="2000" dirty="0"/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9800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Teavitamine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ctr">
              <a:lnSpc>
                <a:spcPct val="150000"/>
              </a:lnSpc>
              <a:defRPr/>
            </a:pPr>
            <a:r>
              <a:rPr lang="et-EE" altLang="et-EE" sz="5000" b="1" dirty="0"/>
              <a:t>Teavitamise kaudu annavad projekti läbiviijad</a:t>
            </a:r>
          </a:p>
          <a:p>
            <a:pPr algn="ctr">
              <a:lnSpc>
                <a:spcPct val="150000"/>
              </a:lnSpc>
              <a:defRPr/>
            </a:pPr>
            <a:r>
              <a:rPr lang="et-EE" altLang="et-EE" sz="5000" b="1" dirty="0"/>
              <a:t>oma sihtgrupile ja  avalikkusele teada </a:t>
            </a:r>
          </a:p>
          <a:p>
            <a:pPr algn="ctr">
              <a:lnSpc>
                <a:spcPct val="150000"/>
              </a:lnSpc>
              <a:defRPr/>
            </a:pPr>
            <a:r>
              <a:rPr lang="et-EE" altLang="et-EE" sz="5000" b="1" dirty="0"/>
              <a:t>Euroopa Liidu ja Eesti riigi toetusest. </a:t>
            </a:r>
            <a:br>
              <a:rPr lang="et-EE" altLang="et-EE" sz="5000" b="1" dirty="0"/>
            </a:br>
            <a:r>
              <a:rPr lang="et-EE" altLang="et-EE" sz="5000" b="1" dirty="0"/>
              <a:t/>
            </a:r>
            <a:br>
              <a:rPr lang="et-EE" altLang="et-EE" sz="5000" b="1" dirty="0"/>
            </a:br>
            <a:r>
              <a:rPr lang="et-EE" altLang="et-EE" sz="5000" b="1" dirty="0"/>
              <a:t>Teavitamise kohustus on </a:t>
            </a:r>
            <a:br>
              <a:rPr lang="et-EE" altLang="et-EE" sz="5000" b="1" dirty="0"/>
            </a:br>
            <a:r>
              <a:rPr lang="et-EE" altLang="et-EE" sz="5000" b="1" dirty="0"/>
              <a:t>kõigil Euroopa Liidu toetuse saajatel</a:t>
            </a:r>
            <a:r>
              <a:rPr lang="et-EE" altLang="et-EE" sz="5000" b="1" dirty="0" smtClean="0"/>
              <a:t>.</a:t>
            </a:r>
          </a:p>
          <a:p>
            <a:pPr algn="ctr">
              <a:lnSpc>
                <a:spcPct val="150000"/>
              </a:lnSpc>
              <a:defRPr/>
            </a:pPr>
            <a:r>
              <a:rPr lang="et-EE" sz="5000" dirty="0" smtClean="0">
                <a:hlinkClick r:id="rId2"/>
              </a:rPr>
              <a:t>Vabariigi Valitsuse määrus „Perioodi </a:t>
            </a:r>
            <a:r>
              <a:rPr lang="et-EE" sz="5000" dirty="0">
                <a:hlinkClick r:id="rId2"/>
              </a:rPr>
              <a:t>2014–2020 struktuuritoetuse andmisest teavitamise, toetusest rahastatud objektide tähistamine ning Euroopa Liidu osalusele viitamise nõuded ja </a:t>
            </a:r>
            <a:r>
              <a:rPr lang="et-EE" sz="5000" dirty="0" smtClean="0">
                <a:hlinkClick r:id="rId2"/>
              </a:rPr>
              <a:t>kord“.</a:t>
            </a:r>
            <a:endParaRPr lang="et-EE" sz="5000" dirty="0"/>
          </a:p>
          <a:p>
            <a:pPr algn="ctr">
              <a:lnSpc>
                <a:spcPct val="150000"/>
              </a:lnSpc>
              <a:defRPr/>
            </a:pPr>
            <a:r>
              <a:rPr lang="et-EE" altLang="et-EE" sz="3200" dirty="0"/>
              <a:t/>
            </a:r>
            <a:br>
              <a:rPr lang="et-EE" altLang="et-EE" sz="3200" dirty="0"/>
            </a:br>
            <a:r>
              <a:rPr lang="et-EE" altLang="et-EE" b="1" dirty="0">
                <a:latin typeface="Verdana" panose="020B0604030504040204" pitchFamily="34" charset="0"/>
              </a:rPr>
              <a:t/>
            </a:r>
            <a:br>
              <a:rPr lang="et-EE" altLang="et-EE" b="1" dirty="0">
                <a:latin typeface="Verdana" panose="020B0604030504040204" pitchFamily="34" charset="0"/>
              </a:rPr>
            </a:br>
            <a:endParaRPr lang="et-EE" altLang="et-EE" dirty="0">
              <a:latin typeface="Verdana" panose="020B0604030504040204" pitchFamily="34" charset="0"/>
            </a:endParaRPr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9045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Teavitamine</a:t>
            </a:r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t-EE" altLang="et-EE" dirty="0">
                <a:latin typeface="+mj-lt"/>
              </a:rPr>
              <a:t>Teavitamiseks kasutatakse selle fondi kaksiklogo, kust toetust saadakse – </a:t>
            </a:r>
            <a:r>
              <a:rPr lang="et-EE" altLang="et-EE" b="1" dirty="0">
                <a:latin typeface="+mj-lt"/>
              </a:rPr>
              <a:t>Euroopa Sotsiaalfond. </a:t>
            </a:r>
            <a:r>
              <a:rPr lang="et-EE" altLang="et-EE" dirty="0">
                <a:latin typeface="+mj-lt"/>
              </a:rPr>
              <a:t/>
            </a:r>
            <a:br>
              <a:rPr lang="et-EE" altLang="et-EE" dirty="0">
                <a:latin typeface="+mj-lt"/>
              </a:rPr>
            </a:br>
            <a:endParaRPr lang="et-EE" altLang="et-EE" dirty="0">
              <a:latin typeface="+mj-lt"/>
            </a:endParaRPr>
          </a:p>
          <a:p>
            <a:pPr eaLnBrk="1" hangingPunct="1"/>
            <a:r>
              <a:rPr lang="et-EE" altLang="et-EE" dirty="0">
                <a:latin typeface="+mj-lt"/>
              </a:rPr>
              <a:t>Kaksiklogo on </a:t>
            </a:r>
            <a:r>
              <a:rPr lang="et-EE" altLang="et-EE" b="1" dirty="0">
                <a:latin typeface="+mj-lt"/>
              </a:rPr>
              <a:t>lahutamatu</a:t>
            </a:r>
            <a:r>
              <a:rPr lang="et-EE" altLang="et-EE" dirty="0">
                <a:latin typeface="+mj-lt"/>
              </a:rPr>
              <a:t> </a:t>
            </a:r>
            <a:r>
              <a:rPr lang="et-EE" altLang="et-EE" b="1" dirty="0">
                <a:latin typeface="+mj-lt"/>
              </a:rPr>
              <a:t>tervik</a:t>
            </a:r>
            <a:r>
              <a:rPr lang="et-EE" altLang="et-EE" dirty="0">
                <a:latin typeface="+mj-lt"/>
              </a:rPr>
              <a:t> ja logo komponente eraldi ei kasutata.</a:t>
            </a:r>
            <a:endParaRPr lang="en-US" altLang="et-EE" dirty="0">
              <a:latin typeface="+mj-lt"/>
            </a:endParaRPr>
          </a:p>
        </p:txBody>
      </p:sp>
      <p:pic>
        <p:nvPicPr>
          <p:cNvPr id="6" name="Pil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4293096"/>
            <a:ext cx="2104761" cy="1112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lt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4" y="4149080"/>
            <a:ext cx="1055688" cy="1893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4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Kokkuvõte 19.11.20 lõppenud taotlusvoorust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Esitati 32 taotlust;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Rahastamisotsus või osalise rahuldamise ettepanek tehti 26 projektile;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Loobus 2 projekti ja ellu viiakse 24 projekti.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9065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Teavitamine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 smtClean="0"/>
              <a:t>Teavitustegevuse näited:</a:t>
            </a:r>
          </a:p>
          <a:p>
            <a:pPr marL="342900" indent="-342900">
              <a:buAutoNum type="arabicPeriod"/>
            </a:pPr>
            <a:r>
              <a:rPr lang="et-EE" sz="2000" dirty="0" smtClean="0"/>
              <a:t>Koolituse, seminari vm ürituse tegevuse toimumise ajaks pannakse üles A3 plakat; </a:t>
            </a:r>
          </a:p>
          <a:p>
            <a:pPr marL="342900" indent="-342900">
              <a:buAutoNum type="arabicPeriod"/>
            </a:pPr>
            <a:r>
              <a:rPr lang="et-EE" sz="2000" dirty="0"/>
              <a:t>Koolituse, seminari vm ürituse </a:t>
            </a:r>
            <a:r>
              <a:rPr lang="et-EE" sz="2000" dirty="0" smtClean="0"/>
              <a:t>registreerimislehtedele, päevakavadele, ettekannetele </a:t>
            </a:r>
            <a:r>
              <a:rPr lang="et-EE" sz="2000" dirty="0" smtClean="0"/>
              <a:t>jms kirjalikele materjalidele lisatakse </a:t>
            </a:r>
            <a:r>
              <a:rPr lang="et-EE" sz="2000" dirty="0" smtClean="0"/>
              <a:t>logo.</a:t>
            </a:r>
          </a:p>
          <a:p>
            <a:pPr marL="342900" indent="-342900">
              <a:buAutoNum type="arabicPeriod"/>
            </a:pPr>
            <a:r>
              <a:rPr lang="et-EE" sz="2000" dirty="0" smtClean="0"/>
              <a:t>Toetuse saaja kodulehel projektiinfo kajastamisel lisatakse logo. Sõltumata </a:t>
            </a:r>
            <a:r>
              <a:rPr lang="et-EE" sz="2000" dirty="0" err="1" smtClean="0"/>
              <a:t>digiseadmest</a:t>
            </a:r>
            <a:r>
              <a:rPr lang="et-EE" sz="2000" dirty="0" smtClean="0"/>
              <a:t> peab veebilehele paigutatud või veebirakenduses kasutatud logo olema </a:t>
            </a:r>
            <a:r>
              <a:rPr lang="et-EE" sz="2000" dirty="0" err="1" smtClean="0"/>
              <a:t>digiseadme</a:t>
            </a:r>
            <a:r>
              <a:rPr lang="et-EE" sz="2000" dirty="0" smtClean="0"/>
              <a:t> ekraanil nähtav, ilma, et kasutaja peaks ekraanile kuvatavat lehekülge allapoole kerima.</a:t>
            </a:r>
          </a:p>
          <a:p>
            <a:pPr marL="342900" indent="-342900">
              <a:buAutoNum type="arabicPeriod"/>
            </a:pPr>
            <a:r>
              <a:rPr lang="et-EE" sz="2000" dirty="0" smtClean="0"/>
              <a:t>Meediakajastuse korraldamisel jälgida, et oleks olemas viide rahastamisallikale.</a:t>
            </a:r>
          </a:p>
          <a:p>
            <a:pPr marL="342900" indent="-342900">
              <a:buAutoNum type="arabicPeriod"/>
            </a:pPr>
            <a:r>
              <a:rPr lang="et-EE" sz="2000" dirty="0" smtClean="0"/>
              <a:t>Meenetele lisatakse logo.</a:t>
            </a:r>
          </a:p>
          <a:p>
            <a:pPr marL="342900" indent="-342900">
              <a:buAutoNum type="arabicPeriod"/>
            </a:pPr>
            <a:endParaRPr lang="et-EE" sz="2000" dirty="0" smtClean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1469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Järelevalve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Kohapealsed kontrollid (etteteatatud ja </a:t>
            </a:r>
            <a:r>
              <a:rPr lang="et-EE" sz="2000" dirty="0" err="1" smtClean="0"/>
              <a:t>etteteatamata</a:t>
            </a:r>
            <a:r>
              <a:rPr lang="et-EE" sz="2000" dirty="0" smtClean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Auditid;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Järelevalvemenetlused (finantskorrektsioonid, vabatahtlikud tagastused).</a:t>
            </a:r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480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Allikad ja juhendid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Vooru veebileht:</a:t>
            </a:r>
          </a:p>
          <a:p>
            <a:r>
              <a:rPr lang="et-EE" sz="2000" dirty="0" smtClean="0"/>
              <a:t>https</a:t>
            </a:r>
            <a:r>
              <a:rPr lang="et-EE" sz="2000" dirty="0"/>
              <a:t>://www.rtk.ee/meede-tooandjate-ja-oppeasutuste-koostoo-toetamine-praktikasusteemi-arendamisel</a:t>
            </a:r>
            <a:endParaRPr lang="et-EE" sz="2000" dirty="0" smtClean="0">
              <a:hlinkClick r:id="rId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E-Toetuse videojuhendid:</a:t>
            </a:r>
          </a:p>
          <a:p>
            <a:r>
              <a:rPr lang="et-EE" sz="2000" dirty="0">
                <a:hlinkClick r:id="rId2"/>
              </a:rPr>
              <a:t>https://</a:t>
            </a:r>
            <a:r>
              <a:rPr lang="et-EE" sz="2000" dirty="0" smtClean="0">
                <a:hlinkClick r:id="rId2"/>
              </a:rPr>
              <a:t>www.rtk.ee/toetuste-taotlemine-ja-korraldamine/taotlusvoorud/abiks-taotlejale#e-toetuse-kasutusjuhendid</a:t>
            </a:r>
            <a:endParaRPr lang="et-E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 smtClean="0"/>
              <a:t>Teavitamise juhendid ja A3 teavitusplakati generaator:</a:t>
            </a:r>
          </a:p>
          <a:p>
            <a:r>
              <a:rPr lang="et-EE" sz="2000" dirty="0"/>
              <a:t>https://www.rtk.ee/toetusfondid-ja-programmid/euroopa-liidu-valisvahendid/logod-ja-sumboolika</a:t>
            </a:r>
          </a:p>
          <a:p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0836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Aitäh!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441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Teemad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Aruandlus;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Toetatavad tegevused ja rahastamisviisid ja dokumendid;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Projektide muutmine;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Teavitamine;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Järelevalve;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Küsimused?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8136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Õigusaktid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altLang="et-E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Perioodi 2014-2020 struktuuritoetuse seadus</a:t>
            </a:r>
            <a:r>
              <a:rPr lang="et-EE" altLang="et-EE" dirty="0">
                <a:latin typeface="Arial" panose="020B0604020202020204" pitchFamily="34" charset="0"/>
                <a:cs typeface="Arial" panose="020B0604020202020204" pitchFamily="34" charset="0"/>
              </a:rPr>
              <a:t> (STS);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Vabariigi Valitsuse 01.09.2014 määrus nr 143 „</a:t>
            </a: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Perioodi 2014–2020 struktuuritoetusest hüvitatavate kulude abikõlblikuks lugemise, toetuse maksmise ning finantskorrektsioonide tegemise tingimused ja kord</a:t>
            </a: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“ (ühendmäärus, ÜM);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Vabariigi Valitsuse 12.09.2014 määrus nr 146 „</a:t>
            </a: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Perioodi 2014–2020 struktuuritoetuse andmisest avalikkuse teavitamise, toetusest rahastatud objektide tähistamise ning Euroopa Liidu osalusele viitamise nõuded ja kord</a:t>
            </a: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“ (teavitamise määrus);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t-EE" altLang="et-EE" b="1" dirty="0">
                <a:latin typeface="Arial" panose="020B0604020202020204" pitchFamily="34" charset="0"/>
                <a:cs typeface="Arial" panose="020B0604020202020204" pitchFamily="34" charset="0"/>
              </a:rPr>
              <a:t>Haridus- ja teadusministri 18.08.2016 a määrus nr 55 </a:t>
            </a:r>
            <a:r>
              <a:rPr lang="et-EE" altLang="et-EE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t-EE" altLang="et-EE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Struktuuritoetuse andmise tingimused tööandjate ja õppeasutuste koostöö toetamine praktikasüsteemi arendamisel</a:t>
            </a:r>
            <a:r>
              <a:rPr lang="et-EE" altLang="et-EE" dirty="0">
                <a:latin typeface="Arial" panose="020B0604020202020204" pitchFamily="34" charset="0"/>
                <a:cs typeface="Arial" panose="020B0604020202020204" pitchFamily="34" charset="0"/>
              </a:rPr>
              <a:t>“ ja </a:t>
            </a:r>
            <a:r>
              <a:rPr lang="et-EE" altLang="et-EE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LISA</a:t>
            </a:r>
            <a:endParaRPr lang="et-EE" altLang="et-E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958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Aruandlus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 smtClean="0"/>
              <a:t>Maksetaotluste esitamine;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Vahe- või lõpparuanne, sh väljavõte </a:t>
            </a:r>
            <a:r>
              <a:rPr lang="et-EE" sz="2000" dirty="0" smtClean="0"/>
              <a:t>projektitulemuste meediakajastusest;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Andmekorje tabelite </a:t>
            </a:r>
            <a:r>
              <a:rPr lang="et-EE" sz="2000" dirty="0"/>
              <a:t>esitamine igale kvartalile järgneva kuu 15. kuupäevaks (15.01; 15.04; 15.08; 15.10) aadressile </a:t>
            </a:r>
            <a:r>
              <a:rPr lang="et-EE" sz="2000" dirty="0" smtClean="0"/>
              <a:t>kaili.taalmann@rtk.ee</a:t>
            </a:r>
            <a:r>
              <a:rPr lang="et-EE" sz="2000" dirty="0"/>
              <a:t>, kui tegevuse (sh koolituse) maht &gt;32 </a:t>
            </a:r>
            <a:r>
              <a:rPr lang="et-EE" sz="2000" dirty="0" err="1" smtClean="0"/>
              <a:t>ak</a:t>
            </a:r>
            <a:r>
              <a:rPr lang="et-EE" sz="2000" dirty="0" smtClean="0"/>
              <a:t>/h;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Dokumentide säilitamine – RÜ teatab tähtaja peale projekti lõppu ja lõppmakse tegemist.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Raamatupidamise eristamine tegelike kulude alusel toetuse osas (v.a ühikuhinna põhised kulud ja kindlasummalise makse kulud</a:t>
            </a:r>
            <a:r>
              <a:rPr lang="et-EE" sz="2000" dirty="0" smtClean="0"/>
              <a:t>).</a:t>
            </a:r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97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Toetatavad tegevused ja rahastamisviisid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 smtClean="0"/>
              <a:t>Standardiseeritud ühikuhind (SÜH) </a:t>
            </a:r>
            <a:r>
              <a:rPr lang="et-EE" sz="2000" dirty="0" smtClean="0"/>
              <a:t>– tegevus 1 „Praktikajuhendajate koolitamine“;</a:t>
            </a:r>
          </a:p>
          <a:p>
            <a:endParaRPr lang="et-E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 smtClean="0"/>
              <a:t>Kindlasummaline </a:t>
            </a:r>
            <a:r>
              <a:rPr lang="et-EE" sz="2000" b="1" dirty="0"/>
              <a:t>makse </a:t>
            </a:r>
            <a:r>
              <a:rPr lang="et-EE" sz="2000" dirty="0"/>
              <a:t>– tegevus 2 „Õppeasutuse praktika ja töökohapõhise õppe süsteemi </a:t>
            </a:r>
            <a:r>
              <a:rPr lang="et-EE" sz="2000" dirty="0" smtClean="0"/>
              <a:t>arendamine“ ja tegevus 3 „</a:t>
            </a:r>
            <a:r>
              <a:rPr lang="fi-FI" sz="2000" dirty="0"/>
              <a:t>Uute </a:t>
            </a:r>
            <a:r>
              <a:rPr lang="fi-FI" sz="2000" dirty="0" err="1"/>
              <a:t>praktika</a:t>
            </a:r>
            <a:r>
              <a:rPr lang="fi-FI" sz="2000" dirty="0"/>
              <a:t> </a:t>
            </a:r>
            <a:r>
              <a:rPr lang="fi-FI" sz="2000" dirty="0" err="1"/>
              <a:t>vormide</a:t>
            </a:r>
            <a:r>
              <a:rPr lang="fi-FI" sz="2000" dirty="0"/>
              <a:t> </a:t>
            </a:r>
            <a:r>
              <a:rPr lang="fi-FI" sz="2000" dirty="0" err="1"/>
              <a:t>väljatöötamine</a:t>
            </a:r>
            <a:r>
              <a:rPr lang="fi-FI" sz="2000" dirty="0"/>
              <a:t> ja </a:t>
            </a:r>
            <a:r>
              <a:rPr lang="fi-FI" sz="2000" dirty="0" err="1" smtClean="0"/>
              <a:t>piloteerimine</a:t>
            </a:r>
            <a:r>
              <a:rPr lang="et-EE" sz="2000" dirty="0" smtClean="0"/>
              <a:t>“;</a:t>
            </a:r>
          </a:p>
          <a:p>
            <a:endParaRPr lang="et-E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 smtClean="0"/>
              <a:t>Kuludokumentide alusel </a:t>
            </a:r>
            <a:r>
              <a:rPr lang="et-EE" sz="2000" b="1" dirty="0"/>
              <a:t>hüvitamine </a:t>
            </a:r>
            <a:r>
              <a:rPr lang="et-EE" sz="2000" dirty="0"/>
              <a:t>– tegevus 4 „Õppejõudude ja õpetajate stažeerimine tööandjate </a:t>
            </a:r>
            <a:r>
              <a:rPr lang="et-EE" sz="2000" dirty="0" smtClean="0"/>
              <a:t>juures“, tegevus </a:t>
            </a:r>
            <a:r>
              <a:rPr lang="et-EE" sz="2000" dirty="0"/>
              <a:t>5 „Praktikute kaasamine </a:t>
            </a:r>
            <a:r>
              <a:rPr lang="et-EE" sz="2000" dirty="0" smtClean="0"/>
              <a:t>õppetöösse“ ja tegevuse 1 juhul kui on ühikuhinnaväliseid kulusid.</a:t>
            </a:r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5300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Standardiseeritud ühikuhind (tegevus 1)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Kehtestatud </a:t>
            </a:r>
            <a:r>
              <a:rPr lang="et-EE" dirty="0">
                <a:hlinkClick r:id="rId3"/>
              </a:rPr>
              <a:t>määruse lisana</a:t>
            </a:r>
            <a:r>
              <a:rPr lang="et-EE" dirty="0"/>
              <a:t>, kus on ära toodud, mis kulusid kasutatav ühikuhind katab.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Tegelikke kulusid raamatupidamises eristama ja tõendama ei pea</a:t>
            </a:r>
            <a:r>
              <a:rPr lang="et-EE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 smtClean="0"/>
              <a:t>COVID19 tõttu võib praktikajuhendajate koolituse läbi viia auditooriumi asemel virtuaalses keskkonnas ja kehtib sama ühikuhind.</a:t>
            </a:r>
            <a:endParaRPr lang="et-EE" dirty="0"/>
          </a:p>
          <a:p>
            <a:endParaRPr lang="et-EE" dirty="0" smtClean="0"/>
          </a:p>
          <a:p>
            <a:r>
              <a:rPr lang="et-EE" dirty="0" smtClean="0"/>
              <a:t>Maksetaotlusele lisatakse vastavalt meetme määruse lisale (nii auditoorse kui virtuaalse koolituse puhul):</a:t>
            </a:r>
            <a:endParaRPr lang="et-EE" dirty="0"/>
          </a:p>
          <a:p>
            <a:r>
              <a:rPr lang="et-EE" dirty="0" smtClean="0"/>
              <a:t>1. Õppekava ja ajakava koolitusteemade kaupa kellaajaliselt (sh teemad, toimumiskoht, koolitajad jne);</a:t>
            </a:r>
            <a:endParaRPr lang="et-EE" dirty="0"/>
          </a:p>
          <a:p>
            <a:r>
              <a:rPr lang="et-EE" b="1" dirty="0" smtClean="0"/>
              <a:t>2. Osalejate </a:t>
            </a:r>
            <a:r>
              <a:rPr lang="et-EE" dirty="0"/>
              <a:t>registreerimislehed</a:t>
            </a:r>
            <a:r>
              <a:rPr lang="et-EE" b="1" dirty="0"/>
              <a:t> päevade kaupa </a:t>
            </a:r>
            <a:r>
              <a:rPr lang="et-EE" dirty="0"/>
              <a:t>(sh osaleja nimi, osaleja organisatsioon, osaleja kontaktandmed (telefoninumber ja/või e-postiaadress), osaleja allkiri;</a:t>
            </a:r>
          </a:p>
          <a:p>
            <a:r>
              <a:rPr lang="et-EE" dirty="0" smtClean="0"/>
              <a:t>3. Koolitusel </a:t>
            </a:r>
            <a:r>
              <a:rPr lang="et-EE" dirty="0"/>
              <a:t>osalejate </a:t>
            </a:r>
            <a:r>
              <a:rPr lang="et-EE" b="1" dirty="0"/>
              <a:t>andmik või tunnistuste registri </a:t>
            </a:r>
            <a:r>
              <a:rPr lang="et-EE" dirty="0" smtClean="0"/>
              <a:t>väljavõte.</a:t>
            </a:r>
          </a:p>
          <a:p>
            <a:r>
              <a:rPr lang="et-EE" dirty="0" smtClean="0"/>
              <a:t>Dokumentide vormistamise info leiate meetme määruse lisast.</a:t>
            </a:r>
          </a:p>
          <a:p>
            <a:r>
              <a:rPr lang="et-EE" b="1" dirty="0" smtClean="0"/>
              <a:t>NB! </a:t>
            </a:r>
            <a:r>
              <a:rPr lang="fi-FI" b="1" dirty="0" err="1"/>
              <a:t>Koolitus</a:t>
            </a:r>
            <a:r>
              <a:rPr lang="fi-FI" b="1" dirty="0"/>
              <a:t> </a:t>
            </a:r>
            <a:r>
              <a:rPr lang="fi-FI" b="1" dirty="0" err="1"/>
              <a:t>peab</a:t>
            </a:r>
            <a:r>
              <a:rPr lang="fi-FI" b="1" dirty="0"/>
              <a:t> </a:t>
            </a:r>
            <a:r>
              <a:rPr lang="fi-FI" b="1" dirty="0" err="1"/>
              <a:t>vastama</a:t>
            </a:r>
            <a:r>
              <a:rPr lang="fi-FI" b="1" dirty="0"/>
              <a:t> </a:t>
            </a:r>
            <a:r>
              <a:rPr lang="fi-FI" b="1" dirty="0" err="1"/>
              <a:t>taotluses</a:t>
            </a:r>
            <a:r>
              <a:rPr lang="fi-FI" b="1" dirty="0"/>
              <a:t> </a:t>
            </a:r>
            <a:r>
              <a:rPr lang="fi-FI" b="1" dirty="0" err="1"/>
              <a:t>esitatud</a:t>
            </a:r>
            <a:r>
              <a:rPr lang="fi-FI" b="1" dirty="0"/>
              <a:t> </a:t>
            </a:r>
            <a:r>
              <a:rPr lang="fi-FI" b="1" dirty="0" err="1" smtClean="0"/>
              <a:t>õppekavale</a:t>
            </a:r>
            <a:r>
              <a:rPr lang="et-EE" b="1" dirty="0" smtClean="0"/>
              <a:t>.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2950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Toetuse maksmine </a:t>
            </a:r>
            <a:r>
              <a:rPr lang="et-EE" dirty="0" err="1" smtClean="0"/>
              <a:t>SÜH-i</a:t>
            </a:r>
            <a:r>
              <a:rPr lang="et-EE" dirty="0" smtClean="0"/>
              <a:t> alusel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t-EE" sz="2000" dirty="0" smtClean="0"/>
              <a:t>Koolituse ühikuhinna arvestamise aluseks on koolituse üks akadeemiline tund ühe osaleja kohta;</a:t>
            </a:r>
          </a:p>
          <a:p>
            <a:r>
              <a:rPr lang="et-EE" sz="2000" dirty="0" smtClean="0"/>
              <a:t>2. Koolituse </a:t>
            </a:r>
            <a:r>
              <a:rPr lang="et-EE" sz="2000" dirty="0"/>
              <a:t>lõpetanute arv …</a:t>
            </a:r>
          </a:p>
          <a:p>
            <a:r>
              <a:rPr lang="et-EE" sz="2000" dirty="0"/>
              <a:t>… on 90% kuni 100% - siis on abikõlblik kõigi osalejate koolitustundide arvu alusel arvutatud toetuse </a:t>
            </a:r>
            <a:r>
              <a:rPr lang="et-EE" sz="2000" dirty="0" smtClean="0"/>
              <a:t>kogusumma;</a:t>
            </a:r>
            <a:endParaRPr lang="et-EE" sz="2000" dirty="0"/>
          </a:p>
          <a:p>
            <a:r>
              <a:rPr lang="et-EE" sz="2000" dirty="0"/>
              <a:t>… on 51% kuni 89% - siis vähendatakse osalejate koolitustundide arvu alusel arvutatud toetuse kogusummat </a:t>
            </a:r>
            <a:r>
              <a:rPr lang="et-EE" sz="2000" b="1" dirty="0" smtClean="0"/>
              <a:t>proportsionaalselt vastavalt lõpetanute protsendimäärale;</a:t>
            </a:r>
          </a:p>
          <a:p>
            <a:r>
              <a:rPr lang="et-EE" sz="2000" b="1" dirty="0" smtClean="0">
                <a:solidFill>
                  <a:srgbClr val="FF0000"/>
                </a:solidFill>
              </a:rPr>
              <a:t>3. Koolituskulu ei hüvitata üldse, kui koolituse lõpetanute protsent on alla 51% või koolitusgrupis on vähem kui 8 osalejat.</a:t>
            </a:r>
            <a:endParaRPr lang="et-EE" sz="2000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endParaRPr lang="et-EE" sz="2000" dirty="0" smtClean="0"/>
          </a:p>
          <a:p>
            <a:pPr marL="457200" indent="-457200">
              <a:buAutoNum type="arabicPeriod"/>
            </a:pPr>
            <a:endParaRPr lang="et-EE" sz="200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740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Näide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>
                <a:solidFill>
                  <a:srgbClr val="002060"/>
                </a:solidFill>
              </a:rPr>
              <a:t>Näiteks </a:t>
            </a:r>
            <a:r>
              <a:rPr lang="et-EE" dirty="0">
                <a:solidFill>
                  <a:srgbClr val="002060"/>
                </a:solidFill>
              </a:rPr>
              <a:t>korraldatakse koolitus, kus osaleb </a:t>
            </a:r>
          </a:p>
          <a:p>
            <a:r>
              <a:rPr lang="et-EE" b="1" dirty="0">
                <a:solidFill>
                  <a:srgbClr val="002060"/>
                </a:solidFill>
              </a:rPr>
              <a:t>20 INIMEST ja koolituse kontakttundide maht on 16 AKADEEMILIST </a:t>
            </a:r>
            <a:r>
              <a:rPr lang="et-EE" b="1" dirty="0" smtClean="0">
                <a:solidFill>
                  <a:srgbClr val="002060"/>
                </a:solidFill>
              </a:rPr>
              <a:t>TUNDI. Õppekava lõpetamise tingimus: osalemine õppetöös vähemalt 75%.</a:t>
            </a:r>
            <a:endParaRPr lang="et-EE" b="1" dirty="0">
              <a:solidFill>
                <a:srgbClr val="002060"/>
              </a:solidFill>
            </a:endParaRPr>
          </a:p>
          <a:p>
            <a:endParaRPr lang="et-EE" dirty="0">
              <a:solidFill>
                <a:srgbClr val="002060"/>
              </a:solidFill>
            </a:endParaRPr>
          </a:p>
          <a:p>
            <a:r>
              <a:rPr lang="et-EE" dirty="0">
                <a:solidFill>
                  <a:srgbClr val="002060"/>
                </a:solidFill>
              </a:rPr>
              <a:t>Lõpetajate arv 19 ehk 95%, mis jääb vahemikku 90-100% </a:t>
            </a:r>
          </a:p>
          <a:p>
            <a:r>
              <a:rPr lang="et-EE" dirty="0">
                <a:solidFill>
                  <a:srgbClr val="002060"/>
                </a:solidFill>
              </a:rPr>
              <a:t>(18 in x 16 tundi x 9,48 €) + </a:t>
            </a:r>
          </a:p>
          <a:p>
            <a:r>
              <a:rPr lang="et-EE" dirty="0">
                <a:solidFill>
                  <a:srgbClr val="002060"/>
                </a:solidFill>
              </a:rPr>
              <a:t>(1 in x 12 tundi x 9,48 €) + </a:t>
            </a:r>
          </a:p>
          <a:p>
            <a:r>
              <a:rPr lang="et-EE" dirty="0">
                <a:solidFill>
                  <a:srgbClr val="002060"/>
                </a:solidFill>
              </a:rPr>
              <a:t>(1 in x 8 tundi x 9,48 €) = … </a:t>
            </a:r>
            <a:r>
              <a:rPr lang="et-EE" b="1" dirty="0">
                <a:solidFill>
                  <a:srgbClr val="002060"/>
                </a:solidFill>
              </a:rPr>
              <a:t>korrigeerimist ei tehta</a:t>
            </a:r>
          </a:p>
          <a:p>
            <a:endParaRPr lang="et-EE" dirty="0">
              <a:solidFill>
                <a:srgbClr val="002060"/>
              </a:solidFill>
            </a:endParaRPr>
          </a:p>
          <a:p>
            <a:r>
              <a:rPr lang="et-EE" dirty="0">
                <a:solidFill>
                  <a:srgbClr val="002060"/>
                </a:solidFill>
              </a:rPr>
              <a:t>Lõpetajate arv 15 ehk 75%, mis jääb vahemikku 51-89% </a:t>
            </a:r>
          </a:p>
          <a:p>
            <a:r>
              <a:rPr lang="et-EE" dirty="0">
                <a:solidFill>
                  <a:srgbClr val="002060"/>
                </a:solidFill>
              </a:rPr>
              <a:t>(15 in x 16 tundi x 9,48 €) +</a:t>
            </a:r>
          </a:p>
          <a:p>
            <a:r>
              <a:rPr lang="et-EE" dirty="0">
                <a:solidFill>
                  <a:srgbClr val="002060"/>
                </a:solidFill>
              </a:rPr>
              <a:t>(5 in x 8 tundi x 9,48 €) = … x </a:t>
            </a:r>
            <a:r>
              <a:rPr lang="et-EE" b="1" dirty="0">
                <a:solidFill>
                  <a:srgbClr val="002060"/>
                </a:solidFill>
              </a:rPr>
              <a:t>0,75</a:t>
            </a:r>
            <a:endParaRPr lang="et-EE" b="1" dirty="0"/>
          </a:p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12.04.2021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6931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1411</Words>
  <Application>Microsoft Office PowerPoint</Application>
  <PresentationFormat>Laiekraan</PresentationFormat>
  <Paragraphs>161</Paragraphs>
  <Slides>23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23</vt:i4>
      </vt:variant>
    </vt:vector>
  </HeadingPairs>
  <TitlesOfParts>
    <vt:vector size="30" baseType="lpstr">
      <vt:lpstr>Arial</vt:lpstr>
      <vt:lpstr>Calibri</vt:lpstr>
      <vt:lpstr>Georgia</vt:lpstr>
      <vt:lpstr>Times New Roman</vt:lpstr>
      <vt:lpstr>Trebuchet MS</vt:lpstr>
      <vt:lpstr>Verdana</vt:lpstr>
      <vt:lpstr>Office Theme</vt:lpstr>
      <vt:lpstr>III taotlusvooru „Tööandjate ja õppeasutuste koostöö toetamine praktikasüsteemi arendamisel“ toetuse saajate infopäev</vt:lpstr>
      <vt:lpstr>Kokkuvõte 19.11.20 lõppenud taotlusvoorust</vt:lpstr>
      <vt:lpstr>Teemad</vt:lpstr>
      <vt:lpstr>Õigusaktid</vt:lpstr>
      <vt:lpstr>Aruandlus </vt:lpstr>
      <vt:lpstr>Toetatavad tegevused ja rahastamisviisid</vt:lpstr>
      <vt:lpstr>Standardiseeritud ühikuhind (tegevus 1)</vt:lpstr>
      <vt:lpstr>Toetuse maksmine SÜH-i alusel</vt:lpstr>
      <vt:lpstr>Näide</vt:lpstr>
      <vt:lpstr>Ürituse korraldamine virtuaalses keskkonnas</vt:lpstr>
      <vt:lpstr>Ühikuhind ei sisalda</vt:lpstr>
      <vt:lpstr>Kindlasummaline makse (tegevused 2 ja 3)</vt:lpstr>
      <vt:lpstr>Kindlasummaline makse (tegevused 2 ja 3)</vt:lpstr>
      <vt:lpstr>Kulude hüvitamine kuludokumentide alusel (tegevused 1, 4, 5)</vt:lpstr>
      <vt:lpstr>Kuludokumentide alusel hüvitamisel esitatavad dokumendid</vt:lpstr>
      <vt:lpstr>PowerPointi esitlus</vt:lpstr>
      <vt:lpstr>Projekti muutmine (Meetme määrus § 22)</vt:lpstr>
      <vt:lpstr>Teavitamine</vt:lpstr>
      <vt:lpstr>Teavitamine</vt:lpstr>
      <vt:lpstr>Teavitamine</vt:lpstr>
      <vt:lpstr>Järelevalve</vt:lpstr>
      <vt:lpstr>Allikad ja juhendid</vt:lpstr>
      <vt:lpstr>Aitäh!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</dc:title>
  <dc:creator>Anu Uusmaa</dc:creator>
  <cp:lastModifiedBy>Katre Laagriküll</cp:lastModifiedBy>
  <cp:revision>103</cp:revision>
  <dcterms:created xsi:type="dcterms:W3CDTF">2012-12-12T10:23:16Z</dcterms:created>
  <dcterms:modified xsi:type="dcterms:W3CDTF">2021-04-12T08:23:31Z</dcterms:modified>
</cp:coreProperties>
</file>