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57" r:id="rId5"/>
    <p:sldId id="260" r:id="rId6"/>
    <p:sldId id="262" r:id="rId7"/>
    <p:sldId id="265" r:id="rId8"/>
    <p:sldId id="264" r:id="rId9"/>
    <p:sldId id="263" r:id="rId10"/>
    <p:sldId id="267" r:id="rId11"/>
    <p:sldId id="268" r:id="rId12"/>
    <p:sldId id="271" r:id="rId13"/>
    <p:sldId id="272" r:id="rId14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2D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66D5DF-F3CB-9141-A710-FB10A3B60390}" v="8" dt="2019-11-29T16:45:32.4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93" autoAdjust="0"/>
  </p:normalViewPr>
  <p:slideViewPr>
    <p:cSldViewPr>
      <p:cViewPr varScale="1">
        <p:scale>
          <a:sx n="103" d="100"/>
          <a:sy n="103" d="100"/>
        </p:scale>
        <p:origin x="138" y="27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Kramp" userId="3c5d9418ad1d83c7" providerId="LiveId" clId="{3066D5DF-F3CB-9141-A710-FB10A3B60390}"/>
    <pc:docChg chg="undo custSel modMainMaster">
      <pc:chgData name="Jan Kramp" userId="3c5d9418ad1d83c7" providerId="LiveId" clId="{3066D5DF-F3CB-9141-A710-FB10A3B60390}" dt="2019-11-29T16:45:37.974" v="30" actId="14100"/>
      <pc:docMkLst>
        <pc:docMk/>
      </pc:docMkLst>
      <pc:sldMasterChg chg="addSp delSp modSp modSldLayout">
        <pc:chgData name="Jan Kramp" userId="3c5d9418ad1d83c7" providerId="LiveId" clId="{3066D5DF-F3CB-9141-A710-FB10A3B60390}" dt="2019-11-29T16:45:37.974" v="30" actId="14100"/>
        <pc:sldMasterMkLst>
          <pc:docMk/>
          <pc:sldMasterMk cId="1329607279" sldId="2147483648"/>
        </pc:sldMasterMkLst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2" creationId="{00000000-0000-0000-0000-000000000000}"/>
          </ac:spMkLst>
        </pc:spChg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3" creationId="{00000000-0000-0000-0000-000000000000}"/>
          </ac:spMkLst>
        </pc:spChg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4" creationId="{00000000-0000-0000-0000-000000000000}"/>
          </ac:spMkLst>
        </pc:spChg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5" creationId="{00000000-0000-0000-0000-000000000000}"/>
          </ac:spMkLst>
        </pc:spChg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6" creationId="{00000000-0000-0000-0000-000000000000}"/>
          </ac:spMkLst>
        </pc:spChg>
        <pc:spChg chg="mod">
          <ac:chgData name="Jan Kramp" userId="3c5d9418ad1d83c7" providerId="LiveId" clId="{3066D5DF-F3CB-9141-A710-FB10A3B60390}" dt="2019-11-29T16:42:31.402" v="6"/>
          <ac:spMkLst>
            <pc:docMk/>
            <pc:sldMasterMk cId="1329607279" sldId="2147483648"/>
            <ac:spMk id="7" creationId="{00000000-0000-0000-0000-000000000000}"/>
          </ac:spMkLst>
        </pc:spChg>
        <pc:spChg chg="mod">
          <ac:chgData name="Jan Kramp" userId="3c5d9418ad1d83c7" providerId="LiveId" clId="{3066D5DF-F3CB-9141-A710-FB10A3B60390}" dt="2019-11-29T16:45:32.437" v="29" actId="553"/>
          <ac:spMkLst>
            <pc:docMk/>
            <pc:sldMasterMk cId="1329607279" sldId="2147483648"/>
            <ac:spMk id="8" creationId="{00000000-0000-0000-0000-000000000000}"/>
          </ac:spMkLst>
        </pc:spChg>
        <pc:picChg chg="mod modCrop">
          <ac:chgData name="Jan Kramp" userId="3c5d9418ad1d83c7" providerId="LiveId" clId="{3066D5DF-F3CB-9141-A710-FB10A3B60390}" dt="2019-11-29T16:45:37.974" v="30" actId="14100"/>
          <ac:picMkLst>
            <pc:docMk/>
            <pc:sldMasterMk cId="1329607279" sldId="2147483648"/>
            <ac:picMk id="9" creationId="{00000000-0000-0000-0000-000000000000}"/>
          </ac:picMkLst>
        </pc:picChg>
        <pc:picChg chg="del mod">
          <ac:chgData name="Jan Kramp" userId="3c5d9418ad1d83c7" providerId="LiveId" clId="{3066D5DF-F3CB-9141-A710-FB10A3B60390}" dt="2019-11-29T16:42:40.732" v="7" actId="478"/>
          <ac:picMkLst>
            <pc:docMk/>
            <pc:sldMasterMk cId="1329607279" sldId="2147483648"/>
            <ac:picMk id="10" creationId="{00000000-0000-0000-0000-000000000000}"/>
          </ac:picMkLst>
        </pc:picChg>
        <pc:picChg chg="add mod">
          <ac:chgData name="Jan Kramp" userId="3c5d9418ad1d83c7" providerId="LiveId" clId="{3066D5DF-F3CB-9141-A710-FB10A3B60390}" dt="2019-11-29T16:42:43.067" v="9" actId="1076"/>
          <ac:picMkLst>
            <pc:docMk/>
            <pc:sldMasterMk cId="1329607279" sldId="2147483648"/>
            <ac:picMk id="11" creationId="{AC446B9D-30FD-344C-86EC-FABBED673DD4}"/>
          </ac:picMkLst>
        </pc:picChg>
        <pc:sldLayoutChg chg="modSp">
          <pc:chgData name="Jan Kramp" userId="3c5d9418ad1d83c7" providerId="LiveId" clId="{3066D5DF-F3CB-9141-A710-FB10A3B60390}" dt="2019-11-29T16:42:31.402" v="6"/>
          <pc:sldLayoutMkLst>
            <pc:docMk/>
            <pc:sldMasterMk cId="1329607279" sldId="2147483648"/>
            <pc:sldLayoutMk cId="1745452505" sldId="2147483649"/>
          </pc:sldLayoutMkLst>
          <pc:spChg chg="mod">
            <ac:chgData name="Jan Kramp" userId="3c5d9418ad1d83c7" providerId="LiveId" clId="{3066D5DF-F3CB-9141-A710-FB10A3B60390}" dt="2019-11-29T16:42:31.402" v="6"/>
            <ac:spMkLst>
              <pc:docMk/>
              <pc:sldMasterMk cId="1329607279" sldId="2147483648"/>
              <pc:sldLayoutMk cId="1745452505" sldId="2147483649"/>
              <ac:spMk id="2" creationId="{00000000-0000-0000-0000-000000000000}"/>
            </ac:spMkLst>
          </pc:spChg>
          <pc:spChg chg="mod">
            <ac:chgData name="Jan Kramp" userId="3c5d9418ad1d83c7" providerId="LiveId" clId="{3066D5DF-F3CB-9141-A710-FB10A3B60390}" dt="2019-11-29T16:42:31.402" v="6"/>
            <ac:spMkLst>
              <pc:docMk/>
              <pc:sldMasterMk cId="1329607279" sldId="2147483648"/>
              <pc:sldLayoutMk cId="1745452505" sldId="2147483649"/>
              <ac:spMk id="3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791138-EC35-4C76-A60F-690412979D9E}" type="doc">
      <dgm:prSet loTypeId="urn:microsoft.com/office/officeart/2005/8/layout/radial6" loCatId="relationship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t-EE"/>
        </a:p>
      </dgm:t>
    </dgm:pt>
    <dgm:pt modelId="{4C073017-E0EC-4E59-9611-23BA75709997}">
      <dgm:prSet phldrT="[Tekst]"/>
      <dgm:spPr/>
      <dgm:t>
        <a:bodyPr/>
        <a:lstStyle/>
        <a:p>
          <a:r>
            <a:rPr lang="et-EE" dirty="0" smtClean="0"/>
            <a:t>Taotlus</a:t>
          </a:r>
          <a:endParaRPr lang="et-EE" dirty="0"/>
        </a:p>
      </dgm:t>
    </dgm:pt>
    <dgm:pt modelId="{B10DF4DE-AED7-4412-87AB-9D9170362686}" type="parTrans" cxnId="{F3DC9097-9CAE-43C3-A768-B677B98B1519}">
      <dgm:prSet/>
      <dgm:spPr/>
      <dgm:t>
        <a:bodyPr/>
        <a:lstStyle/>
        <a:p>
          <a:endParaRPr lang="et-EE"/>
        </a:p>
      </dgm:t>
    </dgm:pt>
    <dgm:pt modelId="{AB57C56F-2111-4C4F-8F0E-9D18C8F85A95}" type="sibTrans" cxnId="{F3DC9097-9CAE-43C3-A768-B677B98B1519}">
      <dgm:prSet/>
      <dgm:spPr/>
      <dgm:t>
        <a:bodyPr/>
        <a:lstStyle/>
        <a:p>
          <a:endParaRPr lang="et-EE"/>
        </a:p>
      </dgm:t>
    </dgm:pt>
    <dgm:pt modelId="{3344299C-B8DB-4E6A-9416-2A6C155A8189}">
      <dgm:prSet phldrT="[Tekst]" custT="1"/>
      <dgm:spPr/>
      <dgm:t>
        <a:bodyPr/>
        <a:lstStyle/>
        <a:p>
          <a:r>
            <a:rPr lang="et-EE" sz="1600" b="1" dirty="0" smtClean="0">
              <a:solidFill>
                <a:schemeClr val="tx1"/>
              </a:solidFill>
            </a:rPr>
            <a:t>Taotleja ja taotluse vastavuse kontroll                        II</a:t>
          </a:r>
          <a:endParaRPr lang="et-EE" sz="1600" b="1" dirty="0">
            <a:solidFill>
              <a:schemeClr val="tx1"/>
            </a:solidFill>
          </a:endParaRPr>
        </a:p>
      </dgm:t>
    </dgm:pt>
    <dgm:pt modelId="{FEEBCF31-F494-41F9-822C-9ED5C58F0248}" type="parTrans" cxnId="{2D678669-82F9-4A6A-851F-F48D3FC4D4A1}">
      <dgm:prSet/>
      <dgm:spPr/>
      <dgm:t>
        <a:bodyPr/>
        <a:lstStyle/>
        <a:p>
          <a:endParaRPr lang="et-EE"/>
        </a:p>
      </dgm:t>
    </dgm:pt>
    <dgm:pt modelId="{FDCD9433-C8C3-44D7-AAE2-C8CEA7242097}" type="sibTrans" cxnId="{2D678669-82F9-4A6A-851F-F48D3FC4D4A1}">
      <dgm:prSet/>
      <dgm:spPr/>
      <dgm:t>
        <a:bodyPr/>
        <a:lstStyle/>
        <a:p>
          <a:endParaRPr lang="et-EE"/>
        </a:p>
      </dgm:t>
    </dgm:pt>
    <dgm:pt modelId="{35DB72C6-D330-41BE-AB2D-5908344B036D}">
      <dgm:prSet phldrT="[Tekst]" custT="1"/>
      <dgm:spPr/>
      <dgm:t>
        <a:bodyPr/>
        <a:lstStyle/>
        <a:p>
          <a:r>
            <a:rPr lang="et-EE" sz="1600" b="1" dirty="0" smtClean="0">
              <a:solidFill>
                <a:schemeClr val="tx1"/>
              </a:solidFill>
            </a:rPr>
            <a:t>Otsus      IV</a:t>
          </a:r>
          <a:endParaRPr lang="et-EE" sz="1600" b="1" dirty="0">
            <a:solidFill>
              <a:schemeClr val="tx1"/>
            </a:solidFill>
          </a:endParaRPr>
        </a:p>
      </dgm:t>
    </dgm:pt>
    <dgm:pt modelId="{86F21359-96EC-4376-ABE2-C8EE7893475C}" type="parTrans" cxnId="{154A71A6-D359-4FF9-ADD5-0F905CB7467A}">
      <dgm:prSet/>
      <dgm:spPr/>
      <dgm:t>
        <a:bodyPr/>
        <a:lstStyle/>
        <a:p>
          <a:endParaRPr lang="et-EE"/>
        </a:p>
      </dgm:t>
    </dgm:pt>
    <dgm:pt modelId="{0433362F-A89A-485B-B6BA-575F3401704F}" type="sibTrans" cxnId="{154A71A6-D359-4FF9-ADD5-0F905CB7467A}">
      <dgm:prSet/>
      <dgm:spPr/>
      <dgm:t>
        <a:bodyPr/>
        <a:lstStyle/>
        <a:p>
          <a:endParaRPr lang="et-EE"/>
        </a:p>
      </dgm:t>
    </dgm:pt>
    <dgm:pt modelId="{47A55192-96D0-4AE0-A1AE-FDBEBD9B86C8}">
      <dgm:prSet phldrT="[Tekst]" custT="1"/>
      <dgm:spPr/>
      <dgm:t>
        <a:bodyPr/>
        <a:lstStyle/>
        <a:p>
          <a:r>
            <a:rPr lang="et-EE" sz="1600" b="1" dirty="0" smtClean="0">
              <a:solidFill>
                <a:schemeClr val="tx1"/>
              </a:solidFill>
            </a:rPr>
            <a:t>Nõuded taotlusele </a:t>
          </a:r>
          <a:r>
            <a:rPr lang="et-EE" sz="2300" b="1" dirty="0" smtClean="0">
              <a:solidFill>
                <a:schemeClr val="tx1"/>
              </a:solidFill>
            </a:rPr>
            <a:t>I</a:t>
          </a:r>
          <a:endParaRPr lang="et-EE" sz="2300" b="1" dirty="0">
            <a:solidFill>
              <a:schemeClr val="tx1"/>
            </a:solidFill>
          </a:endParaRPr>
        </a:p>
      </dgm:t>
    </dgm:pt>
    <dgm:pt modelId="{EB2C635C-5E99-4555-A499-8FBE9183A261}" type="parTrans" cxnId="{1E6CC170-F99E-4266-9CCA-381D56B1DDF2}">
      <dgm:prSet/>
      <dgm:spPr/>
      <dgm:t>
        <a:bodyPr/>
        <a:lstStyle/>
        <a:p>
          <a:endParaRPr lang="et-EE"/>
        </a:p>
      </dgm:t>
    </dgm:pt>
    <dgm:pt modelId="{57659D29-1F59-4B60-8EC1-841132033CEE}" type="sibTrans" cxnId="{1E6CC170-F99E-4266-9CCA-381D56B1DDF2}">
      <dgm:prSet/>
      <dgm:spPr/>
      <dgm:t>
        <a:bodyPr/>
        <a:lstStyle/>
        <a:p>
          <a:endParaRPr lang="et-EE"/>
        </a:p>
      </dgm:t>
    </dgm:pt>
    <dgm:pt modelId="{F69DF320-AA48-4D97-91AB-67FB70F593F8}">
      <dgm:prSet phldrT="[Tekst]" custT="1"/>
      <dgm:spPr/>
      <dgm:t>
        <a:bodyPr/>
        <a:lstStyle/>
        <a:p>
          <a:r>
            <a:rPr lang="et-EE" sz="1600" b="1" dirty="0" smtClean="0">
              <a:solidFill>
                <a:schemeClr val="tx1"/>
              </a:solidFill>
            </a:rPr>
            <a:t>Puuduste kõrvaldamine III</a:t>
          </a:r>
          <a:endParaRPr lang="et-EE" sz="1600" b="1" dirty="0">
            <a:solidFill>
              <a:schemeClr val="tx1"/>
            </a:solidFill>
          </a:endParaRPr>
        </a:p>
      </dgm:t>
    </dgm:pt>
    <dgm:pt modelId="{9C107C0B-BC08-49C1-B68B-A93DBF67227E}" type="sibTrans" cxnId="{4DB5D9A4-37FF-4BD1-A607-AD322702F9C0}">
      <dgm:prSet/>
      <dgm:spPr/>
      <dgm:t>
        <a:bodyPr/>
        <a:lstStyle/>
        <a:p>
          <a:endParaRPr lang="et-EE"/>
        </a:p>
      </dgm:t>
    </dgm:pt>
    <dgm:pt modelId="{9596A359-48E1-45D6-AB74-3CFDFDA230B2}" type="parTrans" cxnId="{4DB5D9A4-37FF-4BD1-A607-AD322702F9C0}">
      <dgm:prSet/>
      <dgm:spPr/>
      <dgm:t>
        <a:bodyPr/>
        <a:lstStyle/>
        <a:p>
          <a:endParaRPr lang="et-EE"/>
        </a:p>
      </dgm:t>
    </dgm:pt>
    <dgm:pt modelId="{76010A21-7EF8-4839-A7C4-484CCBA921E9}" type="pres">
      <dgm:prSet presAssocID="{DD791138-EC35-4C76-A60F-690412979D9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t-EE"/>
        </a:p>
      </dgm:t>
    </dgm:pt>
    <dgm:pt modelId="{36999B8C-EBD7-4F4A-A22C-7AE900088005}" type="pres">
      <dgm:prSet presAssocID="{4C073017-E0EC-4E59-9611-23BA75709997}" presName="centerShape" presStyleLbl="node0" presStyleIdx="0" presStyleCnt="1"/>
      <dgm:spPr/>
      <dgm:t>
        <a:bodyPr/>
        <a:lstStyle/>
        <a:p>
          <a:endParaRPr lang="et-EE"/>
        </a:p>
      </dgm:t>
    </dgm:pt>
    <dgm:pt modelId="{27418A33-1089-4BB0-8D33-673A33145EA2}" type="pres">
      <dgm:prSet presAssocID="{3344299C-B8DB-4E6A-9416-2A6C155A8189}" presName="node" presStyleLbl="node1" presStyleIdx="0" presStyleCnt="4" custScaleX="248311" custRadScaleRad="98185" custRadScaleInc="-19475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6C01DED6-8099-4A5F-9DCE-BF0A155CBED7}" type="pres">
      <dgm:prSet presAssocID="{3344299C-B8DB-4E6A-9416-2A6C155A8189}" presName="dummy" presStyleCnt="0"/>
      <dgm:spPr/>
    </dgm:pt>
    <dgm:pt modelId="{4728102F-2FF3-4F62-98A9-B7048CFCD8C9}" type="pres">
      <dgm:prSet presAssocID="{FDCD9433-C8C3-44D7-AAE2-C8CEA7242097}" presName="sibTrans" presStyleLbl="sibTrans2D1" presStyleIdx="0" presStyleCnt="4" custLinFactNeighborX="6915" custLinFactNeighborY="-890"/>
      <dgm:spPr/>
      <dgm:t>
        <a:bodyPr/>
        <a:lstStyle/>
        <a:p>
          <a:endParaRPr lang="et-EE"/>
        </a:p>
      </dgm:t>
    </dgm:pt>
    <dgm:pt modelId="{4B4874A9-7F09-4EC0-9C9D-1D68882F0BE1}" type="pres">
      <dgm:prSet presAssocID="{F69DF320-AA48-4D97-91AB-67FB70F593F8}" presName="node" presStyleLbl="node1" presStyleIdx="1" presStyleCnt="4" custScaleX="139896" custScaleY="100904" custRadScaleRad="10586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D77CBF39-D365-4D75-96E6-BA93C17F2A84}" type="pres">
      <dgm:prSet presAssocID="{F69DF320-AA48-4D97-91AB-67FB70F593F8}" presName="dummy" presStyleCnt="0"/>
      <dgm:spPr/>
    </dgm:pt>
    <dgm:pt modelId="{1139F43E-1CC7-4C3C-B10E-FBAD4E50F2F8}" type="pres">
      <dgm:prSet presAssocID="{9C107C0B-BC08-49C1-B68B-A93DBF67227E}" presName="sibTrans" presStyleLbl="sibTrans2D1" presStyleIdx="1" presStyleCnt="4" custLinFactNeighborX="6923" custLinFactNeighborY="3064"/>
      <dgm:spPr/>
      <dgm:t>
        <a:bodyPr/>
        <a:lstStyle/>
        <a:p>
          <a:endParaRPr lang="et-EE"/>
        </a:p>
      </dgm:t>
    </dgm:pt>
    <dgm:pt modelId="{522EA6EF-9AAE-4F80-9FC1-F72FCFCE43C6}" type="pres">
      <dgm:prSet presAssocID="{35DB72C6-D330-41BE-AB2D-5908344B036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935B3E65-80EA-4715-8BE3-3BEED2168DD0}" type="pres">
      <dgm:prSet presAssocID="{35DB72C6-D330-41BE-AB2D-5908344B036D}" presName="dummy" presStyleCnt="0"/>
      <dgm:spPr/>
    </dgm:pt>
    <dgm:pt modelId="{675332ED-077D-4152-94AF-9D029C8E40A1}" type="pres">
      <dgm:prSet presAssocID="{0433362F-A89A-485B-B6BA-575F3401704F}" presName="sibTrans" presStyleLbl="sibTrans2D1" presStyleIdx="2" presStyleCnt="4" custLinFactNeighborX="-9726" custLinFactNeighborY="2865"/>
      <dgm:spPr/>
      <dgm:t>
        <a:bodyPr/>
        <a:lstStyle/>
        <a:p>
          <a:endParaRPr lang="et-EE"/>
        </a:p>
      </dgm:t>
    </dgm:pt>
    <dgm:pt modelId="{58129AD8-BDD1-44EB-B5EE-E6F65C57D9D4}" type="pres">
      <dgm:prSet presAssocID="{47A55192-96D0-4AE0-A1AE-FDBEBD9B86C8}" presName="node" presStyleLbl="node1" presStyleIdx="3" presStyleCnt="4" custScaleX="158969" custScaleY="100904" custRadScaleRad="117121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73AA3277-7AB9-46E7-8C50-ADD271BB73FC}" type="pres">
      <dgm:prSet presAssocID="{47A55192-96D0-4AE0-A1AE-FDBEBD9B86C8}" presName="dummy" presStyleCnt="0"/>
      <dgm:spPr/>
    </dgm:pt>
    <dgm:pt modelId="{919A0E46-D891-4C06-AD25-A8DAC9181D4C}" type="pres">
      <dgm:prSet presAssocID="{57659D29-1F59-4B60-8EC1-841132033CEE}" presName="sibTrans" presStyleLbl="sibTrans2D1" presStyleIdx="3" presStyleCnt="4" custLinFactNeighborX="-9990" custLinFactNeighborY="-1011"/>
      <dgm:spPr/>
      <dgm:t>
        <a:bodyPr/>
        <a:lstStyle/>
        <a:p>
          <a:endParaRPr lang="et-EE"/>
        </a:p>
      </dgm:t>
    </dgm:pt>
  </dgm:ptLst>
  <dgm:cxnLst>
    <dgm:cxn modelId="{F3DC9097-9CAE-43C3-A768-B677B98B1519}" srcId="{DD791138-EC35-4C76-A60F-690412979D9E}" destId="{4C073017-E0EC-4E59-9611-23BA75709997}" srcOrd="0" destOrd="0" parTransId="{B10DF4DE-AED7-4412-87AB-9D9170362686}" sibTransId="{AB57C56F-2111-4C4F-8F0E-9D18C8F85A95}"/>
    <dgm:cxn modelId="{49E5CD52-CD36-4F3B-9922-EFD85D5F5972}" type="presOf" srcId="{9C107C0B-BC08-49C1-B68B-A93DBF67227E}" destId="{1139F43E-1CC7-4C3C-B10E-FBAD4E50F2F8}" srcOrd="0" destOrd="0" presId="urn:microsoft.com/office/officeart/2005/8/layout/radial6"/>
    <dgm:cxn modelId="{1E6CC170-F99E-4266-9CCA-381D56B1DDF2}" srcId="{4C073017-E0EC-4E59-9611-23BA75709997}" destId="{47A55192-96D0-4AE0-A1AE-FDBEBD9B86C8}" srcOrd="3" destOrd="0" parTransId="{EB2C635C-5E99-4555-A499-8FBE9183A261}" sibTransId="{57659D29-1F59-4B60-8EC1-841132033CEE}"/>
    <dgm:cxn modelId="{2E6AD927-D2A9-4D4A-B269-9E9C24B77FB7}" type="presOf" srcId="{FDCD9433-C8C3-44D7-AAE2-C8CEA7242097}" destId="{4728102F-2FF3-4F62-98A9-B7048CFCD8C9}" srcOrd="0" destOrd="0" presId="urn:microsoft.com/office/officeart/2005/8/layout/radial6"/>
    <dgm:cxn modelId="{C1CE1930-FDD0-4351-A348-471FB659B822}" type="presOf" srcId="{3344299C-B8DB-4E6A-9416-2A6C155A8189}" destId="{27418A33-1089-4BB0-8D33-673A33145EA2}" srcOrd="0" destOrd="0" presId="urn:microsoft.com/office/officeart/2005/8/layout/radial6"/>
    <dgm:cxn modelId="{4DB5D9A4-37FF-4BD1-A607-AD322702F9C0}" srcId="{4C073017-E0EC-4E59-9611-23BA75709997}" destId="{F69DF320-AA48-4D97-91AB-67FB70F593F8}" srcOrd="1" destOrd="0" parTransId="{9596A359-48E1-45D6-AB74-3CFDFDA230B2}" sibTransId="{9C107C0B-BC08-49C1-B68B-A93DBF67227E}"/>
    <dgm:cxn modelId="{F8C14014-2C66-4C0D-AC87-7EDEEC43515A}" type="presOf" srcId="{4C073017-E0EC-4E59-9611-23BA75709997}" destId="{36999B8C-EBD7-4F4A-A22C-7AE900088005}" srcOrd="0" destOrd="0" presId="urn:microsoft.com/office/officeart/2005/8/layout/radial6"/>
    <dgm:cxn modelId="{5ACAB420-2E18-4FB5-8950-11FCAB9D9BEE}" type="presOf" srcId="{47A55192-96D0-4AE0-A1AE-FDBEBD9B86C8}" destId="{58129AD8-BDD1-44EB-B5EE-E6F65C57D9D4}" srcOrd="0" destOrd="0" presId="urn:microsoft.com/office/officeart/2005/8/layout/radial6"/>
    <dgm:cxn modelId="{2D678669-82F9-4A6A-851F-F48D3FC4D4A1}" srcId="{4C073017-E0EC-4E59-9611-23BA75709997}" destId="{3344299C-B8DB-4E6A-9416-2A6C155A8189}" srcOrd="0" destOrd="0" parTransId="{FEEBCF31-F494-41F9-822C-9ED5C58F0248}" sibTransId="{FDCD9433-C8C3-44D7-AAE2-C8CEA7242097}"/>
    <dgm:cxn modelId="{154A71A6-D359-4FF9-ADD5-0F905CB7467A}" srcId="{4C073017-E0EC-4E59-9611-23BA75709997}" destId="{35DB72C6-D330-41BE-AB2D-5908344B036D}" srcOrd="2" destOrd="0" parTransId="{86F21359-96EC-4376-ABE2-C8EE7893475C}" sibTransId="{0433362F-A89A-485B-B6BA-575F3401704F}"/>
    <dgm:cxn modelId="{1AC89A2C-81E4-4E4D-8668-FA81B5289442}" type="presOf" srcId="{57659D29-1F59-4B60-8EC1-841132033CEE}" destId="{919A0E46-D891-4C06-AD25-A8DAC9181D4C}" srcOrd="0" destOrd="0" presId="urn:microsoft.com/office/officeart/2005/8/layout/radial6"/>
    <dgm:cxn modelId="{8B3EBE99-3195-4711-995E-622657648BD1}" type="presOf" srcId="{DD791138-EC35-4C76-A60F-690412979D9E}" destId="{76010A21-7EF8-4839-A7C4-484CCBA921E9}" srcOrd="0" destOrd="0" presId="urn:microsoft.com/office/officeart/2005/8/layout/radial6"/>
    <dgm:cxn modelId="{995F9FA1-BC31-4B9F-A666-409C4127FC3E}" type="presOf" srcId="{35DB72C6-D330-41BE-AB2D-5908344B036D}" destId="{522EA6EF-9AAE-4F80-9FC1-F72FCFCE43C6}" srcOrd="0" destOrd="0" presId="urn:microsoft.com/office/officeart/2005/8/layout/radial6"/>
    <dgm:cxn modelId="{D447AC19-B014-4481-885B-76EB972A2159}" type="presOf" srcId="{0433362F-A89A-485B-B6BA-575F3401704F}" destId="{675332ED-077D-4152-94AF-9D029C8E40A1}" srcOrd="0" destOrd="0" presId="urn:microsoft.com/office/officeart/2005/8/layout/radial6"/>
    <dgm:cxn modelId="{6374A55B-A2F8-43C5-87FD-C10E9FCE77F7}" type="presOf" srcId="{F69DF320-AA48-4D97-91AB-67FB70F593F8}" destId="{4B4874A9-7F09-4EC0-9C9D-1D68882F0BE1}" srcOrd="0" destOrd="0" presId="urn:microsoft.com/office/officeart/2005/8/layout/radial6"/>
    <dgm:cxn modelId="{EE6C1D54-FB4C-4C9D-B1EA-D6BDF0DA065D}" type="presParOf" srcId="{76010A21-7EF8-4839-A7C4-484CCBA921E9}" destId="{36999B8C-EBD7-4F4A-A22C-7AE900088005}" srcOrd="0" destOrd="0" presId="urn:microsoft.com/office/officeart/2005/8/layout/radial6"/>
    <dgm:cxn modelId="{86A71BF4-9A9A-4F1F-A8FC-224D6F5DD33D}" type="presParOf" srcId="{76010A21-7EF8-4839-A7C4-484CCBA921E9}" destId="{27418A33-1089-4BB0-8D33-673A33145EA2}" srcOrd="1" destOrd="0" presId="urn:microsoft.com/office/officeart/2005/8/layout/radial6"/>
    <dgm:cxn modelId="{7C0FE21D-47F9-4835-BCDC-EA5F6370BA2C}" type="presParOf" srcId="{76010A21-7EF8-4839-A7C4-484CCBA921E9}" destId="{6C01DED6-8099-4A5F-9DCE-BF0A155CBED7}" srcOrd="2" destOrd="0" presId="urn:microsoft.com/office/officeart/2005/8/layout/radial6"/>
    <dgm:cxn modelId="{CC6BEF2D-5EFE-4648-A4EA-DDC5B618D176}" type="presParOf" srcId="{76010A21-7EF8-4839-A7C4-484CCBA921E9}" destId="{4728102F-2FF3-4F62-98A9-B7048CFCD8C9}" srcOrd="3" destOrd="0" presId="urn:microsoft.com/office/officeart/2005/8/layout/radial6"/>
    <dgm:cxn modelId="{A78204C9-312D-4C38-B211-F9AC07548CA3}" type="presParOf" srcId="{76010A21-7EF8-4839-A7C4-484CCBA921E9}" destId="{4B4874A9-7F09-4EC0-9C9D-1D68882F0BE1}" srcOrd="4" destOrd="0" presId="urn:microsoft.com/office/officeart/2005/8/layout/radial6"/>
    <dgm:cxn modelId="{3A2E86C0-085F-49E8-A846-1896E4EE5C85}" type="presParOf" srcId="{76010A21-7EF8-4839-A7C4-484CCBA921E9}" destId="{D77CBF39-D365-4D75-96E6-BA93C17F2A84}" srcOrd="5" destOrd="0" presId="urn:microsoft.com/office/officeart/2005/8/layout/radial6"/>
    <dgm:cxn modelId="{140E4DE2-CF4D-4AAB-B54C-DDE76DAEE200}" type="presParOf" srcId="{76010A21-7EF8-4839-A7C4-484CCBA921E9}" destId="{1139F43E-1CC7-4C3C-B10E-FBAD4E50F2F8}" srcOrd="6" destOrd="0" presId="urn:microsoft.com/office/officeart/2005/8/layout/radial6"/>
    <dgm:cxn modelId="{C60F8997-B8AB-4623-BC38-63CEDF6A508E}" type="presParOf" srcId="{76010A21-7EF8-4839-A7C4-484CCBA921E9}" destId="{522EA6EF-9AAE-4F80-9FC1-F72FCFCE43C6}" srcOrd="7" destOrd="0" presId="urn:microsoft.com/office/officeart/2005/8/layout/radial6"/>
    <dgm:cxn modelId="{32B3CC5D-551D-47D7-B4FB-42A94A130CF6}" type="presParOf" srcId="{76010A21-7EF8-4839-A7C4-484CCBA921E9}" destId="{935B3E65-80EA-4715-8BE3-3BEED2168DD0}" srcOrd="8" destOrd="0" presId="urn:microsoft.com/office/officeart/2005/8/layout/radial6"/>
    <dgm:cxn modelId="{EB36C695-176B-4E7E-A1F5-EC9A3D330E07}" type="presParOf" srcId="{76010A21-7EF8-4839-A7C4-484CCBA921E9}" destId="{675332ED-077D-4152-94AF-9D029C8E40A1}" srcOrd="9" destOrd="0" presId="urn:microsoft.com/office/officeart/2005/8/layout/radial6"/>
    <dgm:cxn modelId="{109B781B-6B47-425E-B8B8-C75FBADD004F}" type="presParOf" srcId="{76010A21-7EF8-4839-A7C4-484CCBA921E9}" destId="{58129AD8-BDD1-44EB-B5EE-E6F65C57D9D4}" srcOrd="10" destOrd="0" presId="urn:microsoft.com/office/officeart/2005/8/layout/radial6"/>
    <dgm:cxn modelId="{FB45815E-92CE-48FE-9FAE-5F976F04F061}" type="presParOf" srcId="{76010A21-7EF8-4839-A7C4-484CCBA921E9}" destId="{73AA3277-7AB9-46E7-8C50-ADD271BB73FC}" srcOrd="11" destOrd="0" presId="urn:microsoft.com/office/officeart/2005/8/layout/radial6"/>
    <dgm:cxn modelId="{3286801C-2F46-47C3-9F48-6869F75FBCE8}" type="presParOf" srcId="{76010A21-7EF8-4839-A7C4-484CCBA921E9}" destId="{919A0E46-D891-4C06-AD25-A8DAC9181D4C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6AF2E-44BE-4121-B9F9-89B1209990A6}" type="datetimeFigureOut">
              <a:rPr lang="et-EE" smtClean="0"/>
              <a:pPr/>
              <a:t>16.04.2021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18A49-54D4-4514-ADAC-9AE3EF7A6695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35604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18A49-54D4-4514-ADAC-9AE3EF7A6695}" type="slidenum">
              <a:rPr lang="et-EE" smtClean="0"/>
              <a:pPr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78036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18A49-54D4-4514-ADAC-9AE3EF7A6695}" type="slidenum">
              <a:rPr lang="et-EE" smtClean="0"/>
              <a:pPr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91972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18A49-54D4-4514-ADAC-9AE3EF7A6695}" type="slidenum">
              <a:rPr lang="et-EE" smtClean="0"/>
              <a:pPr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739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18A49-54D4-4514-ADAC-9AE3EF7A6695}" type="slidenum">
              <a:rPr lang="et-EE" smtClean="0"/>
              <a:pPr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15497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18A49-54D4-4514-ADAC-9AE3EF7A6695}" type="slidenum">
              <a:rPr lang="et-EE" smtClean="0"/>
              <a:pPr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08559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18A49-54D4-4514-ADAC-9AE3EF7A6695}" type="slidenum">
              <a:rPr lang="et-EE" smtClean="0"/>
              <a:pPr/>
              <a:t>12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96884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18A49-54D4-4514-ADAC-9AE3EF7A6695}" type="slidenum">
              <a:rPr lang="et-EE" smtClean="0"/>
              <a:pPr/>
              <a:t>13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20946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392" y="3284986"/>
            <a:ext cx="10945216" cy="1470025"/>
          </a:xfrm>
        </p:spPr>
        <p:txBody>
          <a:bodyPr anchor="b" anchorCtr="0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392" y="4941168"/>
            <a:ext cx="10945216" cy="127369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58C1-D6E0-472C-AF1C-76DEEF72108D}" type="datetime1">
              <a:rPr lang="et-EE" smtClean="0"/>
              <a:pPr/>
              <a:t>16.04.2021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41A2E-5EE6-45FA-A02B-58907817A367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45452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t-EE" dirty="0"/>
          </a:p>
          <a:p>
            <a:pPr lvl="0"/>
            <a:r>
              <a:rPr lang="en-US" dirty="0"/>
              <a:t>Second level</a:t>
            </a:r>
            <a:endParaRPr lang="et-EE" dirty="0"/>
          </a:p>
          <a:p>
            <a:pPr lvl="0"/>
            <a:r>
              <a:rPr lang="en-US" dirty="0"/>
              <a:t>Third level</a:t>
            </a:r>
            <a:endParaRPr lang="et-EE" dirty="0"/>
          </a:p>
          <a:p>
            <a:pPr lvl="0"/>
            <a:r>
              <a:rPr lang="en-US" dirty="0"/>
              <a:t>Fourth level</a:t>
            </a:r>
            <a:endParaRPr lang="et-EE" dirty="0"/>
          </a:p>
          <a:p>
            <a:pPr lvl="0"/>
            <a:r>
              <a:rPr lang="en-US" dirty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16.04.2021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41A2E-5EE6-45FA-A02B-58907817A367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6622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5573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300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t-EE" sz="1800"/>
          </a:p>
        </p:txBody>
      </p:sp>
      <p:sp>
        <p:nvSpPr>
          <p:cNvPr id="8" name="Rectangle 7"/>
          <p:cNvSpPr/>
          <p:nvPr userDrawn="1"/>
        </p:nvSpPr>
        <p:spPr>
          <a:xfrm>
            <a:off x="12084000" y="-35295"/>
            <a:ext cx="108000" cy="6893295"/>
          </a:xfrm>
          <a:prstGeom prst="rect">
            <a:avLst/>
          </a:prstGeom>
          <a:solidFill>
            <a:srgbClr val="002D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800"/>
          </a:p>
        </p:txBody>
      </p:sp>
      <p:pic>
        <p:nvPicPr>
          <p:cNvPr id="9" name="Picture 8"/>
          <p:cNvPicPr>
            <a:picLocks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" r="1"/>
          <a:stretch/>
        </p:blipFill>
        <p:spPr>
          <a:xfrm>
            <a:off x="1" y="6642000"/>
            <a:ext cx="12192000" cy="216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67063"/>
            <a:ext cx="10972800" cy="1143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892628"/>
            <a:ext cx="10972800" cy="32726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t-EE" dirty="0"/>
          </a:p>
          <a:p>
            <a:pPr lvl="0"/>
            <a:r>
              <a:rPr lang="en-US" dirty="0"/>
              <a:t>Second level</a:t>
            </a:r>
            <a:endParaRPr lang="et-EE" dirty="0"/>
          </a:p>
          <a:p>
            <a:pPr lvl="0"/>
            <a:r>
              <a:rPr lang="en-US" dirty="0"/>
              <a:t>Third level</a:t>
            </a:r>
            <a:endParaRPr lang="et-EE" dirty="0"/>
          </a:p>
          <a:p>
            <a:pPr lvl="0"/>
            <a:r>
              <a:rPr lang="en-US" dirty="0"/>
              <a:t>Fourth level</a:t>
            </a:r>
            <a:endParaRPr lang="et-EE" dirty="0"/>
          </a:p>
          <a:p>
            <a:pPr lvl="0"/>
            <a:r>
              <a:rPr lang="en-US" dirty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20471" y="6309323"/>
            <a:ext cx="13086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fld id="{BD310280-F145-47C2-9668-CEF3B1A94C2C}" type="datetime1">
              <a:rPr lang="et-EE" smtClean="0"/>
              <a:pPr/>
              <a:t>16.04.2021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393" y="6309323"/>
            <a:ext cx="8448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64353" y="6309323"/>
            <a:ext cx="9245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fld id="{86841A2E-5EE6-45FA-A02B-58907817A367}" type="slidenum">
              <a:rPr lang="et-EE" smtClean="0"/>
              <a:pPr/>
              <a:t>‹#›</a:t>
            </a:fld>
            <a:endParaRPr lang="et-EE"/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AC446B9D-30FD-344C-86EC-FABBED673DD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76672"/>
            <a:ext cx="5872501" cy="78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60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2D64"/>
          </a:solidFill>
          <a:latin typeface="Georgia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876" y="1700808"/>
            <a:ext cx="11017224" cy="2520280"/>
          </a:xfrm>
        </p:spPr>
        <p:txBody>
          <a:bodyPr>
            <a:noAutofit/>
          </a:bodyPr>
          <a:lstStyle/>
          <a:p>
            <a:r>
              <a:rPr lang="et-EE" altLang="et-EE" sz="3200" dirty="0">
                <a:latin typeface="Myriad Pro" charset="0"/>
                <a:cs typeface="Myriad Pro" charset="0"/>
              </a:rPr>
              <a:t>“Tööturul osalemist toetavad </a:t>
            </a:r>
            <a:r>
              <a:rPr lang="et-EE" altLang="et-EE" sz="3200" dirty="0" smtClean="0">
                <a:latin typeface="Myriad Pro" charset="0"/>
                <a:cs typeface="Myriad Pro" charset="0"/>
              </a:rPr>
              <a:t>hoolekandeteenused Ida-Virumaal“ määruse üldised põhimõtted</a:t>
            </a:r>
            <a:endParaRPr lang="et-EE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7392144" y="5301208"/>
            <a:ext cx="4274499" cy="792088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t-EE" altLang="et-EE" sz="2000" b="1" dirty="0">
                <a:solidFill>
                  <a:schemeClr val="accent1">
                    <a:lumMod val="75000"/>
                  </a:schemeClr>
                </a:solidFill>
                <a:latin typeface="Myriad Pro" charset="0"/>
              </a:rPr>
              <a:t>Ülle Luide</a:t>
            </a:r>
          </a:p>
          <a:p>
            <a:pPr>
              <a:defRPr/>
            </a:pPr>
            <a:r>
              <a:rPr lang="et-EE" altLang="et-EE" b="1" dirty="0">
                <a:solidFill>
                  <a:schemeClr val="accent1">
                    <a:lumMod val="75000"/>
                  </a:schemeClr>
                </a:solidFill>
                <a:latin typeface="Myriad Pro" charset="0"/>
              </a:rPr>
              <a:t>tööelu </a:t>
            </a:r>
            <a:r>
              <a:rPr lang="et-EE" altLang="et-EE" b="1" dirty="0" smtClean="0">
                <a:solidFill>
                  <a:schemeClr val="accent1">
                    <a:lumMod val="75000"/>
                  </a:schemeClr>
                </a:solidFill>
                <a:latin typeface="Myriad Pro" charset="0"/>
              </a:rPr>
              <a:t>talituse juhataja</a:t>
            </a:r>
            <a:endParaRPr lang="et-EE" altLang="et-EE" b="1" dirty="0">
              <a:solidFill>
                <a:schemeClr val="accent1">
                  <a:lumMod val="75000"/>
                </a:schemeClr>
              </a:solidFill>
              <a:latin typeface="Myriad Pro" charset="0"/>
            </a:endParaRPr>
          </a:p>
          <a:p>
            <a:r>
              <a:rPr lang="et-EE" b="1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oetuste rakendamise osakond</a:t>
            </a:r>
          </a:p>
          <a:p>
            <a:r>
              <a:rPr lang="et-EE" b="1" dirty="0" smtClean="0">
                <a:solidFill>
                  <a:schemeClr val="accent1">
                    <a:lumMod val="75000"/>
                  </a:schemeClr>
                </a:solidFill>
              </a:rPr>
              <a:t>Riigi Tugiteenuste Keskus</a:t>
            </a:r>
            <a:endParaRPr lang="et-E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 dirty="0" smtClean="0"/>
              <a:t>02.10.2020</a:t>
            </a:r>
            <a:endParaRPr lang="et-EE" dirty="0"/>
          </a:p>
        </p:txBody>
      </p:sp>
      <p:pic>
        <p:nvPicPr>
          <p:cNvPr id="5" name="Pilt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320" y="470813"/>
            <a:ext cx="2329180" cy="1229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90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>
                <a:solidFill>
                  <a:prstClr val="black">
                    <a:tint val="75000"/>
                  </a:prstClr>
                </a:solidFill>
              </a:rPr>
              <a:pPr/>
              <a:t>16.04.2021</a:t>
            </a:fld>
            <a:endParaRPr lang="et-E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ealkiri 4"/>
          <p:cNvSpPr>
            <a:spLocks noGrp="1"/>
          </p:cNvSpPr>
          <p:nvPr>
            <p:ph type="title"/>
          </p:nvPr>
        </p:nvSpPr>
        <p:spPr>
          <a:xfrm>
            <a:off x="1606660" y="134184"/>
            <a:ext cx="9169859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altLang="et-EE" sz="2400" dirty="0" smtClean="0">
                <a:solidFill>
                  <a:srgbClr val="002060"/>
                </a:solidFill>
                <a:latin typeface="Verdana" panose="020B0604030504040204" pitchFamily="34" charset="0"/>
                <a:cs typeface="Myriad Pro" charset="0"/>
              </a:rPr>
              <a:t>Toetuse taotlemine</a:t>
            </a:r>
            <a:r>
              <a:rPr lang="et-EE" altLang="et-EE" sz="2400" dirty="0">
                <a:latin typeface="Myriad Pro" charset="0"/>
                <a:cs typeface="Myriad Pro" charset="0"/>
              </a:rPr>
              <a:t/>
            </a:r>
            <a:br>
              <a:rPr lang="et-EE" altLang="et-EE" sz="2400" dirty="0">
                <a:latin typeface="Myriad Pro" charset="0"/>
                <a:cs typeface="Myriad Pro" charset="0"/>
              </a:rPr>
            </a:br>
            <a:r>
              <a:rPr lang="et-EE" altLang="et-EE" sz="2400" dirty="0" smtClean="0">
                <a:latin typeface="Myriad Pro" charset="0"/>
                <a:cs typeface="Myriad Pro" charset="0"/>
              </a:rPr>
              <a:t> </a:t>
            </a:r>
            <a:endParaRPr lang="et-EE" sz="2400" b="1" dirty="0">
              <a:solidFill>
                <a:srgbClr val="002060"/>
              </a:solidFill>
            </a:endParaRPr>
          </a:p>
        </p:txBody>
      </p:sp>
      <p:sp>
        <p:nvSpPr>
          <p:cNvPr id="6" name="Sisu kohatäide 5"/>
          <p:cNvSpPr>
            <a:spLocks noGrp="1"/>
          </p:cNvSpPr>
          <p:nvPr>
            <p:ph idx="1"/>
          </p:nvPr>
        </p:nvSpPr>
        <p:spPr>
          <a:xfrm>
            <a:off x="274084" y="2529855"/>
            <a:ext cx="2743872" cy="88660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pPr marL="180000" algn="ctr"/>
            <a:endParaRPr lang="et-EE" altLang="et-EE" sz="2000" dirty="0" smtClean="0">
              <a:latin typeface="Verdana" panose="020B0604030504040204" pitchFamily="34" charset="0"/>
            </a:endParaRPr>
          </a:p>
          <a:p>
            <a:pPr marL="180000" algn="ctr"/>
            <a:r>
              <a:rPr lang="et-EE" altLang="et-EE" sz="2000" dirty="0" smtClean="0">
                <a:latin typeface="Verdana" panose="020B0604030504040204" pitchFamily="34" charset="0"/>
              </a:rPr>
              <a:t>Taotlusvooru avamine</a:t>
            </a:r>
            <a:endParaRPr lang="et-EE" altLang="et-EE" sz="2000" dirty="0">
              <a:latin typeface="Verdana" panose="020B0604030504040204" pitchFamily="34" charset="0"/>
            </a:endParaRPr>
          </a:p>
          <a:p>
            <a:pPr algn="ctr"/>
            <a:endParaRPr lang="et-EE" sz="2000" dirty="0"/>
          </a:p>
        </p:txBody>
      </p:sp>
      <p:sp>
        <p:nvSpPr>
          <p:cNvPr id="7" name="Sisu kohatäide 5"/>
          <p:cNvSpPr txBox="1">
            <a:spLocks/>
          </p:cNvSpPr>
          <p:nvPr/>
        </p:nvSpPr>
        <p:spPr>
          <a:xfrm>
            <a:off x="238495" y="4837572"/>
            <a:ext cx="2743871" cy="10702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t-EE" altLang="et-EE" sz="2000" dirty="0" smtClean="0">
                <a:latin typeface="Verdana" panose="020B0604030504040204" pitchFamily="34" charset="0"/>
              </a:rPr>
              <a:t>Toetuse </a:t>
            </a:r>
            <a:r>
              <a:rPr lang="et-EE" altLang="et-EE" sz="2000" dirty="0">
                <a:latin typeface="Verdana" panose="020B0604030504040204" pitchFamily="34" charset="0"/>
              </a:rPr>
              <a:t>taotlemise tähtaeg ja taotluse esitamise </a:t>
            </a:r>
            <a:r>
              <a:rPr lang="et-EE" altLang="et-EE" sz="2000" dirty="0" smtClean="0">
                <a:latin typeface="Verdana" panose="020B0604030504040204" pitchFamily="34" charset="0"/>
              </a:rPr>
              <a:t>viis</a:t>
            </a:r>
            <a:endParaRPr lang="et-EE" altLang="et-EE" sz="2000" dirty="0">
              <a:solidFill>
                <a:prstClr val="black"/>
              </a:solidFill>
              <a:latin typeface="Verdana" panose="020B0604030504040204" pitchFamily="34" charset="0"/>
            </a:endParaRPr>
          </a:p>
        </p:txBody>
      </p:sp>
      <p:sp>
        <p:nvSpPr>
          <p:cNvPr id="9" name="Sisu kohatäide 5"/>
          <p:cNvSpPr txBox="1">
            <a:spLocks/>
          </p:cNvSpPr>
          <p:nvPr/>
        </p:nvSpPr>
        <p:spPr>
          <a:xfrm>
            <a:off x="3863752" y="1791228"/>
            <a:ext cx="8067637" cy="2351107"/>
          </a:xfrm>
          <a:prstGeom prst="roundRect">
            <a:avLst>
              <a:gd name="adj" fmla="val 1598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1750" lvl="2" indent="-285750" defTabSz="8640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t-EE" altLang="et-EE" dirty="0" smtClean="0">
                <a:solidFill>
                  <a:prstClr val="black"/>
                </a:solidFill>
                <a:latin typeface="Verdana" panose="020B0604030504040204" pitchFamily="34" charset="0"/>
              </a:rPr>
              <a:t>Taotlusvooru ajakava  </a:t>
            </a:r>
          </a:p>
          <a:p>
            <a:pPr marL="778950" lvl="3" indent="-285750" defTabSz="864000">
              <a:spcBef>
                <a:spcPts val="200"/>
              </a:spcBef>
              <a:buFont typeface="Wingdings" panose="05000000000000000000" pitchFamily="2" charset="2"/>
              <a:buChar char="§"/>
              <a:defRPr/>
            </a:pPr>
            <a:r>
              <a:rPr lang="et-EE" altLang="et-EE" dirty="0" smtClean="0">
                <a:solidFill>
                  <a:prstClr val="black"/>
                </a:solidFill>
                <a:latin typeface="Verdana" panose="020B0604030504040204" pitchFamily="34" charset="0"/>
              </a:rPr>
              <a:t> </a:t>
            </a:r>
            <a:r>
              <a:rPr lang="et-EE" altLang="et-EE" b="1" dirty="0" smtClean="0">
                <a:solidFill>
                  <a:prstClr val="black"/>
                </a:solidFill>
                <a:latin typeface="Verdana" panose="020B0604030504040204" pitchFamily="34" charset="0"/>
              </a:rPr>
              <a:t>26.04.2021-28.06.2021</a:t>
            </a:r>
            <a:r>
              <a:rPr lang="et-EE" altLang="et-EE" dirty="0" smtClean="0">
                <a:solidFill>
                  <a:prstClr val="black"/>
                </a:solidFill>
                <a:latin typeface="Verdana" panose="020B0604030504040204" pitchFamily="34" charset="0"/>
              </a:rPr>
              <a:t> </a:t>
            </a:r>
          </a:p>
          <a:p>
            <a:pPr marL="778950" lvl="3" indent="-285750" defTabSz="864000">
              <a:spcBef>
                <a:spcPts val="200"/>
              </a:spcBef>
              <a:buFont typeface="Wingdings" panose="05000000000000000000" pitchFamily="2" charset="2"/>
              <a:buChar char="§"/>
              <a:defRPr/>
            </a:pPr>
            <a:endParaRPr lang="et-EE" altLang="et-EE" dirty="0" smtClean="0">
              <a:solidFill>
                <a:prstClr val="black"/>
              </a:solidFill>
              <a:latin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altLang="et-EE" dirty="0">
                <a:solidFill>
                  <a:prstClr val="black"/>
                </a:solidFill>
                <a:latin typeface="Verdana" panose="020B0604030504040204" pitchFamily="34" charset="0"/>
              </a:rPr>
              <a:t>E</a:t>
            </a:r>
            <a:r>
              <a:rPr lang="et-EE" altLang="et-EE" dirty="0" smtClean="0">
                <a:solidFill>
                  <a:prstClr val="black"/>
                </a:solidFill>
                <a:latin typeface="Verdana" panose="020B0604030504040204" pitchFamily="34" charset="0"/>
              </a:rPr>
              <a:t>elarve avatud </a:t>
            </a:r>
            <a:r>
              <a:rPr lang="et-EE" altLang="et-EE" dirty="0" err="1" smtClean="0">
                <a:solidFill>
                  <a:prstClr val="black"/>
                </a:solidFill>
                <a:latin typeface="Verdana" panose="020B0604030504040204" pitchFamily="34" charset="0"/>
              </a:rPr>
              <a:t>taotlusvoopru</a:t>
            </a:r>
            <a:r>
              <a:rPr lang="et-EE" altLang="et-EE" dirty="0" smtClean="0">
                <a:solidFill>
                  <a:prstClr val="black"/>
                </a:solidFill>
                <a:latin typeface="Verdana" panose="020B0604030504040204" pitchFamily="34" charset="0"/>
              </a:rPr>
              <a:t> t</a:t>
            </a:r>
            <a:r>
              <a:rPr lang="fi-FI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egevus</a:t>
            </a:r>
            <a:r>
              <a:rPr lang="et-EE" dirty="0" smtClean="0">
                <a:latin typeface="Verdana" panose="020B0604030504040204" pitchFamily="34" charset="0"/>
                <a:ea typeface="Verdana" panose="020B0604030504040204" pitchFamily="34" charset="0"/>
              </a:rPr>
              <a:t>t</a:t>
            </a:r>
            <a:r>
              <a:rPr lang="fi-FI" dirty="0" smtClean="0">
                <a:latin typeface="Verdana" panose="020B0604030504040204" pitchFamily="34" charset="0"/>
                <a:ea typeface="Verdana" panose="020B0604030504040204" pitchFamily="34" charset="0"/>
              </a:rPr>
              <a:t>e </a:t>
            </a:r>
            <a:r>
              <a:rPr lang="fi-FI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toetuseks</a:t>
            </a:r>
            <a:r>
              <a:rPr lang="fi-FI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t-EE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i-FI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Euroopa</a:t>
            </a:r>
            <a:r>
              <a:rPr lang="fi-FI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i-FI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Sotsiaalfondi</a:t>
            </a:r>
            <a:r>
              <a:rPr lang="et-EE" dirty="0" smtClean="0">
                <a:latin typeface="Verdana" panose="020B0604030504040204" pitchFamily="34" charset="0"/>
                <a:ea typeface="Verdana" panose="020B0604030504040204" pitchFamily="34" charset="0"/>
              </a:rPr>
              <a:t> toetus </a:t>
            </a:r>
            <a:r>
              <a:rPr lang="et-EE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fi-F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t-EE" b="1" dirty="0"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fi-FI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00 </a:t>
            </a: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</a:rPr>
              <a:t>000 </a:t>
            </a:r>
            <a:r>
              <a:rPr lang="fi-FI" dirty="0" smtClean="0">
                <a:latin typeface="Verdana" panose="020B0604030504040204" pitchFamily="34" charset="0"/>
                <a:ea typeface="Verdana" panose="020B0604030504040204" pitchFamily="34" charset="0"/>
              </a:rPr>
              <a:t>eurot</a:t>
            </a:r>
            <a:endParaRPr lang="et-EE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t-E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</a:t>
            </a:r>
            <a:r>
              <a:rPr lang="et-EE" dirty="0" smtClean="0">
                <a:latin typeface="Verdana" panose="020B0604030504040204" pitchFamily="34" charset="0"/>
                <a:ea typeface="Verdana" panose="020B0604030504040204" pitchFamily="34" charset="0"/>
              </a:rPr>
              <a:t>mafinantseeringu määra </a:t>
            </a:r>
            <a:r>
              <a:rPr lang="et-EE" dirty="0" smtClean="0">
                <a:latin typeface="Verdana" panose="020B0604030504040204" pitchFamily="34" charset="0"/>
                <a:ea typeface="Verdana" panose="020B0604030504040204" pitchFamily="34" charset="0"/>
              </a:rPr>
              <a:t>15</a:t>
            </a:r>
            <a:r>
              <a:rPr lang="et-EE" dirty="0" smtClean="0">
                <a:latin typeface="Verdana" panose="020B0604030504040204" pitchFamily="34" charset="0"/>
                <a:ea typeface="Verdana" panose="020B0604030504040204" pitchFamily="34" charset="0"/>
              </a:rPr>
              <a:t>%</a:t>
            </a:r>
            <a:endParaRPr lang="et-EE" altLang="et-EE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Sisu kohatäide 5"/>
          <p:cNvSpPr txBox="1">
            <a:spLocks/>
          </p:cNvSpPr>
          <p:nvPr/>
        </p:nvSpPr>
        <p:spPr>
          <a:xfrm>
            <a:off x="3831092" y="4372946"/>
            <a:ext cx="8103616" cy="199949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b="1" dirty="0"/>
              <a:t>Taotleja esitab </a:t>
            </a:r>
            <a:r>
              <a:rPr lang="et-EE" dirty="0"/>
              <a:t>toetuse saamiseks rakendusüksusele </a:t>
            </a:r>
            <a:r>
              <a:rPr lang="et-EE" b="1" dirty="0"/>
              <a:t>taotluse</a:t>
            </a:r>
            <a:r>
              <a:rPr lang="et-EE" dirty="0"/>
              <a:t> hiljemalt </a:t>
            </a:r>
            <a:r>
              <a:rPr lang="et-EE" dirty="0" smtClean="0"/>
              <a:t>28.06.2021 kell </a:t>
            </a:r>
            <a:r>
              <a:rPr lang="et-EE" b="1" dirty="0" smtClean="0"/>
              <a:t>17.00</a:t>
            </a:r>
            <a:r>
              <a:rPr lang="fi-FI" dirty="0" smtClean="0"/>
              <a:t>.</a:t>
            </a:r>
            <a:endParaRPr lang="et-EE" sz="4400" dirty="0" smtClean="0"/>
          </a:p>
          <a:p>
            <a:pPr marL="36000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 smtClean="0"/>
              <a:t>Taotlus esitatakse </a:t>
            </a:r>
            <a:r>
              <a:rPr lang="et-EE" sz="2000" b="1" dirty="0" smtClean="0"/>
              <a:t>e-toetuste </a:t>
            </a:r>
            <a:r>
              <a:rPr lang="et-EE" sz="2000" b="1" dirty="0"/>
              <a:t>keskkonna </a:t>
            </a:r>
            <a:r>
              <a:rPr lang="et-EE" sz="2000" dirty="0"/>
              <a:t>kaudu</a:t>
            </a:r>
            <a:endParaRPr lang="et-EE" sz="2000" dirty="0" smtClean="0">
              <a:solidFill>
                <a:prstClr val="black"/>
              </a:solidFill>
            </a:endParaRPr>
          </a:p>
        </p:txBody>
      </p:sp>
      <p:sp>
        <p:nvSpPr>
          <p:cNvPr id="12" name="Paremnool 11"/>
          <p:cNvSpPr/>
          <p:nvPr/>
        </p:nvSpPr>
        <p:spPr>
          <a:xfrm>
            <a:off x="3132022" y="2865144"/>
            <a:ext cx="6176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>
              <a:solidFill>
                <a:prstClr val="white"/>
              </a:solidFill>
            </a:endParaRPr>
          </a:p>
        </p:txBody>
      </p:sp>
      <p:sp>
        <p:nvSpPr>
          <p:cNvPr id="13" name="Paremnool 12"/>
          <p:cNvSpPr/>
          <p:nvPr/>
        </p:nvSpPr>
        <p:spPr>
          <a:xfrm>
            <a:off x="3115067" y="5264679"/>
            <a:ext cx="6176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407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16.04.2021</a:t>
            </a:fld>
            <a:endParaRPr lang="et-EE"/>
          </a:p>
        </p:txBody>
      </p:sp>
      <p:sp>
        <p:nvSpPr>
          <p:cNvPr id="5" name="Pealkiri 4"/>
          <p:cNvSpPr>
            <a:spLocks noGrp="1"/>
          </p:cNvSpPr>
          <p:nvPr>
            <p:ph type="title"/>
          </p:nvPr>
        </p:nvSpPr>
        <p:spPr>
          <a:xfrm>
            <a:off x="1474608" y="332656"/>
            <a:ext cx="8149784" cy="8640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altLang="et-EE" sz="2400" dirty="0" smtClean="0">
                <a:solidFill>
                  <a:srgbClr val="002060"/>
                </a:solidFill>
                <a:latin typeface="Verdana" panose="020B0604030504040204" pitchFamily="34" charset="0"/>
                <a:cs typeface="Myriad Pro" charset="0"/>
              </a:rPr>
              <a:t>Toetuse menetlemine (1)</a:t>
            </a:r>
            <a:r>
              <a:rPr lang="et-EE" altLang="et-EE" sz="2400" dirty="0" smtClean="0">
                <a:latin typeface="Myriad Pro" charset="0"/>
                <a:cs typeface="Myriad Pro" charset="0"/>
              </a:rPr>
              <a:t> </a:t>
            </a:r>
            <a:endParaRPr lang="et-EE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8" name="Sisu kohatäide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026461"/>
              </p:ext>
            </p:extLst>
          </p:nvPr>
        </p:nvGraphicFramePr>
        <p:xfrm>
          <a:off x="609600" y="1340768"/>
          <a:ext cx="11247040" cy="518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Viisnurknool 8"/>
          <p:cNvSpPr/>
          <p:nvPr/>
        </p:nvSpPr>
        <p:spPr>
          <a:xfrm>
            <a:off x="767409" y="3690739"/>
            <a:ext cx="1914512" cy="484632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 smtClean="0">
                <a:solidFill>
                  <a:schemeClr val="tx1"/>
                </a:solidFill>
              </a:rPr>
              <a:t>Toetuse taotleja</a:t>
            </a:r>
            <a:endParaRPr lang="et-EE" dirty="0">
              <a:solidFill>
                <a:schemeClr val="tx1"/>
              </a:solidFill>
            </a:endParaRPr>
          </a:p>
        </p:txBody>
      </p:sp>
      <p:sp>
        <p:nvSpPr>
          <p:cNvPr id="11" name="Viisnurknool 10"/>
          <p:cNvSpPr/>
          <p:nvPr/>
        </p:nvSpPr>
        <p:spPr>
          <a:xfrm>
            <a:off x="2279576" y="1788806"/>
            <a:ext cx="1842504" cy="484632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 smtClean="0">
                <a:solidFill>
                  <a:schemeClr val="tx1"/>
                </a:solidFill>
              </a:rPr>
              <a:t>Rakendusüksus</a:t>
            </a:r>
            <a:endParaRPr lang="et-EE" dirty="0">
              <a:solidFill>
                <a:schemeClr val="tx1"/>
              </a:solidFill>
            </a:endParaRPr>
          </a:p>
        </p:txBody>
      </p:sp>
      <p:sp>
        <p:nvSpPr>
          <p:cNvPr id="13" name="Vasaknool 12"/>
          <p:cNvSpPr/>
          <p:nvPr/>
        </p:nvSpPr>
        <p:spPr>
          <a:xfrm>
            <a:off x="9397011" y="3573016"/>
            <a:ext cx="2198033" cy="864095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>
                <a:solidFill>
                  <a:schemeClr val="tx1"/>
                </a:solidFill>
              </a:rPr>
              <a:t>Toetuse taotleja</a:t>
            </a:r>
          </a:p>
        </p:txBody>
      </p:sp>
      <p:sp>
        <p:nvSpPr>
          <p:cNvPr id="14" name="Vasaknool 13"/>
          <p:cNvSpPr/>
          <p:nvPr/>
        </p:nvSpPr>
        <p:spPr>
          <a:xfrm>
            <a:off x="7248128" y="5771805"/>
            <a:ext cx="2088232" cy="72008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>
                <a:solidFill>
                  <a:schemeClr val="tx1"/>
                </a:solidFill>
              </a:rPr>
              <a:t>Rakendusüksus</a:t>
            </a:r>
          </a:p>
        </p:txBody>
      </p:sp>
    </p:spTree>
    <p:extLst>
      <p:ext uri="{BB962C8B-B14F-4D97-AF65-F5344CB8AC3E}">
        <p14:creationId xmlns:p14="http://schemas.microsoft.com/office/powerpoint/2010/main" val="1151115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alkiri 5"/>
          <p:cNvSpPr>
            <a:spLocks noGrp="1"/>
          </p:cNvSpPr>
          <p:nvPr>
            <p:ph type="title"/>
          </p:nvPr>
        </p:nvSpPr>
        <p:spPr>
          <a:xfrm>
            <a:off x="609600" y="1567062"/>
            <a:ext cx="11463064" cy="4742257"/>
          </a:xfrm>
        </p:spPr>
        <p:txBody>
          <a:bodyPr/>
          <a:lstStyle/>
          <a:p>
            <a:endParaRPr lang="et-EE" dirty="0"/>
          </a:p>
        </p:txBody>
      </p:sp>
      <p:sp>
        <p:nvSpPr>
          <p:cNvPr id="14" name="Ümarnurkne ristkülik 13"/>
          <p:cNvSpPr/>
          <p:nvPr/>
        </p:nvSpPr>
        <p:spPr>
          <a:xfrm>
            <a:off x="609600" y="1633221"/>
            <a:ext cx="10867937" cy="1143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b="1" dirty="0">
                <a:latin typeface="Verdana" panose="020B0604030504040204" pitchFamily="34" charset="0"/>
              </a:rPr>
              <a:t>Taotluse  rahuldamise </a:t>
            </a:r>
            <a:r>
              <a:rPr lang="et-EE" altLang="et-EE" sz="2000" b="1" dirty="0" smtClean="0">
                <a:latin typeface="Verdana" panose="020B0604030504040204" pitchFamily="34" charset="0"/>
              </a:rPr>
              <a:t>otsuse muutmine </a:t>
            </a:r>
            <a:r>
              <a:rPr lang="et-EE" altLang="et-EE" sz="2000" b="1" dirty="0">
                <a:latin typeface="Verdana" panose="020B0604030504040204" pitchFamily="34" charset="0"/>
              </a:rPr>
              <a:t>ja kehtetuks  tunnistamine</a:t>
            </a:r>
          </a:p>
          <a:p>
            <a:pPr algn="ctr"/>
            <a:endParaRPr lang="et-EE" dirty="0"/>
          </a:p>
        </p:txBody>
      </p:sp>
      <p:sp>
        <p:nvSpPr>
          <p:cNvPr id="15" name="Ümarnurkne ristkülik 14"/>
          <p:cNvSpPr/>
          <p:nvPr/>
        </p:nvSpPr>
        <p:spPr>
          <a:xfrm>
            <a:off x="609600" y="3307665"/>
            <a:ext cx="10845088" cy="1143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b="1" dirty="0">
                <a:latin typeface="Verdana" panose="020B0604030504040204" pitchFamily="34" charset="0"/>
              </a:rPr>
              <a:t>Aruannete esitamine  ja toetuse maksmise tingimused</a:t>
            </a:r>
          </a:p>
        </p:txBody>
      </p:sp>
      <p:sp>
        <p:nvSpPr>
          <p:cNvPr id="23" name="Ümarnurkne ristkülik 22"/>
          <p:cNvSpPr/>
          <p:nvPr/>
        </p:nvSpPr>
        <p:spPr>
          <a:xfrm>
            <a:off x="609600" y="4982109"/>
            <a:ext cx="10867937" cy="1143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b="1" dirty="0" smtClean="0">
                <a:latin typeface="Verdana" panose="020B0604030504040204" pitchFamily="34" charset="0"/>
              </a:rPr>
              <a:t>Toetuse </a:t>
            </a:r>
            <a:r>
              <a:rPr lang="et-EE" altLang="et-EE" sz="2000" b="1" dirty="0">
                <a:latin typeface="Verdana" panose="020B0604030504040204" pitchFamily="34" charset="0"/>
              </a:rPr>
              <a:t>saaja, partneri ning RÜ õigused ja  </a:t>
            </a:r>
            <a:r>
              <a:rPr lang="et-EE" altLang="et-EE" sz="2000" b="1" dirty="0" smtClean="0">
                <a:latin typeface="Verdana" panose="020B0604030504040204" pitchFamily="34" charset="0"/>
              </a:rPr>
              <a:t>kohustused</a:t>
            </a:r>
            <a:endParaRPr lang="et-EE" altLang="et-EE" sz="2000" b="1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44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09600" y="1567063"/>
            <a:ext cx="10972800" cy="733493"/>
          </a:xfrm>
        </p:spPr>
        <p:txBody>
          <a:bodyPr/>
          <a:lstStyle/>
          <a:p>
            <a:pPr marL="0" indent="0" algn="ctr"/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16.04.2021</a:t>
            </a:fld>
            <a:endParaRPr lang="et-EE"/>
          </a:p>
        </p:txBody>
      </p:sp>
      <p:sp>
        <p:nvSpPr>
          <p:cNvPr id="5" name="Ümarnurkne ristkülik 4"/>
          <p:cNvSpPr/>
          <p:nvPr/>
        </p:nvSpPr>
        <p:spPr>
          <a:xfrm>
            <a:off x="609600" y="1300386"/>
            <a:ext cx="10867937" cy="8237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 sz="3200" b="1" dirty="0" smtClean="0"/>
          </a:p>
          <a:p>
            <a:pPr algn="ctr"/>
            <a:r>
              <a:rPr lang="et-EE" sz="3200" b="1" dirty="0" smtClean="0"/>
              <a:t>Taotluse koostamiseks vajalikku infot </a:t>
            </a:r>
            <a:r>
              <a:rPr lang="et-EE" sz="3200" b="1" dirty="0"/>
              <a:t>leiate RTK kodulehelt</a:t>
            </a:r>
          </a:p>
          <a:p>
            <a:pPr algn="ctr"/>
            <a:endParaRPr lang="et-EE" sz="3200" b="1" dirty="0" smtClean="0"/>
          </a:p>
        </p:txBody>
      </p:sp>
      <p:sp>
        <p:nvSpPr>
          <p:cNvPr id="8" name="Ristkülik 7"/>
          <p:cNvSpPr/>
          <p:nvPr/>
        </p:nvSpPr>
        <p:spPr>
          <a:xfrm>
            <a:off x="5447928" y="5834067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t-EE" dirty="0"/>
          </a:p>
        </p:txBody>
      </p:sp>
      <p:pic>
        <p:nvPicPr>
          <p:cNvPr id="11" name="Sisu kohatäide 10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488" y="2390774"/>
            <a:ext cx="7937699" cy="4283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3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alkiri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8" name="Ümarnurkne ristkülik 7"/>
          <p:cNvSpPr/>
          <p:nvPr/>
        </p:nvSpPr>
        <p:spPr>
          <a:xfrm>
            <a:off x="1487488" y="163187"/>
            <a:ext cx="8113139" cy="11838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sz="3600" b="1" dirty="0" smtClean="0">
                <a:solidFill>
                  <a:srgbClr val="002060"/>
                </a:solidFill>
              </a:rPr>
              <a:t>Määruse jaotus</a:t>
            </a:r>
            <a:endParaRPr lang="et-EE" sz="3600" b="1" dirty="0">
              <a:solidFill>
                <a:srgbClr val="002060"/>
              </a:solidFill>
            </a:endParaRPr>
          </a:p>
        </p:txBody>
      </p:sp>
      <p:sp>
        <p:nvSpPr>
          <p:cNvPr id="12" name="Ümarnurkne ristkülik 11"/>
          <p:cNvSpPr/>
          <p:nvPr/>
        </p:nvSpPr>
        <p:spPr>
          <a:xfrm>
            <a:off x="699639" y="3595455"/>
            <a:ext cx="4868539" cy="1143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dirty="0" smtClean="0">
                <a:latin typeface="Verdana" panose="020B0604030504040204" pitchFamily="34" charset="0"/>
              </a:rPr>
              <a:t>Nõuded </a:t>
            </a:r>
            <a:r>
              <a:rPr lang="et-EE" altLang="et-EE" sz="2000" dirty="0">
                <a:latin typeface="Verdana" panose="020B0604030504040204" pitchFamily="34" charset="0"/>
              </a:rPr>
              <a:t>taotlejale, partnerile ja </a:t>
            </a:r>
            <a:r>
              <a:rPr lang="et-EE" altLang="et-EE" sz="2000" dirty="0" smtClean="0">
                <a:latin typeface="Verdana" panose="020B0604030504040204" pitchFamily="34" charset="0"/>
              </a:rPr>
              <a:t>taotlusele</a:t>
            </a:r>
            <a:endParaRPr lang="et-EE" altLang="et-EE" sz="2000" dirty="0">
              <a:latin typeface="Verdana" panose="020B0604030504040204" pitchFamily="34" charset="0"/>
            </a:endParaRPr>
          </a:p>
        </p:txBody>
      </p:sp>
      <p:sp>
        <p:nvSpPr>
          <p:cNvPr id="13" name="Ümarnurkne ristkülik 12"/>
          <p:cNvSpPr/>
          <p:nvPr/>
        </p:nvSpPr>
        <p:spPr>
          <a:xfrm>
            <a:off x="687226" y="4913440"/>
            <a:ext cx="4868539" cy="71040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dirty="0">
                <a:latin typeface="Verdana" panose="020B0604030504040204" pitchFamily="34" charset="0"/>
              </a:rPr>
              <a:t>Toetuse taotlemine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endParaRPr lang="et-EE" altLang="et-EE" dirty="0">
              <a:latin typeface="Verdana" panose="020B0604030504040204" pitchFamily="34" charset="0"/>
            </a:endParaRPr>
          </a:p>
        </p:txBody>
      </p:sp>
      <p:sp>
        <p:nvSpPr>
          <p:cNvPr id="14" name="Ümarnurkne ristkülik 13"/>
          <p:cNvSpPr/>
          <p:nvPr/>
        </p:nvSpPr>
        <p:spPr>
          <a:xfrm>
            <a:off x="6608999" y="2003647"/>
            <a:ext cx="4868539" cy="1143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dirty="0">
                <a:latin typeface="Verdana" panose="020B0604030504040204" pitchFamily="34" charset="0"/>
              </a:rPr>
              <a:t>Taotluse  rahuldamise </a:t>
            </a:r>
            <a:r>
              <a:rPr lang="et-EE" altLang="et-EE" sz="2000" dirty="0" smtClean="0">
                <a:latin typeface="Verdana" panose="020B0604030504040204" pitchFamily="34" charset="0"/>
              </a:rPr>
              <a:t>otsuse muutmine </a:t>
            </a:r>
            <a:r>
              <a:rPr lang="et-EE" altLang="et-EE" sz="2000" dirty="0">
                <a:latin typeface="Verdana" panose="020B0604030504040204" pitchFamily="34" charset="0"/>
              </a:rPr>
              <a:t>ja kehtetuks  tunnistamine</a:t>
            </a:r>
          </a:p>
          <a:p>
            <a:pPr algn="ctr"/>
            <a:endParaRPr lang="et-EE" dirty="0"/>
          </a:p>
        </p:txBody>
      </p:sp>
      <p:sp>
        <p:nvSpPr>
          <p:cNvPr id="15" name="Ümarnurkne ristkülik 14"/>
          <p:cNvSpPr/>
          <p:nvPr/>
        </p:nvSpPr>
        <p:spPr>
          <a:xfrm>
            <a:off x="6608999" y="3533646"/>
            <a:ext cx="4868539" cy="1143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dirty="0">
                <a:latin typeface="Verdana" panose="020B0604030504040204" pitchFamily="34" charset="0"/>
              </a:rPr>
              <a:t>Aruannete esitamine  ja toetuse maksmise tingimused</a:t>
            </a:r>
          </a:p>
        </p:txBody>
      </p:sp>
      <p:sp>
        <p:nvSpPr>
          <p:cNvPr id="17" name="Ümarnurkne ristkülik 16"/>
          <p:cNvSpPr/>
          <p:nvPr/>
        </p:nvSpPr>
        <p:spPr>
          <a:xfrm>
            <a:off x="699639" y="2370775"/>
            <a:ext cx="4868539" cy="10619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dirty="0" smtClean="0">
                <a:latin typeface="Verdana" panose="020B0604030504040204" pitchFamily="34" charset="0"/>
              </a:rPr>
              <a:t>Toetatavad </a:t>
            </a:r>
            <a:r>
              <a:rPr lang="et-EE" altLang="et-EE" sz="2000" dirty="0">
                <a:latin typeface="Verdana" panose="020B0604030504040204" pitchFamily="34" charset="0"/>
              </a:rPr>
              <a:t>tegevused, abikõlblikud kulud ja toetuse osakaal</a:t>
            </a:r>
          </a:p>
        </p:txBody>
      </p:sp>
      <p:sp>
        <p:nvSpPr>
          <p:cNvPr id="18" name="Ümarnurkne ristkülik 17"/>
          <p:cNvSpPr/>
          <p:nvPr/>
        </p:nvSpPr>
        <p:spPr>
          <a:xfrm>
            <a:off x="699639" y="5805263"/>
            <a:ext cx="4868539" cy="78885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dirty="0">
                <a:latin typeface="Verdana" panose="020B0604030504040204" pitchFamily="34" charset="0"/>
              </a:rPr>
              <a:t>Taotluste menetlemine</a:t>
            </a:r>
          </a:p>
          <a:p>
            <a:pPr marL="514350" indent="-514350" algn="ctr">
              <a:buFont typeface="Calibri" panose="020F0502020204030204" pitchFamily="34" charset="0"/>
              <a:buAutoNum type="arabicPeriod"/>
            </a:pPr>
            <a:endParaRPr lang="et-EE" altLang="et-EE" dirty="0">
              <a:latin typeface="Verdana" panose="020B0604030504040204" pitchFamily="34" charset="0"/>
            </a:endParaRPr>
          </a:p>
        </p:txBody>
      </p:sp>
      <p:sp>
        <p:nvSpPr>
          <p:cNvPr id="22" name="Ümarnurkne ristkülik 21"/>
          <p:cNvSpPr/>
          <p:nvPr/>
        </p:nvSpPr>
        <p:spPr>
          <a:xfrm>
            <a:off x="687226" y="1542705"/>
            <a:ext cx="4868539" cy="65308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dirty="0" err="1" smtClean="0">
                <a:latin typeface="Verdana" panose="020B0604030504040204" pitchFamily="34" charset="0"/>
              </a:rPr>
              <a:t>Üldsätted</a:t>
            </a:r>
            <a:endParaRPr lang="et-EE" altLang="et-EE" sz="2000" dirty="0">
              <a:latin typeface="Verdana" panose="020B0604030504040204" pitchFamily="34" charset="0"/>
            </a:endParaRPr>
          </a:p>
        </p:txBody>
      </p:sp>
      <p:sp>
        <p:nvSpPr>
          <p:cNvPr id="23" name="Ümarnurkne ristkülik 22"/>
          <p:cNvSpPr/>
          <p:nvPr/>
        </p:nvSpPr>
        <p:spPr>
          <a:xfrm>
            <a:off x="6608998" y="5064999"/>
            <a:ext cx="4868539" cy="1143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dirty="0">
                <a:latin typeface="Verdana" panose="020B0604030504040204" pitchFamily="34" charset="0"/>
              </a:rPr>
              <a:t>Toetuse saaja, partneri </a:t>
            </a:r>
            <a:r>
              <a:rPr lang="et-EE" altLang="et-EE" sz="2000" dirty="0" smtClean="0">
                <a:latin typeface="Verdana" panose="020B0604030504040204" pitchFamily="34" charset="0"/>
              </a:rPr>
              <a:t>ja </a:t>
            </a:r>
            <a:r>
              <a:rPr lang="et-EE" altLang="et-EE" sz="2000" dirty="0">
                <a:latin typeface="Verdana" panose="020B0604030504040204" pitchFamily="34" charset="0"/>
              </a:rPr>
              <a:t>RÜ õigused ja  kohustused</a:t>
            </a:r>
          </a:p>
        </p:txBody>
      </p:sp>
    </p:spTree>
    <p:extLst>
      <p:ext uri="{BB962C8B-B14F-4D97-AF65-F5344CB8AC3E}">
        <p14:creationId xmlns:p14="http://schemas.microsoft.com/office/powerpoint/2010/main" val="328531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559496" y="1027584"/>
            <a:ext cx="7272808" cy="914400"/>
          </a:xfrm>
        </p:spPr>
        <p:txBody>
          <a:bodyPr/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23392" y="2086000"/>
            <a:ext cx="10959008" cy="4439344"/>
          </a:xfrm>
        </p:spPr>
        <p:txBody>
          <a:bodyPr/>
          <a:lstStyle/>
          <a:p>
            <a:endParaRPr lang="et-EE" dirty="0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5" name="Ümarnurkne ristkülik 4"/>
          <p:cNvSpPr/>
          <p:nvPr/>
        </p:nvSpPr>
        <p:spPr>
          <a:xfrm>
            <a:off x="1559496" y="1099592"/>
            <a:ext cx="7272808" cy="914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altLang="et-EE" sz="2800" b="1" dirty="0" err="1">
                <a:solidFill>
                  <a:srgbClr val="002060"/>
                </a:solidFill>
                <a:latin typeface="Myriad Pro" charset="0"/>
                <a:cs typeface="Myriad Pro" charset="0"/>
              </a:rPr>
              <a:t>Üldsätted</a:t>
            </a:r>
            <a:endParaRPr lang="et-EE" sz="2800" b="1" dirty="0">
              <a:solidFill>
                <a:srgbClr val="002060"/>
              </a:solidFill>
            </a:endParaRPr>
          </a:p>
        </p:txBody>
      </p:sp>
      <p:sp>
        <p:nvSpPr>
          <p:cNvPr id="6" name="Ümarnurkne ristkülik 5"/>
          <p:cNvSpPr/>
          <p:nvPr/>
        </p:nvSpPr>
        <p:spPr>
          <a:xfrm>
            <a:off x="640214" y="2276872"/>
            <a:ext cx="3636912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000" dirty="0" smtClean="0"/>
              <a:t>Määruse </a:t>
            </a:r>
            <a:r>
              <a:rPr lang="et-EE" sz="2000" dirty="0"/>
              <a:t>reguleerimisala</a:t>
            </a:r>
          </a:p>
        </p:txBody>
      </p:sp>
      <p:sp>
        <p:nvSpPr>
          <p:cNvPr id="14" name="Ümarnurkne ristkülik 13"/>
          <p:cNvSpPr/>
          <p:nvPr/>
        </p:nvSpPr>
        <p:spPr>
          <a:xfrm>
            <a:off x="6551275" y="2158008"/>
            <a:ext cx="5031125" cy="430333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/>
              <a:t>t</a:t>
            </a:r>
            <a:r>
              <a:rPr lang="et-EE" sz="2000" dirty="0" smtClean="0"/>
              <a:t>ööealine erivajadustega inimene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 smtClean="0"/>
              <a:t>Pereliige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/>
              <a:t>t</a:t>
            </a:r>
            <a:r>
              <a:rPr lang="et-EE" sz="2000" dirty="0" smtClean="0"/>
              <a:t>ööealine hoolduskoormusega inimene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 smtClean="0"/>
              <a:t>hooldusvajadusega inimene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 smtClean="0"/>
              <a:t>toimetulekuraskustes inimene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 smtClean="0"/>
              <a:t>sihtrühm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/>
              <a:t>t</a:t>
            </a:r>
            <a:r>
              <a:rPr lang="et-EE" sz="2000" dirty="0" smtClean="0"/>
              <a:t>eenuse arendamine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 smtClean="0"/>
              <a:t>hoolekandeteenused</a:t>
            </a:r>
          </a:p>
        </p:txBody>
      </p:sp>
      <p:sp>
        <p:nvSpPr>
          <p:cNvPr id="17" name="Ümarnurkne ristkülik 16"/>
          <p:cNvSpPr/>
          <p:nvPr/>
        </p:nvSpPr>
        <p:spPr>
          <a:xfrm>
            <a:off x="597401" y="5546942"/>
            <a:ext cx="3681144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t-EE" sz="2000" dirty="0" smtClean="0"/>
              <a:t>Vaiete </a:t>
            </a:r>
            <a:r>
              <a:rPr lang="et-EE" sz="2000" dirty="0" err="1"/>
              <a:t>menetleja</a:t>
            </a:r>
            <a:endParaRPr lang="et-EE" sz="2000" dirty="0"/>
          </a:p>
        </p:txBody>
      </p:sp>
      <p:sp>
        <p:nvSpPr>
          <p:cNvPr id="19" name="Ümarnurkne ristkülik 18"/>
          <p:cNvSpPr/>
          <p:nvPr/>
        </p:nvSpPr>
        <p:spPr>
          <a:xfrm>
            <a:off x="597400" y="4466822"/>
            <a:ext cx="3679725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000" dirty="0" smtClean="0"/>
              <a:t>Rakendusasutus </a:t>
            </a:r>
            <a:r>
              <a:rPr lang="et-EE" sz="2000" dirty="0"/>
              <a:t>ja –üksus</a:t>
            </a:r>
          </a:p>
        </p:txBody>
      </p:sp>
      <p:sp>
        <p:nvSpPr>
          <p:cNvPr id="20" name="Ümarnurkne ristkülik 19"/>
          <p:cNvSpPr/>
          <p:nvPr/>
        </p:nvSpPr>
        <p:spPr>
          <a:xfrm>
            <a:off x="597401" y="3356992"/>
            <a:ext cx="3681144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000"/>
              <a:t>Terminid</a:t>
            </a:r>
          </a:p>
        </p:txBody>
      </p:sp>
      <p:sp>
        <p:nvSpPr>
          <p:cNvPr id="22" name="Paremnool 21"/>
          <p:cNvSpPr/>
          <p:nvPr/>
        </p:nvSpPr>
        <p:spPr>
          <a:xfrm>
            <a:off x="4434725" y="3571876"/>
            <a:ext cx="206985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5428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5" name="Pealkiri 4"/>
          <p:cNvSpPr>
            <a:spLocks noGrp="1"/>
          </p:cNvSpPr>
          <p:nvPr>
            <p:ph type="title"/>
          </p:nvPr>
        </p:nvSpPr>
        <p:spPr>
          <a:xfrm>
            <a:off x="1536660" y="404664"/>
            <a:ext cx="10028900" cy="13688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altLang="et-EE" sz="2400" dirty="0">
                <a:solidFill>
                  <a:srgbClr val="002060"/>
                </a:solidFill>
                <a:latin typeface="Myriad Pro" charset="0"/>
                <a:cs typeface="Myriad Pro" charset="0"/>
              </a:rPr>
              <a:t>Toetatavad tegevused, abikõlblikud kulud ja toetuse osakaal (</a:t>
            </a:r>
            <a:r>
              <a:rPr lang="et-EE" altLang="et-EE" sz="2400" dirty="0" smtClean="0">
                <a:solidFill>
                  <a:srgbClr val="002060"/>
                </a:solidFill>
                <a:latin typeface="Myriad Pro" charset="0"/>
                <a:cs typeface="Myriad Pro" charset="0"/>
              </a:rPr>
              <a:t>1)</a:t>
            </a:r>
            <a:endParaRPr lang="et-EE" sz="2400" b="1" dirty="0">
              <a:solidFill>
                <a:srgbClr val="002060"/>
              </a:solidFill>
            </a:endParaRPr>
          </a:p>
        </p:txBody>
      </p:sp>
      <p:sp>
        <p:nvSpPr>
          <p:cNvPr id="6" name="Sisu kohatäide 5"/>
          <p:cNvSpPr>
            <a:spLocks noGrp="1"/>
          </p:cNvSpPr>
          <p:nvPr>
            <p:ph idx="1"/>
          </p:nvPr>
        </p:nvSpPr>
        <p:spPr>
          <a:xfrm>
            <a:off x="366683" y="3059737"/>
            <a:ext cx="3703662" cy="9041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000" dirty="0"/>
              <a:t>Toetuse andmise eesmärk</a:t>
            </a:r>
          </a:p>
        </p:txBody>
      </p:sp>
      <p:sp>
        <p:nvSpPr>
          <p:cNvPr id="8" name="Sisu kohatäide 5"/>
          <p:cNvSpPr txBox="1">
            <a:spLocks/>
          </p:cNvSpPr>
          <p:nvPr/>
        </p:nvSpPr>
        <p:spPr>
          <a:xfrm>
            <a:off x="5264674" y="4897676"/>
            <a:ext cx="6660370" cy="106365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t-EE" b="1" dirty="0"/>
              <a:t>hoolekande teenuste saajate arv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t-EE" altLang="et-EE" u="sng" dirty="0"/>
          </a:p>
        </p:txBody>
      </p:sp>
      <p:sp>
        <p:nvSpPr>
          <p:cNvPr id="9" name="Sisu kohatäide 5"/>
          <p:cNvSpPr txBox="1">
            <a:spLocks/>
          </p:cNvSpPr>
          <p:nvPr/>
        </p:nvSpPr>
        <p:spPr>
          <a:xfrm>
            <a:off x="5239351" y="2508638"/>
            <a:ext cx="6685693" cy="194347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b="1" dirty="0"/>
              <a:t>tööealise inimese hoolduskoormuse vähendamine </a:t>
            </a:r>
            <a:r>
              <a:rPr lang="et-EE" dirty="0"/>
              <a:t>ning tööturule sisenemise või tööturul jätkamise toetamine või;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b="1" dirty="0"/>
              <a:t>tööealise erivajadustega inimese toimetuleku toetamine </a:t>
            </a:r>
            <a:r>
              <a:rPr lang="et-EE" dirty="0"/>
              <a:t>tööturule sisenemise või tööturul jätkamise võimekuse suurendamiseks </a:t>
            </a:r>
            <a:endParaRPr lang="et-EE" dirty="0" smtClean="0"/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b="1" dirty="0"/>
              <a:t>toimetulekuraskustes inimese toimetuleku toetamine</a:t>
            </a:r>
          </a:p>
        </p:txBody>
      </p:sp>
      <p:sp>
        <p:nvSpPr>
          <p:cNvPr id="10" name="Sisu kohatäide 5"/>
          <p:cNvSpPr txBox="1">
            <a:spLocks/>
          </p:cNvSpPr>
          <p:nvPr/>
        </p:nvSpPr>
        <p:spPr>
          <a:xfrm>
            <a:off x="366683" y="4997457"/>
            <a:ext cx="3703662" cy="8640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t-EE" altLang="et-EE" sz="2000" dirty="0"/>
              <a:t>Tulemus ja </a:t>
            </a:r>
            <a:r>
              <a:rPr lang="et-EE" altLang="et-EE" sz="2000" dirty="0" smtClean="0"/>
              <a:t>väljundnäitaja</a:t>
            </a:r>
            <a:endParaRPr lang="et-EE" sz="2000" dirty="0"/>
          </a:p>
          <a:p>
            <a:pPr algn="ctr"/>
            <a:endParaRPr lang="et-EE" sz="2000" dirty="0"/>
          </a:p>
        </p:txBody>
      </p:sp>
      <p:sp>
        <p:nvSpPr>
          <p:cNvPr id="11" name="Paremnool 10"/>
          <p:cNvSpPr/>
          <p:nvPr/>
        </p:nvSpPr>
        <p:spPr>
          <a:xfrm>
            <a:off x="4169789" y="326951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3" name="Paremnool 12"/>
          <p:cNvSpPr/>
          <p:nvPr/>
        </p:nvSpPr>
        <p:spPr>
          <a:xfrm>
            <a:off x="4178305" y="51871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1562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16.04.2021</a:t>
            </a:fld>
            <a:endParaRPr lang="et-EE"/>
          </a:p>
        </p:txBody>
      </p:sp>
      <p:sp>
        <p:nvSpPr>
          <p:cNvPr id="5" name="Pealkiri 4"/>
          <p:cNvSpPr>
            <a:spLocks noGrp="1"/>
          </p:cNvSpPr>
          <p:nvPr>
            <p:ph type="title"/>
          </p:nvPr>
        </p:nvSpPr>
        <p:spPr>
          <a:xfrm>
            <a:off x="1606661" y="134184"/>
            <a:ext cx="10324728" cy="103043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altLang="et-EE" sz="2400" dirty="0">
                <a:solidFill>
                  <a:srgbClr val="002060"/>
                </a:solidFill>
                <a:latin typeface="Myriad Pro" charset="0"/>
                <a:cs typeface="Myriad Pro" charset="0"/>
              </a:rPr>
              <a:t>Toetatavad tegevused, abikõlblikud kulud ja toetuse osakaal </a:t>
            </a:r>
            <a:r>
              <a:rPr lang="et-EE" altLang="et-EE" sz="2400" dirty="0" smtClean="0">
                <a:solidFill>
                  <a:srgbClr val="002060"/>
                </a:solidFill>
                <a:latin typeface="Myriad Pro" charset="0"/>
                <a:cs typeface="Myriad Pro" charset="0"/>
              </a:rPr>
              <a:t>(</a:t>
            </a:r>
            <a:r>
              <a:rPr lang="et-EE" altLang="et-EE" sz="2400" dirty="0">
                <a:solidFill>
                  <a:srgbClr val="002060"/>
                </a:solidFill>
                <a:latin typeface="Myriad Pro" charset="0"/>
                <a:cs typeface="Myriad Pro" charset="0"/>
              </a:rPr>
              <a:t>2</a:t>
            </a:r>
            <a:r>
              <a:rPr lang="et-EE" altLang="et-EE" sz="2400" dirty="0" smtClean="0">
                <a:solidFill>
                  <a:srgbClr val="002060"/>
                </a:solidFill>
                <a:latin typeface="Myriad Pro" charset="0"/>
                <a:cs typeface="Myriad Pro" charset="0"/>
              </a:rPr>
              <a:t>)</a:t>
            </a:r>
            <a:endParaRPr lang="et-EE" sz="2400" b="1" dirty="0">
              <a:solidFill>
                <a:srgbClr val="002060"/>
              </a:solidFill>
            </a:endParaRPr>
          </a:p>
        </p:txBody>
      </p:sp>
      <p:sp>
        <p:nvSpPr>
          <p:cNvPr id="6" name="Sisu kohatäide 5"/>
          <p:cNvSpPr>
            <a:spLocks noGrp="1"/>
          </p:cNvSpPr>
          <p:nvPr>
            <p:ph idx="1"/>
          </p:nvPr>
        </p:nvSpPr>
        <p:spPr>
          <a:xfrm>
            <a:off x="159903" y="2053834"/>
            <a:ext cx="3951316" cy="107706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000" dirty="0" smtClean="0"/>
              <a:t>Toetatavad tegevused</a:t>
            </a:r>
            <a:endParaRPr lang="et-EE" sz="2000" dirty="0"/>
          </a:p>
        </p:txBody>
      </p:sp>
      <p:sp>
        <p:nvSpPr>
          <p:cNvPr id="7" name="Sisu kohatäide 5"/>
          <p:cNvSpPr txBox="1">
            <a:spLocks/>
          </p:cNvSpPr>
          <p:nvPr/>
        </p:nvSpPr>
        <p:spPr>
          <a:xfrm>
            <a:off x="150779" y="4246373"/>
            <a:ext cx="3960440" cy="5694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t-EE" sz="2000" dirty="0" smtClean="0"/>
              <a:t>Abikõlblikkuse periood</a:t>
            </a:r>
            <a:endParaRPr lang="et-EE" sz="2000" dirty="0"/>
          </a:p>
        </p:txBody>
      </p:sp>
      <p:sp>
        <p:nvSpPr>
          <p:cNvPr id="8" name="Sisu kohatäide 5"/>
          <p:cNvSpPr txBox="1">
            <a:spLocks/>
          </p:cNvSpPr>
          <p:nvPr/>
        </p:nvSpPr>
        <p:spPr>
          <a:xfrm>
            <a:off x="81588" y="6056527"/>
            <a:ext cx="4032448" cy="50559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t-EE" sz="2000" dirty="0" smtClean="0"/>
              <a:t>Abikõlblikud kulud</a:t>
            </a:r>
            <a:endParaRPr lang="et-EE" sz="2000" dirty="0"/>
          </a:p>
        </p:txBody>
      </p:sp>
      <p:sp>
        <p:nvSpPr>
          <p:cNvPr id="9" name="Sisu kohatäide 5"/>
          <p:cNvSpPr txBox="1">
            <a:spLocks/>
          </p:cNvSpPr>
          <p:nvPr/>
        </p:nvSpPr>
        <p:spPr>
          <a:xfrm>
            <a:off x="4954029" y="1287329"/>
            <a:ext cx="6977360" cy="2437863"/>
          </a:xfrm>
          <a:prstGeom prst="roundRect">
            <a:avLst>
              <a:gd name="adj" fmla="val 1598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b="1" dirty="0"/>
              <a:t>koduteenus;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b="1" dirty="0"/>
              <a:t>tugiisikuteenus;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b="1" dirty="0"/>
              <a:t>isikliku abistaja teenus;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b="1" dirty="0"/>
              <a:t>väljaspool kodu osutatav </a:t>
            </a:r>
            <a:r>
              <a:rPr lang="et-EE" b="1" dirty="0" err="1"/>
              <a:t>üldhooldusteenus</a:t>
            </a:r>
            <a:r>
              <a:rPr lang="et-EE" b="1" dirty="0"/>
              <a:t> – päevahoiu- või intervallhooldusteenus;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b="1" dirty="0" smtClean="0">
                <a:solidFill>
                  <a:schemeClr val="tx1"/>
                </a:solidFill>
              </a:rPr>
              <a:t>nõustamisteenused ja tugigrupid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b="1" dirty="0">
                <a:solidFill>
                  <a:schemeClr val="tx1"/>
                </a:solidFill>
              </a:rPr>
              <a:t>sotsiaaltransporditeenus</a:t>
            </a:r>
          </a:p>
        </p:txBody>
      </p:sp>
      <p:sp>
        <p:nvSpPr>
          <p:cNvPr id="10" name="Sisu kohatäide 5"/>
          <p:cNvSpPr txBox="1">
            <a:spLocks/>
          </p:cNvSpPr>
          <p:nvPr/>
        </p:nvSpPr>
        <p:spPr>
          <a:xfrm>
            <a:off x="4954029" y="3847903"/>
            <a:ext cx="6977360" cy="202936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t-EE" b="1" dirty="0" smtClean="0"/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b="1" dirty="0" smtClean="0"/>
              <a:t>Ajavahemik</a:t>
            </a:r>
            <a:r>
              <a:rPr lang="et-EE" dirty="0" smtClean="0"/>
              <a:t>, millal algavad ja lõpevad projekti tegevused ning </a:t>
            </a:r>
            <a:r>
              <a:rPr lang="et-EE" b="1" dirty="0" smtClean="0"/>
              <a:t>tekivad </a:t>
            </a:r>
            <a:r>
              <a:rPr lang="et-EE" dirty="0" smtClean="0"/>
              <a:t>projekti elluviimiseks </a:t>
            </a:r>
            <a:r>
              <a:rPr lang="et-EE" b="1" dirty="0" smtClean="0"/>
              <a:t>vajaliku kulud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dirty="0" smtClean="0"/>
              <a:t>Tegevused peavad algama 6 kuu jooksul alates taotluse esitamisest rakendusüksusele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dirty="0" smtClean="0"/>
              <a:t>Perioodi kestvus kuni </a:t>
            </a:r>
            <a:r>
              <a:rPr lang="et-EE" b="1" dirty="0" smtClean="0"/>
              <a:t>24</a:t>
            </a:r>
            <a:r>
              <a:rPr lang="et-EE" dirty="0" smtClean="0"/>
              <a:t> kuud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dirty="0" smtClean="0"/>
              <a:t>projekti abikõlblikkuse </a:t>
            </a:r>
            <a:r>
              <a:rPr lang="et-EE" dirty="0"/>
              <a:t>periood </a:t>
            </a:r>
            <a:r>
              <a:rPr lang="et-EE" b="1" dirty="0"/>
              <a:t>lõpeb 30.09.2023</a:t>
            </a:r>
            <a:endParaRPr lang="et-EE" b="1" dirty="0" smtClean="0"/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t-EE" dirty="0"/>
          </a:p>
        </p:txBody>
      </p:sp>
      <p:sp>
        <p:nvSpPr>
          <p:cNvPr id="11" name="Sisu kohatäide 5"/>
          <p:cNvSpPr txBox="1">
            <a:spLocks/>
          </p:cNvSpPr>
          <p:nvPr/>
        </p:nvSpPr>
        <p:spPr>
          <a:xfrm>
            <a:off x="4956106" y="6038020"/>
            <a:ext cx="6802384" cy="54260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fi-FI" dirty="0"/>
              <a:t>kulu on </a:t>
            </a:r>
            <a:r>
              <a:rPr lang="fi-FI" b="1" dirty="0" err="1"/>
              <a:t>sobiv</a:t>
            </a:r>
            <a:r>
              <a:rPr lang="fi-FI" dirty="0"/>
              <a:t>, </a:t>
            </a:r>
            <a:r>
              <a:rPr lang="fi-FI" b="1" dirty="0" err="1"/>
              <a:t>vajalik</a:t>
            </a:r>
            <a:r>
              <a:rPr lang="fi-FI" dirty="0"/>
              <a:t> ja </a:t>
            </a:r>
            <a:r>
              <a:rPr lang="fi-FI" b="1" dirty="0" err="1" smtClean="0"/>
              <a:t>tõhus</a:t>
            </a:r>
            <a:r>
              <a:rPr lang="et-EE" dirty="0"/>
              <a:t> </a:t>
            </a:r>
            <a:r>
              <a:rPr lang="et-EE" dirty="0" smtClean="0"/>
              <a:t>projekti eesmärkide ja tulemuste saavutamiseks </a:t>
            </a:r>
            <a:endParaRPr lang="et-EE" dirty="0"/>
          </a:p>
        </p:txBody>
      </p:sp>
      <p:sp>
        <p:nvSpPr>
          <p:cNvPr id="12" name="Paremnool 11"/>
          <p:cNvSpPr/>
          <p:nvPr/>
        </p:nvSpPr>
        <p:spPr>
          <a:xfrm>
            <a:off x="4223792" y="2405347"/>
            <a:ext cx="6176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3" name="Paremnool 12"/>
          <p:cNvSpPr/>
          <p:nvPr/>
        </p:nvSpPr>
        <p:spPr>
          <a:xfrm>
            <a:off x="4223792" y="4417806"/>
            <a:ext cx="6176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4" name="Paremnool 13"/>
          <p:cNvSpPr/>
          <p:nvPr/>
        </p:nvSpPr>
        <p:spPr>
          <a:xfrm>
            <a:off x="4209052" y="6309323"/>
            <a:ext cx="6176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0769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16.04.2021</a:t>
            </a:fld>
            <a:endParaRPr lang="et-EE"/>
          </a:p>
        </p:txBody>
      </p:sp>
      <p:sp>
        <p:nvSpPr>
          <p:cNvPr id="5" name="Pealkiri 4"/>
          <p:cNvSpPr>
            <a:spLocks noGrp="1"/>
          </p:cNvSpPr>
          <p:nvPr>
            <p:ph type="title"/>
          </p:nvPr>
        </p:nvSpPr>
        <p:spPr>
          <a:xfrm>
            <a:off x="1606661" y="134183"/>
            <a:ext cx="10324728" cy="154118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altLang="et-EE" sz="2400" dirty="0">
                <a:solidFill>
                  <a:srgbClr val="002060"/>
                </a:solidFill>
                <a:latin typeface="Myriad Pro" charset="0"/>
                <a:cs typeface="Myriad Pro" charset="0"/>
              </a:rPr>
              <a:t>Toetatavad tegevused, abikõlblikud kulud ja toetuse osakaal </a:t>
            </a:r>
            <a:r>
              <a:rPr lang="et-EE" altLang="et-EE" sz="2400" dirty="0" smtClean="0">
                <a:solidFill>
                  <a:srgbClr val="002060"/>
                </a:solidFill>
                <a:latin typeface="Myriad Pro" charset="0"/>
                <a:cs typeface="Myriad Pro" charset="0"/>
              </a:rPr>
              <a:t>(3)</a:t>
            </a:r>
            <a:endParaRPr lang="et-EE" sz="2400" b="1" dirty="0">
              <a:solidFill>
                <a:srgbClr val="002060"/>
              </a:solidFill>
            </a:endParaRPr>
          </a:p>
        </p:txBody>
      </p:sp>
      <p:sp>
        <p:nvSpPr>
          <p:cNvPr id="6" name="Sisu kohatäide 5"/>
          <p:cNvSpPr>
            <a:spLocks noGrp="1"/>
          </p:cNvSpPr>
          <p:nvPr>
            <p:ph idx="1"/>
          </p:nvPr>
        </p:nvSpPr>
        <p:spPr>
          <a:xfrm>
            <a:off x="111022" y="2276572"/>
            <a:ext cx="3951316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sz="2000" dirty="0" smtClean="0"/>
              <a:t>Toetuse piirsummad</a:t>
            </a:r>
            <a:endParaRPr lang="et-EE" sz="2000" dirty="0"/>
          </a:p>
        </p:txBody>
      </p:sp>
      <p:sp>
        <p:nvSpPr>
          <p:cNvPr id="7" name="Sisu kohatäide 5"/>
          <p:cNvSpPr txBox="1">
            <a:spLocks/>
          </p:cNvSpPr>
          <p:nvPr/>
        </p:nvSpPr>
        <p:spPr>
          <a:xfrm>
            <a:off x="111899" y="4728463"/>
            <a:ext cx="3960440" cy="86077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t-EE" sz="2000" dirty="0" smtClean="0"/>
              <a:t>Toetuse osakaal</a:t>
            </a:r>
            <a:endParaRPr lang="et-EE" sz="2000" dirty="0"/>
          </a:p>
        </p:txBody>
      </p:sp>
      <p:sp>
        <p:nvSpPr>
          <p:cNvPr id="9" name="Sisu kohatäide 5"/>
          <p:cNvSpPr txBox="1">
            <a:spLocks/>
          </p:cNvSpPr>
          <p:nvPr/>
        </p:nvSpPr>
        <p:spPr>
          <a:xfrm>
            <a:off x="4954029" y="1963400"/>
            <a:ext cx="6977360" cy="1183439"/>
          </a:xfrm>
          <a:prstGeom prst="roundRect">
            <a:avLst>
              <a:gd name="adj" fmla="val 1598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b="1" dirty="0" smtClean="0"/>
              <a:t>t</a:t>
            </a:r>
            <a:r>
              <a:rPr lang="fi-FI" b="1" dirty="0" err="1" smtClean="0"/>
              <a:t>oetuse</a:t>
            </a:r>
            <a:r>
              <a:rPr lang="fi-FI" b="1" dirty="0" smtClean="0"/>
              <a:t> </a:t>
            </a:r>
            <a:r>
              <a:rPr lang="fi-FI" b="1" dirty="0" err="1"/>
              <a:t>vähim</a:t>
            </a:r>
            <a:r>
              <a:rPr lang="fi-FI" b="1" dirty="0"/>
              <a:t> </a:t>
            </a:r>
            <a:r>
              <a:rPr lang="fi-FI" dirty="0"/>
              <a:t>summa projekti kohta on </a:t>
            </a:r>
            <a:r>
              <a:rPr lang="et-EE" b="1" dirty="0" smtClean="0"/>
              <a:t>10</a:t>
            </a:r>
            <a:r>
              <a:rPr lang="fi-FI" b="1" dirty="0" smtClean="0"/>
              <a:t>0 </a:t>
            </a:r>
            <a:r>
              <a:rPr lang="fi-FI" b="1" dirty="0"/>
              <a:t>000 </a:t>
            </a:r>
            <a:r>
              <a:rPr lang="fi-FI" dirty="0"/>
              <a:t>eurot </a:t>
            </a:r>
            <a:endParaRPr lang="et-EE" dirty="0" smtClean="0"/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fi-FI" dirty="0" smtClean="0"/>
              <a:t> </a:t>
            </a:r>
            <a:r>
              <a:rPr lang="et-EE" b="1" dirty="0" smtClean="0"/>
              <a:t>toetuse </a:t>
            </a:r>
            <a:r>
              <a:rPr lang="fi-FI" b="1" dirty="0" err="1" smtClean="0"/>
              <a:t>suurim</a:t>
            </a:r>
            <a:r>
              <a:rPr lang="fi-FI" b="1" dirty="0" smtClean="0"/>
              <a:t> </a:t>
            </a:r>
            <a:r>
              <a:rPr lang="fi-FI" dirty="0"/>
              <a:t>summa </a:t>
            </a:r>
            <a:r>
              <a:rPr lang="et-EE" dirty="0" smtClean="0"/>
              <a:t>projekti kohta </a:t>
            </a:r>
            <a:r>
              <a:rPr lang="et-EE" b="1" dirty="0"/>
              <a:t>4</a:t>
            </a:r>
            <a:r>
              <a:rPr lang="fi-FI" b="1" dirty="0" smtClean="0"/>
              <a:t>00 </a:t>
            </a:r>
            <a:r>
              <a:rPr lang="fi-FI" b="1" dirty="0"/>
              <a:t>000 </a:t>
            </a:r>
            <a:r>
              <a:rPr lang="fi-FI" dirty="0" smtClean="0"/>
              <a:t>eurot</a:t>
            </a:r>
            <a:endParaRPr lang="et-EE" b="1" dirty="0">
              <a:solidFill>
                <a:srgbClr val="002060"/>
              </a:solidFill>
            </a:endParaRPr>
          </a:p>
        </p:txBody>
      </p:sp>
      <p:sp>
        <p:nvSpPr>
          <p:cNvPr id="10" name="Sisu kohatäide 5"/>
          <p:cNvSpPr txBox="1">
            <a:spLocks/>
          </p:cNvSpPr>
          <p:nvPr/>
        </p:nvSpPr>
        <p:spPr>
          <a:xfrm>
            <a:off x="4954029" y="3933055"/>
            <a:ext cx="6977360" cy="208823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dirty="0" err="1"/>
              <a:t>t</a:t>
            </a:r>
            <a:r>
              <a:rPr lang="fi-FI" dirty="0" err="1" smtClean="0"/>
              <a:t>oetuse</a:t>
            </a:r>
            <a:r>
              <a:rPr lang="fi-FI" dirty="0" smtClean="0"/>
              <a:t> </a:t>
            </a:r>
            <a:r>
              <a:rPr lang="fi-FI" b="1" dirty="0" err="1"/>
              <a:t>maksimaalne</a:t>
            </a:r>
            <a:r>
              <a:rPr lang="fi-FI" b="1" dirty="0"/>
              <a:t> </a:t>
            </a:r>
            <a:r>
              <a:rPr lang="fi-FI" b="1" dirty="0" err="1"/>
              <a:t>osakaal</a:t>
            </a:r>
            <a:r>
              <a:rPr lang="fi-FI" b="1" dirty="0"/>
              <a:t> </a:t>
            </a:r>
            <a:r>
              <a:rPr lang="fi-FI" dirty="0" err="1"/>
              <a:t>abikõlblikest</a:t>
            </a:r>
            <a:r>
              <a:rPr lang="fi-FI" dirty="0"/>
              <a:t> </a:t>
            </a:r>
            <a:r>
              <a:rPr lang="fi-FI" dirty="0" err="1"/>
              <a:t>kuludest</a:t>
            </a:r>
            <a:r>
              <a:rPr lang="fi-FI" dirty="0"/>
              <a:t> on </a:t>
            </a:r>
            <a:r>
              <a:rPr lang="fi-FI" b="1" dirty="0"/>
              <a:t>85</a:t>
            </a:r>
            <a:r>
              <a:rPr lang="fi-FI" b="1" dirty="0" smtClean="0"/>
              <a:t>%</a:t>
            </a:r>
            <a:r>
              <a:rPr lang="fi-FI" dirty="0" smtClean="0"/>
              <a:t>.</a:t>
            </a:r>
            <a:endParaRPr lang="et-EE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t-EE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</a:t>
            </a:r>
            <a:r>
              <a:rPr lang="et-EE" dirty="0" smtClean="0">
                <a:latin typeface="Verdana" panose="020B0604030504040204" pitchFamily="34" charset="0"/>
                <a:ea typeface="Verdana" panose="020B0604030504040204" pitchFamily="34" charset="0"/>
              </a:rPr>
              <a:t>mafinantseeringu minimaalne määra </a:t>
            </a:r>
            <a:r>
              <a:rPr lang="et-EE" b="1" dirty="0">
                <a:latin typeface="Verdana" panose="020B0604030504040204" pitchFamily="34" charset="0"/>
                <a:ea typeface="Verdana" panose="020B0604030504040204" pitchFamily="34" charset="0"/>
              </a:rPr>
              <a:t>15</a:t>
            </a:r>
            <a:r>
              <a:rPr lang="et-EE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% </a:t>
            </a:r>
            <a:r>
              <a:rPr lang="et-EE" dirty="0" smtClean="0">
                <a:latin typeface="Verdana" panose="020B0604030504040204" pitchFamily="34" charset="0"/>
                <a:ea typeface="Verdana" panose="020B0604030504040204" pitchFamily="34" charset="0"/>
              </a:rPr>
              <a:t>abikõlblikest kuludest	</a:t>
            </a:r>
            <a:endParaRPr lang="et-EE" altLang="et-EE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Paremnool 11"/>
          <p:cNvSpPr/>
          <p:nvPr/>
        </p:nvSpPr>
        <p:spPr>
          <a:xfrm>
            <a:off x="4199351" y="2467175"/>
            <a:ext cx="6176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3" name="Paremnool 12"/>
          <p:cNvSpPr/>
          <p:nvPr/>
        </p:nvSpPr>
        <p:spPr>
          <a:xfrm>
            <a:off x="4216023" y="5050839"/>
            <a:ext cx="6176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8617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16.04.2021</a:t>
            </a:fld>
            <a:endParaRPr lang="et-EE"/>
          </a:p>
        </p:txBody>
      </p:sp>
      <p:sp>
        <p:nvSpPr>
          <p:cNvPr id="5" name="Pealkiri 4"/>
          <p:cNvSpPr>
            <a:spLocks noGrp="1"/>
          </p:cNvSpPr>
          <p:nvPr>
            <p:ph type="title"/>
          </p:nvPr>
        </p:nvSpPr>
        <p:spPr>
          <a:xfrm>
            <a:off x="1559496" y="332656"/>
            <a:ext cx="9505056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altLang="et-EE" sz="2400" dirty="0">
                <a:solidFill>
                  <a:srgbClr val="002060"/>
                </a:solidFill>
                <a:latin typeface="Myriad Pro" charset="0"/>
                <a:cs typeface="Myriad Pro" charset="0"/>
              </a:rPr>
              <a:t>Toetatavad tegevused, abikõlblikud kulud ja toetuse osakaal </a:t>
            </a:r>
            <a:r>
              <a:rPr lang="et-EE" altLang="et-EE" sz="2400" dirty="0" smtClean="0">
                <a:solidFill>
                  <a:srgbClr val="002060"/>
                </a:solidFill>
                <a:latin typeface="Myriad Pro" charset="0"/>
                <a:cs typeface="Myriad Pro" charset="0"/>
              </a:rPr>
              <a:t>(4)</a:t>
            </a:r>
            <a:r>
              <a:rPr lang="et-EE" altLang="et-EE" sz="2400" dirty="0">
                <a:latin typeface="Myriad Pro" charset="0"/>
                <a:cs typeface="Myriad Pro" charset="0"/>
              </a:rPr>
              <a:t/>
            </a:r>
            <a:br>
              <a:rPr lang="et-EE" altLang="et-EE" sz="2400" dirty="0">
                <a:latin typeface="Myriad Pro" charset="0"/>
                <a:cs typeface="Myriad Pro" charset="0"/>
              </a:rPr>
            </a:br>
            <a:endParaRPr lang="et-EE" sz="2400" b="1" dirty="0">
              <a:solidFill>
                <a:srgbClr val="002060"/>
              </a:solidFill>
            </a:endParaRPr>
          </a:p>
        </p:txBody>
      </p:sp>
      <p:sp>
        <p:nvSpPr>
          <p:cNvPr id="6" name="Sisu kohatäide 5"/>
          <p:cNvSpPr txBox="1">
            <a:spLocks noGrp="1"/>
          </p:cNvSpPr>
          <p:nvPr>
            <p:ph idx="1"/>
          </p:nvPr>
        </p:nvSpPr>
        <p:spPr>
          <a:xfrm>
            <a:off x="362280" y="3318136"/>
            <a:ext cx="3141432" cy="108014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t-EE" sz="2400" dirty="0" smtClean="0"/>
              <a:t>Vähese tähtsusega abi </a:t>
            </a:r>
          </a:p>
          <a:p>
            <a:pPr algn="ctr"/>
            <a:r>
              <a:rPr lang="et-EE" sz="2400" dirty="0"/>
              <a:t>(</a:t>
            </a:r>
            <a:r>
              <a:rPr lang="et-EE" sz="2400" dirty="0" smtClean="0"/>
              <a:t>§ 10) </a:t>
            </a:r>
            <a:endParaRPr lang="et-EE" sz="2400" dirty="0"/>
          </a:p>
        </p:txBody>
      </p:sp>
      <p:sp>
        <p:nvSpPr>
          <p:cNvPr id="7" name="Sisu kohatäide 5"/>
          <p:cNvSpPr txBox="1">
            <a:spLocks/>
          </p:cNvSpPr>
          <p:nvPr/>
        </p:nvSpPr>
        <p:spPr>
          <a:xfrm>
            <a:off x="4770152" y="1877988"/>
            <a:ext cx="7151080" cy="396044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 smtClean="0"/>
              <a:t>Kuna </a:t>
            </a:r>
            <a:r>
              <a:rPr lang="et-EE" sz="2000" dirty="0" err="1" smtClean="0"/>
              <a:t>üe</a:t>
            </a:r>
            <a:r>
              <a:rPr lang="et-EE" sz="2000" dirty="0" smtClean="0"/>
              <a:t> </a:t>
            </a:r>
            <a:r>
              <a:rPr lang="et-EE" sz="2000" dirty="0"/>
              <a:t>abikõlbliku kuluna </a:t>
            </a:r>
            <a:r>
              <a:rPr lang="et-EE" sz="2000" dirty="0" smtClean="0"/>
              <a:t>on lubatud </a:t>
            </a:r>
            <a:r>
              <a:rPr lang="et-EE" sz="2000" b="1" dirty="0" smtClean="0"/>
              <a:t>veebipõhise </a:t>
            </a:r>
            <a:r>
              <a:rPr lang="et-EE" sz="2000" b="1" dirty="0"/>
              <a:t>lahenduse loomine </a:t>
            </a:r>
            <a:r>
              <a:rPr lang="et-EE" sz="2000" dirty="0"/>
              <a:t>ning toetuse saajaks võib </a:t>
            </a:r>
            <a:r>
              <a:rPr lang="et-EE" sz="2000" dirty="0" smtClean="0"/>
              <a:t>olla </a:t>
            </a:r>
            <a:r>
              <a:rPr lang="et-EE" sz="2000" dirty="0"/>
              <a:t>ka juriidiline </a:t>
            </a:r>
            <a:r>
              <a:rPr lang="et-EE" sz="2000" dirty="0" smtClean="0"/>
              <a:t>isik ja seetõttu võib olla </a:t>
            </a:r>
            <a:r>
              <a:rPr lang="et-EE" sz="2000" dirty="0"/>
              <a:t>vähemalt teatud juhtudel abi saajaks ettevõtja riigiabi mõistes. </a:t>
            </a:r>
            <a:endParaRPr lang="et-EE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/>
              <a:t>Vähese tähtsusega abi </a:t>
            </a:r>
            <a:r>
              <a:rPr lang="et-EE" sz="2000" dirty="0" smtClean="0"/>
              <a:t>reguleerib Euroopa </a:t>
            </a:r>
            <a:r>
              <a:rPr lang="et-EE" sz="2000" dirty="0"/>
              <a:t>Komisjoni </a:t>
            </a:r>
            <a:r>
              <a:rPr lang="et-EE" sz="2000" dirty="0" smtClean="0"/>
              <a:t>määrus </a:t>
            </a:r>
            <a:r>
              <a:rPr lang="et-EE" sz="2000" dirty="0"/>
              <a:t>nr </a:t>
            </a:r>
            <a:r>
              <a:rPr lang="et-EE" sz="2000" dirty="0" smtClean="0"/>
              <a:t>1407/2013 </a:t>
            </a:r>
            <a:r>
              <a:rPr lang="nn-NO" sz="2000" dirty="0" smtClean="0"/>
              <a:t>(</a:t>
            </a:r>
            <a:r>
              <a:rPr lang="nn-NO" sz="2000" dirty="0"/>
              <a:t>EL) </a:t>
            </a:r>
            <a:r>
              <a:rPr lang="et-EE" sz="2000" dirty="0"/>
              <a:t>Ülemmäär </a:t>
            </a:r>
            <a:r>
              <a:rPr lang="et-EE" sz="2000" b="1" dirty="0" smtClean="0"/>
              <a:t>200 </a:t>
            </a:r>
            <a:r>
              <a:rPr lang="et-EE" sz="2000" b="1" dirty="0"/>
              <a:t>000 eurot </a:t>
            </a:r>
            <a:r>
              <a:rPr lang="et-EE" sz="2000" dirty="0"/>
              <a:t>kolme majandusaasta </a:t>
            </a:r>
            <a:r>
              <a:rPr lang="et-EE" sz="2000" dirty="0" smtClean="0"/>
              <a:t>jooksul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t-EE" sz="2000" dirty="0" smtClean="0"/>
              <a:t>..ja Euroopa Komisjoni määrus </a:t>
            </a:r>
            <a:r>
              <a:rPr lang="nn-NO" sz="2000" dirty="0" smtClean="0"/>
              <a:t>nr </a:t>
            </a:r>
            <a:r>
              <a:rPr lang="nn-NO" sz="2000" dirty="0"/>
              <a:t>360/2012</a:t>
            </a:r>
            <a:r>
              <a:rPr lang="et-EE" sz="2000" dirty="0"/>
              <a:t> (EL).Ülemmäär </a:t>
            </a:r>
            <a:r>
              <a:rPr lang="et-EE" sz="2000" b="1" dirty="0"/>
              <a:t>5</a:t>
            </a:r>
            <a:r>
              <a:rPr lang="et-EE" sz="2000" b="1" dirty="0" smtClean="0"/>
              <a:t>00 </a:t>
            </a:r>
            <a:r>
              <a:rPr lang="et-EE" sz="2000" b="1" dirty="0"/>
              <a:t>000 eurot </a:t>
            </a:r>
            <a:r>
              <a:rPr lang="et-EE" sz="2000" dirty="0"/>
              <a:t>kolme majandusaasta </a:t>
            </a:r>
            <a:r>
              <a:rPr lang="et-EE" sz="2000" dirty="0" smtClean="0"/>
              <a:t>jooksul.</a:t>
            </a:r>
            <a:endParaRPr lang="et-EE" sz="2000" dirty="0"/>
          </a:p>
          <a:p>
            <a:pPr lvl="1">
              <a:defRPr/>
            </a:pPr>
            <a:endParaRPr lang="et-EE" dirty="0"/>
          </a:p>
        </p:txBody>
      </p:sp>
      <p:sp>
        <p:nvSpPr>
          <p:cNvPr id="8" name="Paremnool 7"/>
          <p:cNvSpPr/>
          <p:nvPr/>
        </p:nvSpPr>
        <p:spPr>
          <a:xfrm>
            <a:off x="3647728" y="361589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9635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16.04.2021</a:t>
            </a:fld>
            <a:endParaRPr lang="et-EE"/>
          </a:p>
        </p:txBody>
      </p:sp>
      <p:sp>
        <p:nvSpPr>
          <p:cNvPr id="5" name="Pealkiri 4"/>
          <p:cNvSpPr>
            <a:spLocks noGrp="1"/>
          </p:cNvSpPr>
          <p:nvPr>
            <p:ph type="title"/>
          </p:nvPr>
        </p:nvSpPr>
        <p:spPr>
          <a:xfrm>
            <a:off x="1606660" y="188640"/>
            <a:ext cx="9169859" cy="8640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altLang="et-EE" sz="2400" dirty="0">
                <a:solidFill>
                  <a:srgbClr val="002060"/>
                </a:solidFill>
                <a:latin typeface="Verdana" panose="020B0604030504040204" pitchFamily="34" charset="0"/>
                <a:cs typeface="Myriad Pro" charset="0"/>
              </a:rPr>
              <a:t>Nõuded taotlejale, partnerile ja </a:t>
            </a:r>
            <a:r>
              <a:rPr lang="et-EE" altLang="et-EE" sz="2400" dirty="0" smtClean="0">
                <a:solidFill>
                  <a:srgbClr val="002060"/>
                </a:solidFill>
                <a:latin typeface="Verdana" panose="020B0604030504040204" pitchFamily="34" charset="0"/>
                <a:cs typeface="Myriad Pro" charset="0"/>
              </a:rPr>
              <a:t>taotlusele (1)</a:t>
            </a:r>
            <a:r>
              <a:rPr lang="et-EE" altLang="et-EE" sz="2400" dirty="0">
                <a:latin typeface="Myriad Pro" charset="0"/>
                <a:cs typeface="Myriad Pro" charset="0"/>
              </a:rPr>
              <a:t/>
            </a:r>
            <a:br>
              <a:rPr lang="et-EE" altLang="et-EE" sz="2400" dirty="0">
                <a:latin typeface="Myriad Pro" charset="0"/>
                <a:cs typeface="Myriad Pro" charset="0"/>
              </a:rPr>
            </a:br>
            <a:r>
              <a:rPr lang="et-EE" altLang="et-EE" sz="2400" dirty="0" smtClean="0">
                <a:latin typeface="Myriad Pro" charset="0"/>
                <a:cs typeface="Myriad Pro" charset="0"/>
              </a:rPr>
              <a:t> </a:t>
            </a:r>
            <a:endParaRPr lang="et-EE" sz="2400" b="1" dirty="0">
              <a:solidFill>
                <a:srgbClr val="002060"/>
              </a:solidFill>
            </a:endParaRPr>
          </a:p>
        </p:txBody>
      </p:sp>
      <p:sp>
        <p:nvSpPr>
          <p:cNvPr id="6" name="Sisu kohatäide 5"/>
          <p:cNvSpPr>
            <a:spLocks noGrp="1"/>
          </p:cNvSpPr>
          <p:nvPr>
            <p:ph idx="1"/>
          </p:nvPr>
        </p:nvSpPr>
        <p:spPr>
          <a:xfrm>
            <a:off x="267380" y="2420888"/>
            <a:ext cx="2743872" cy="109720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t-EE" altLang="et-EE" sz="2000" dirty="0" smtClean="0">
              <a:latin typeface="Verdana" panose="020B0604030504040204" pitchFamily="34" charset="0"/>
            </a:endParaRPr>
          </a:p>
          <a:p>
            <a:pPr algn="ctr"/>
            <a:r>
              <a:rPr lang="et-EE" altLang="et-EE" sz="2000" dirty="0" smtClean="0">
                <a:latin typeface="Verdana" panose="020B0604030504040204" pitchFamily="34" charset="0"/>
              </a:rPr>
              <a:t>Nõuded </a:t>
            </a:r>
            <a:r>
              <a:rPr lang="et-EE" altLang="et-EE" sz="2000" dirty="0">
                <a:latin typeface="Verdana" panose="020B0604030504040204" pitchFamily="34" charset="0"/>
              </a:rPr>
              <a:t>taotlejale ja </a:t>
            </a:r>
            <a:r>
              <a:rPr lang="et-EE" altLang="et-EE" sz="2000" dirty="0" smtClean="0">
                <a:latin typeface="Verdana" panose="020B0604030504040204" pitchFamily="34" charset="0"/>
              </a:rPr>
              <a:t>partneritele</a:t>
            </a:r>
            <a:endParaRPr lang="et-EE" altLang="et-EE" sz="2000" dirty="0">
              <a:latin typeface="Verdana" panose="020B0604030504040204" pitchFamily="34" charset="0"/>
            </a:endParaRPr>
          </a:p>
          <a:p>
            <a:pPr algn="ctr"/>
            <a:endParaRPr lang="et-EE" sz="2000" dirty="0"/>
          </a:p>
        </p:txBody>
      </p:sp>
      <p:sp>
        <p:nvSpPr>
          <p:cNvPr id="7" name="Sisu kohatäide 5"/>
          <p:cNvSpPr txBox="1">
            <a:spLocks/>
          </p:cNvSpPr>
          <p:nvPr/>
        </p:nvSpPr>
        <p:spPr>
          <a:xfrm>
            <a:off x="234725" y="5085184"/>
            <a:ext cx="2743871" cy="8574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t-EE" altLang="et-EE" sz="2000" dirty="0">
                <a:latin typeface="Verdana" panose="020B0604030504040204" pitchFamily="34" charset="0"/>
              </a:rPr>
              <a:t>Taotleja</a:t>
            </a:r>
            <a:r>
              <a:rPr lang="et-EE" altLang="et-EE" sz="2000" b="1" dirty="0">
                <a:latin typeface="Verdana" panose="020B0604030504040204" pitchFamily="34" charset="0"/>
              </a:rPr>
              <a:t> </a:t>
            </a:r>
            <a:r>
              <a:rPr lang="et-EE" altLang="et-EE" sz="2000" dirty="0">
                <a:latin typeface="Verdana" panose="020B0604030504040204" pitchFamily="34" charset="0"/>
              </a:rPr>
              <a:t>kohustused</a:t>
            </a:r>
          </a:p>
        </p:txBody>
      </p:sp>
      <p:sp>
        <p:nvSpPr>
          <p:cNvPr id="9" name="Sisu kohatäide 5"/>
          <p:cNvSpPr txBox="1">
            <a:spLocks/>
          </p:cNvSpPr>
          <p:nvPr/>
        </p:nvSpPr>
        <p:spPr>
          <a:xfrm>
            <a:off x="3863752" y="1196753"/>
            <a:ext cx="8067637" cy="3240360"/>
          </a:xfrm>
          <a:prstGeom prst="roundRect">
            <a:avLst>
              <a:gd name="adj" fmla="val 1598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lvl="2" indent="-324000" defTabSz="8640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t-EE" altLang="et-EE" sz="1600" b="1" dirty="0">
                <a:latin typeface="Verdana" panose="020B0604030504040204" pitchFamily="34" charset="0"/>
              </a:rPr>
              <a:t>Kohalik omavalitsuse </a:t>
            </a:r>
            <a:r>
              <a:rPr lang="et-EE" altLang="et-EE" sz="1600" b="1" dirty="0" smtClean="0">
                <a:latin typeface="Verdana" panose="020B0604030504040204" pitchFamily="34" charset="0"/>
              </a:rPr>
              <a:t>üksus</a:t>
            </a:r>
            <a:r>
              <a:rPr lang="et-EE" sz="1600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t-EE" sz="1600" dirty="0">
                <a:latin typeface="Verdana" panose="020B0604030504040204" pitchFamily="34" charset="0"/>
                <a:ea typeface="Verdana" panose="020B0604030504040204" pitchFamily="34" charset="0"/>
              </a:rPr>
              <a:t>mis asub Ida-Virumaa territooriumil</a:t>
            </a:r>
            <a:r>
              <a:rPr lang="et-EE" sz="1600" dirty="0"/>
              <a:t>;</a:t>
            </a:r>
            <a:endParaRPr lang="et-EE" altLang="et-EE" sz="1600" dirty="0">
              <a:latin typeface="Verdana" panose="020B0604030504040204" pitchFamily="34" charset="0"/>
            </a:endParaRPr>
          </a:p>
          <a:p>
            <a:pPr marL="360000" lvl="2" indent="-324000" defTabSz="8640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t-EE" altLang="et-EE" sz="1600" b="1" dirty="0">
                <a:latin typeface="Verdana" panose="020B0604030504040204" pitchFamily="34" charset="0"/>
              </a:rPr>
              <a:t>Juriidiline </a:t>
            </a:r>
            <a:r>
              <a:rPr lang="et-EE" altLang="et-EE" sz="1600" b="1" dirty="0" smtClean="0">
                <a:latin typeface="Verdana" panose="020B0604030504040204" pitchFamily="34" charset="0"/>
              </a:rPr>
              <a:t>isik</a:t>
            </a:r>
          </a:p>
          <a:p>
            <a:pPr marL="360000" lvl="2" indent="-324000" defTabSz="8640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endParaRPr lang="et-EE" altLang="et-EE" sz="1600" dirty="0" smtClean="0">
              <a:latin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t-EE" b="1" dirty="0"/>
              <a:t>Taotleja või partner peab olema osalenud </a:t>
            </a:r>
            <a:r>
              <a:rPr lang="et-EE" dirty="0" smtClean="0"/>
              <a:t>„</a:t>
            </a:r>
            <a:r>
              <a:rPr lang="et-EE" dirty="0"/>
              <a:t>Tööturul osalemist toetavad hoolekandeteenused” tegevuse 2.4.5 „Ida-Virumaa toetamine </a:t>
            </a:r>
            <a:r>
              <a:rPr lang="et-EE" dirty="0" smtClean="0"/>
              <a:t>sotsiaalteenuste </a:t>
            </a:r>
            <a:r>
              <a:rPr lang="fi-FI" dirty="0" err="1" smtClean="0"/>
              <a:t>arendamisel</a:t>
            </a:r>
            <a:r>
              <a:rPr lang="fi-FI" dirty="0" smtClean="0"/>
              <a:t> </a:t>
            </a:r>
            <a:r>
              <a:rPr lang="fi-FI" dirty="0"/>
              <a:t>ja </a:t>
            </a:r>
            <a:r>
              <a:rPr lang="fi-FI" dirty="0" err="1"/>
              <a:t>pakkumisel</a:t>
            </a:r>
            <a:r>
              <a:rPr lang="fi-FI" dirty="0"/>
              <a:t>” </a:t>
            </a:r>
            <a:r>
              <a:rPr lang="fi-FI" dirty="0" err="1"/>
              <a:t>raames</a:t>
            </a:r>
            <a:r>
              <a:rPr lang="fi-FI" dirty="0"/>
              <a:t> </a:t>
            </a:r>
            <a:r>
              <a:rPr lang="fi-FI" dirty="0" err="1"/>
              <a:t>ellu</a:t>
            </a:r>
            <a:r>
              <a:rPr lang="fi-FI" dirty="0"/>
              <a:t> </a:t>
            </a:r>
            <a:r>
              <a:rPr lang="fi-FI" dirty="0" err="1"/>
              <a:t>viidud</a:t>
            </a:r>
            <a:r>
              <a:rPr lang="fi-FI" dirty="0"/>
              <a:t> Ida-Virumaa </a:t>
            </a:r>
            <a:r>
              <a:rPr lang="fi-FI" dirty="0" err="1"/>
              <a:t>arendusprogrammis</a:t>
            </a:r>
            <a:r>
              <a:rPr lang="fi-FI" dirty="0"/>
              <a:t>.</a:t>
            </a:r>
            <a:endParaRPr lang="et-EE" altLang="et-EE" sz="3600" dirty="0">
              <a:latin typeface="Verdana" panose="020B0604030504040204" pitchFamily="34" charset="0"/>
            </a:endParaRPr>
          </a:p>
          <a:p>
            <a:pPr marL="321750" lvl="2" indent="-285750" defTabSz="864000">
              <a:spcBef>
                <a:spcPts val="200"/>
              </a:spcBef>
              <a:buFont typeface="Wingdings" panose="05000000000000000000" pitchFamily="2" charset="2"/>
              <a:buChar char="q"/>
              <a:defRPr/>
            </a:pPr>
            <a:r>
              <a:rPr lang="et-EE" altLang="et-EE" sz="1600" dirty="0" smtClean="0">
                <a:latin typeface="Verdana" panose="020B0604030504040204" pitchFamily="34" charset="0"/>
              </a:rPr>
              <a:t>Kui </a:t>
            </a:r>
            <a:r>
              <a:rPr lang="et-EE" altLang="et-EE" sz="1600" b="1" dirty="0">
                <a:latin typeface="Verdana" panose="020B0604030504040204" pitchFamily="34" charset="0"/>
              </a:rPr>
              <a:t>taotlejaks on muu isik </a:t>
            </a:r>
            <a:r>
              <a:rPr lang="et-EE" altLang="et-EE" sz="1600" dirty="0">
                <a:latin typeface="Verdana" panose="020B0604030504040204" pitchFamily="34" charset="0"/>
              </a:rPr>
              <a:t>kui KOV, tuleb taotlusele lisada selle (nende) </a:t>
            </a:r>
            <a:r>
              <a:rPr lang="et-EE" altLang="et-EE" sz="1600" b="1" dirty="0">
                <a:latin typeface="Verdana" panose="020B0604030504040204" pitchFamily="34" charset="0"/>
              </a:rPr>
              <a:t>kohaliku omavalitsusüksuse kinnituskiri</a:t>
            </a:r>
            <a:r>
              <a:rPr lang="et-EE" altLang="et-EE" sz="1600" dirty="0">
                <a:latin typeface="Verdana" panose="020B0604030504040204" pitchFamily="34" charset="0"/>
              </a:rPr>
              <a:t>, kelle territooriumil teenust osutatakse</a:t>
            </a:r>
            <a:r>
              <a:rPr lang="et-EE" altLang="et-EE" sz="1600" dirty="0" smtClean="0">
                <a:latin typeface="Verdana" panose="020B0604030504040204" pitchFamily="34" charset="0"/>
              </a:rPr>
              <a:t>.</a:t>
            </a:r>
          </a:p>
          <a:p>
            <a:pPr marL="321750" lvl="2" indent="-285750" defTabSz="864000">
              <a:spcBef>
                <a:spcPts val="200"/>
              </a:spcBef>
              <a:buFont typeface="Wingdings" panose="05000000000000000000" pitchFamily="2" charset="2"/>
              <a:buChar char="q"/>
              <a:defRPr/>
            </a:pPr>
            <a:r>
              <a:rPr lang="et-EE" altLang="et-EE" sz="1600" dirty="0" smtClean="0">
                <a:latin typeface="Verdana" panose="020B0604030504040204" pitchFamily="34" charset="0"/>
              </a:rPr>
              <a:t>Taotlusvooru saab esitada </a:t>
            </a:r>
            <a:r>
              <a:rPr lang="et-EE" altLang="et-EE" sz="1600" b="1" dirty="0" smtClean="0">
                <a:latin typeface="Verdana" panose="020B0604030504040204" pitchFamily="34" charset="0"/>
              </a:rPr>
              <a:t>ühe</a:t>
            </a:r>
            <a:r>
              <a:rPr lang="et-EE" altLang="et-EE" sz="1600" dirty="0" smtClean="0">
                <a:latin typeface="Verdana" panose="020B0604030504040204" pitchFamily="34" charset="0"/>
              </a:rPr>
              <a:t> taotluse. </a:t>
            </a:r>
            <a:endParaRPr lang="et-EE" altLang="et-EE" sz="1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6000" lvl="2" defTabSz="864000">
              <a:spcBef>
                <a:spcPts val="200"/>
              </a:spcBef>
              <a:defRPr/>
            </a:pPr>
            <a:r>
              <a:rPr lang="et-EE" altLang="et-EE" dirty="0" smtClean="0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10" name="Sisu kohatäide 5"/>
          <p:cNvSpPr txBox="1">
            <a:spLocks/>
          </p:cNvSpPr>
          <p:nvPr/>
        </p:nvSpPr>
        <p:spPr>
          <a:xfrm>
            <a:off x="3831092" y="4525853"/>
            <a:ext cx="8103616" cy="199949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50" lvl="1">
              <a:defRPr/>
            </a:pPr>
            <a:r>
              <a:rPr lang="et-EE" dirty="0" smtClean="0"/>
              <a:t>…tulenevad STS § 21 lg 2 p 1-5</a:t>
            </a:r>
          </a:p>
          <a:p>
            <a:pPr marL="360000" lvl="1" indent="-285750">
              <a:buFont typeface="Arial" panose="020B0604020202020204" pitchFamily="34" charset="0"/>
              <a:buChar char="•"/>
              <a:defRPr/>
            </a:pPr>
            <a:r>
              <a:rPr lang="et-EE" dirty="0" smtClean="0"/>
              <a:t>Tõendama</a:t>
            </a:r>
            <a:r>
              <a:rPr lang="et-EE" dirty="0"/>
              <a:t>, et taotluses esitatud teave vastab toetuse andmise tingimuste määruses sätestatud nõuetele ja </a:t>
            </a:r>
            <a:r>
              <a:rPr lang="et-EE" dirty="0" smtClean="0"/>
              <a:t>tingimustele</a:t>
            </a:r>
          </a:p>
          <a:p>
            <a:pPr marL="360000" lvl="1" indent="-285750">
              <a:buFont typeface="Arial" panose="020B0604020202020204" pitchFamily="34" charset="0"/>
              <a:buChar char="•"/>
              <a:defRPr/>
            </a:pPr>
            <a:r>
              <a:rPr lang="et-EE" dirty="0" smtClean="0"/>
              <a:t>Esitama </a:t>
            </a:r>
            <a:r>
              <a:rPr lang="et-EE" dirty="0"/>
              <a:t>rakendusüksuse nõudmisel lisateavet rakendusüksuse </a:t>
            </a:r>
            <a:r>
              <a:rPr lang="et-EE" b="1" dirty="0"/>
              <a:t>määratud tähtaja</a:t>
            </a:r>
            <a:r>
              <a:rPr lang="et-EE" dirty="0"/>
              <a:t> </a:t>
            </a:r>
            <a:r>
              <a:rPr lang="et-EE" dirty="0" smtClean="0"/>
              <a:t>jooksul. </a:t>
            </a:r>
          </a:p>
        </p:txBody>
      </p:sp>
      <p:sp>
        <p:nvSpPr>
          <p:cNvPr id="12" name="Paremnool 11"/>
          <p:cNvSpPr/>
          <p:nvPr/>
        </p:nvSpPr>
        <p:spPr>
          <a:xfrm>
            <a:off x="3128670" y="2966782"/>
            <a:ext cx="6176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3" name="Paremnool 12"/>
          <p:cNvSpPr/>
          <p:nvPr/>
        </p:nvSpPr>
        <p:spPr>
          <a:xfrm>
            <a:off x="3096012" y="5555734"/>
            <a:ext cx="6176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8562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81BF4-BCD3-47D2-B7B3-F25A5CC6977C}" type="datetime1">
              <a:rPr lang="et-EE" smtClean="0"/>
              <a:pPr/>
              <a:t>16.04.2021</a:t>
            </a:fld>
            <a:endParaRPr lang="et-EE"/>
          </a:p>
        </p:txBody>
      </p:sp>
      <p:sp>
        <p:nvSpPr>
          <p:cNvPr id="5" name="Pealkiri 4"/>
          <p:cNvSpPr>
            <a:spLocks noGrp="1"/>
          </p:cNvSpPr>
          <p:nvPr>
            <p:ph type="title"/>
          </p:nvPr>
        </p:nvSpPr>
        <p:spPr>
          <a:xfrm>
            <a:off x="1559496" y="404813"/>
            <a:ext cx="9721080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altLang="et-EE" sz="2400" dirty="0">
                <a:solidFill>
                  <a:srgbClr val="002060"/>
                </a:solidFill>
                <a:latin typeface="Verdana" panose="020B0604030504040204" pitchFamily="34" charset="0"/>
                <a:cs typeface="Myriad Pro" charset="0"/>
              </a:rPr>
              <a:t>Nõuded taotlejale, partnerile ja </a:t>
            </a:r>
            <a:r>
              <a:rPr lang="et-EE" altLang="et-EE" sz="2400" dirty="0" smtClean="0">
                <a:solidFill>
                  <a:srgbClr val="002060"/>
                </a:solidFill>
                <a:latin typeface="Verdana" panose="020B0604030504040204" pitchFamily="34" charset="0"/>
                <a:cs typeface="Myriad Pro" charset="0"/>
              </a:rPr>
              <a:t>taotlusele (2)</a:t>
            </a:r>
            <a:r>
              <a:rPr lang="et-EE" altLang="et-EE" sz="2400" dirty="0">
                <a:latin typeface="Myriad Pro" charset="0"/>
                <a:cs typeface="Myriad Pro" charset="0"/>
              </a:rPr>
              <a:t/>
            </a:r>
            <a:br>
              <a:rPr lang="et-EE" altLang="et-EE" sz="2400" dirty="0">
                <a:latin typeface="Myriad Pro" charset="0"/>
                <a:cs typeface="Myriad Pro" charset="0"/>
              </a:rPr>
            </a:br>
            <a:endParaRPr lang="et-EE" sz="2400" b="1" dirty="0">
              <a:solidFill>
                <a:srgbClr val="002060"/>
              </a:solidFill>
            </a:endParaRPr>
          </a:p>
        </p:txBody>
      </p:sp>
      <p:sp>
        <p:nvSpPr>
          <p:cNvPr id="6" name="Sisu kohatäide 5"/>
          <p:cNvSpPr>
            <a:spLocks noGrp="1"/>
          </p:cNvSpPr>
          <p:nvPr>
            <p:ph idx="1"/>
          </p:nvPr>
        </p:nvSpPr>
        <p:spPr>
          <a:xfrm>
            <a:off x="276020" y="2744924"/>
            <a:ext cx="3672408" cy="20882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altLang="et-EE" sz="2000" dirty="0">
                <a:latin typeface="Verdana" panose="020B0604030504040204" pitchFamily="34" charset="0"/>
              </a:rPr>
              <a:t>Nõuded </a:t>
            </a:r>
            <a:r>
              <a:rPr lang="et-EE" altLang="et-EE" sz="2000" dirty="0" smtClean="0">
                <a:latin typeface="Verdana" panose="020B0604030504040204" pitchFamily="34" charset="0"/>
              </a:rPr>
              <a:t>taotlusele</a:t>
            </a:r>
          </a:p>
          <a:p>
            <a:pPr algn="ctr"/>
            <a:endParaRPr lang="et-EE" sz="14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t-EE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(tulenevad Taotluste menetlemise määruse</a:t>
            </a:r>
            <a:r>
              <a:rPr lang="fi-FI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 § </a:t>
            </a:r>
            <a:r>
              <a:rPr lang="et-EE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fi-FI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i-FI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lõike</a:t>
            </a:r>
            <a:r>
              <a:rPr lang="fi-FI" sz="1400" dirty="0">
                <a:latin typeface="Verdana" panose="020B0604030504040204" pitchFamily="34" charset="0"/>
                <a:ea typeface="Verdana" panose="020B0604030504040204" pitchFamily="34" charset="0"/>
              </a:rPr>
              <a:t> 1 </a:t>
            </a:r>
            <a:r>
              <a:rPr lang="fi-FI" sz="14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punktid</a:t>
            </a:r>
            <a:r>
              <a:rPr lang="et-EE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e</a:t>
            </a:r>
            <a:r>
              <a:rPr lang="fi-FI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i-FI" sz="1400" dirty="0">
                <a:latin typeface="Verdana" panose="020B0604030504040204" pitchFamily="34" charset="0"/>
                <a:ea typeface="Verdana" panose="020B0604030504040204" pitchFamily="34" charset="0"/>
              </a:rPr>
              <a:t>1–11 ja 13–16</a:t>
            </a:r>
            <a:r>
              <a:rPr lang="fi-FI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t-EE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sätestatud nõuetest) </a:t>
            </a:r>
            <a:endParaRPr lang="et-EE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Sisu kohatäide 5"/>
          <p:cNvSpPr txBox="1">
            <a:spLocks/>
          </p:cNvSpPr>
          <p:nvPr/>
        </p:nvSpPr>
        <p:spPr>
          <a:xfrm>
            <a:off x="5303912" y="1772816"/>
            <a:ext cx="6735464" cy="46805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lvl="1" indent="-285750">
              <a:buFont typeface="Arial" panose="020B0604020202020204" pitchFamily="34" charset="0"/>
              <a:buChar char="•"/>
              <a:defRPr/>
            </a:pPr>
            <a:r>
              <a:rPr lang="et-EE" dirty="0" smtClean="0"/>
              <a:t>Taotlus </a:t>
            </a:r>
            <a:r>
              <a:rPr lang="et-EE" dirty="0"/>
              <a:t>on esitatud ettenähtud viisil ja vormil koos nõutud </a:t>
            </a:r>
            <a:r>
              <a:rPr lang="et-EE" dirty="0" smtClean="0"/>
              <a:t>dokumentidega</a:t>
            </a:r>
          </a:p>
          <a:p>
            <a:pPr marL="360000" lvl="1" indent="-285750">
              <a:buFont typeface="Arial" panose="020B0604020202020204" pitchFamily="34" charset="0"/>
              <a:buChar char="•"/>
              <a:defRPr/>
            </a:pPr>
            <a:r>
              <a:rPr lang="et-EE" dirty="0"/>
              <a:t>taotlus sisaldab toetuse andmise tingimuste määruses nõutud teavet, mis on asjakohane, ammendav ja </a:t>
            </a:r>
            <a:r>
              <a:rPr lang="et-EE" dirty="0" smtClean="0"/>
              <a:t>õige</a:t>
            </a:r>
          </a:p>
          <a:p>
            <a:pPr marL="360000" lvl="1" indent="-285750">
              <a:buFont typeface="Arial" panose="020B0604020202020204" pitchFamily="34" charset="0"/>
              <a:buChar char="•"/>
              <a:defRPr/>
            </a:pPr>
            <a:r>
              <a:rPr lang="et-EE" dirty="0"/>
              <a:t>toetust ei taotleta kulule, millele on toetust juba eraldatud teisest meetmest või riigisisestest või muudest välisabi </a:t>
            </a:r>
            <a:r>
              <a:rPr lang="et-EE" dirty="0" smtClean="0"/>
              <a:t>vahenditest</a:t>
            </a:r>
          </a:p>
          <a:p>
            <a:pPr marL="360000" lvl="1" indent="-285750">
              <a:buFont typeface="Arial" panose="020B0604020202020204" pitchFamily="34" charset="0"/>
              <a:buChar char="•"/>
              <a:defRPr/>
            </a:pPr>
            <a:r>
              <a:rPr lang="et-EE" dirty="0" smtClean="0"/>
              <a:t>Kui taotlejaks ei ole kohaliku </a:t>
            </a:r>
            <a:r>
              <a:rPr lang="et-EE" dirty="0"/>
              <a:t>omavalitsuse </a:t>
            </a:r>
            <a:r>
              <a:rPr lang="et-EE" dirty="0" smtClean="0"/>
              <a:t>üksus, </a:t>
            </a:r>
            <a:r>
              <a:rPr lang="et-EE" dirty="0"/>
              <a:t>esitab </a:t>
            </a:r>
            <a:r>
              <a:rPr lang="et-EE" dirty="0" smtClean="0"/>
              <a:t>ta kooskõlas </a:t>
            </a:r>
            <a:r>
              <a:rPr lang="et-EE" dirty="0"/>
              <a:t>käesoleva määruse § </a:t>
            </a:r>
            <a:r>
              <a:rPr lang="et-EE" dirty="0" smtClean="0"/>
              <a:t>11 </a:t>
            </a:r>
            <a:r>
              <a:rPr lang="et-EE" dirty="0"/>
              <a:t>lõikega </a:t>
            </a:r>
            <a:r>
              <a:rPr lang="et-EE" dirty="0" smtClean="0"/>
              <a:t>2</a:t>
            </a:r>
            <a:r>
              <a:rPr lang="et-EE" dirty="0"/>
              <a:t> partnerina kaasatud kohaliku omavalitsuse üksuse </a:t>
            </a:r>
            <a:r>
              <a:rPr lang="et-EE" b="1" dirty="0"/>
              <a:t>kinnituskirja </a:t>
            </a:r>
            <a:r>
              <a:rPr lang="et-EE" dirty="0"/>
              <a:t>käesoleva määruse</a:t>
            </a:r>
            <a:r>
              <a:rPr lang="et-EE" b="1" dirty="0"/>
              <a:t> </a:t>
            </a:r>
            <a:r>
              <a:rPr lang="et-EE" b="1" dirty="0" smtClean="0"/>
              <a:t>lisa 2 vormil.</a:t>
            </a:r>
          </a:p>
          <a:p>
            <a:pPr marL="360000" lvl="1" indent="-285750">
              <a:buFont typeface="Arial" panose="020B0604020202020204" pitchFamily="34" charset="0"/>
              <a:buChar char="•"/>
              <a:defRPr/>
            </a:pPr>
            <a:endParaRPr lang="et-EE" dirty="0" smtClean="0"/>
          </a:p>
        </p:txBody>
      </p:sp>
      <p:sp>
        <p:nvSpPr>
          <p:cNvPr id="9" name="Paremnool 8"/>
          <p:cNvSpPr/>
          <p:nvPr/>
        </p:nvSpPr>
        <p:spPr>
          <a:xfrm>
            <a:off x="4151784" y="3573016"/>
            <a:ext cx="936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3871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688</Words>
  <Application>Microsoft Office PowerPoint</Application>
  <PresentationFormat>Laiekraan</PresentationFormat>
  <Paragraphs>129</Paragraphs>
  <Slides>13</Slides>
  <Notes>7</Notes>
  <HiddenSlides>0</HiddenSlides>
  <MMClips>0</MMClips>
  <ScaleCrop>false</ScaleCrop>
  <HeadingPairs>
    <vt:vector size="6" baseType="variant">
      <vt:variant>
        <vt:lpstr>Kasutatud fondid</vt:lpstr>
      </vt:variant>
      <vt:variant>
        <vt:i4>7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13</vt:i4>
      </vt:variant>
    </vt:vector>
  </HeadingPairs>
  <TitlesOfParts>
    <vt:vector size="21" baseType="lpstr">
      <vt:lpstr>Arial</vt:lpstr>
      <vt:lpstr>Calibri</vt:lpstr>
      <vt:lpstr>Georgia</vt:lpstr>
      <vt:lpstr>Myriad Pro</vt:lpstr>
      <vt:lpstr>Trebuchet MS</vt:lpstr>
      <vt:lpstr>Verdana</vt:lpstr>
      <vt:lpstr>Wingdings</vt:lpstr>
      <vt:lpstr>Office Theme</vt:lpstr>
      <vt:lpstr>“Tööturul osalemist toetavad hoolekandeteenused Ida-Virumaal“ määruse üldised põhimõtted</vt:lpstr>
      <vt:lpstr>PowerPointi esitlus</vt:lpstr>
      <vt:lpstr>PowerPointi esitlus</vt:lpstr>
      <vt:lpstr>Toetatavad tegevused, abikõlblikud kulud ja toetuse osakaal (1)</vt:lpstr>
      <vt:lpstr>Toetatavad tegevused, abikõlblikud kulud ja toetuse osakaal (2)</vt:lpstr>
      <vt:lpstr>Toetatavad tegevused, abikõlblikud kulud ja toetuse osakaal (3)</vt:lpstr>
      <vt:lpstr>Toetatavad tegevused, abikõlblikud kulud ja toetuse osakaal (4) </vt:lpstr>
      <vt:lpstr>Nõuded taotlejale, partnerile ja taotlusele (1)  </vt:lpstr>
      <vt:lpstr>Nõuded taotlejale, partnerile ja taotlusele (2) </vt:lpstr>
      <vt:lpstr>Toetuse taotlemine  </vt:lpstr>
      <vt:lpstr>Toetuse menetlemine (1) </vt:lpstr>
      <vt:lpstr>PowerPointi esitlus</vt:lpstr>
      <vt:lpstr>PowerPointi esitlus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</dc:title>
  <dc:creator>Anu Uusmaa</dc:creator>
  <cp:lastModifiedBy>Ülle Luide</cp:lastModifiedBy>
  <cp:revision>118</cp:revision>
  <dcterms:created xsi:type="dcterms:W3CDTF">2012-12-12T10:23:16Z</dcterms:created>
  <dcterms:modified xsi:type="dcterms:W3CDTF">2021-04-16T05:31:29Z</dcterms:modified>
</cp:coreProperties>
</file>