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5" r:id="rId3"/>
    <p:sldId id="288" r:id="rId4"/>
    <p:sldId id="291" r:id="rId5"/>
    <p:sldId id="290" r:id="rId6"/>
    <p:sldId id="266" r:id="rId7"/>
    <p:sldId id="268" r:id="rId8"/>
    <p:sldId id="269" r:id="rId9"/>
    <p:sldId id="271" r:id="rId10"/>
    <p:sldId id="280" r:id="rId11"/>
    <p:sldId id="292" r:id="rId12"/>
    <p:sldId id="282" r:id="rId13"/>
    <p:sldId id="283" r:id="rId14"/>
    <p:sldId id="284" r:id="rId15"/>
    <p:sldId id="286" r:id="rId16"/>
    <p:sldId id="285" r:id="rId17"/>
    <p:sldId id="287" r:id="rId18"/>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itlita jaotis" id="{862A4A6D-ACF1-4F93-804F-3F6AF101A1A0}">
          <p14:sldIdLst>
            <p14:sldId id="256"/>
            <p14:sldId id="265"/>
            <p14:sldId id="288"/>
            <p14:sldId id="291"/>
            <p14:sldId id="290"/>
            <p14:sldId id="266"/>
            <p14:sldId id="268"/>
            <p14:sldId id="269"/>
            <p14:sldId id="271"/>
            <p14:sldId id="280"/>
            <p14:sldId id="292"/>
            <p14:sldId id="282"/>
            <p14:sldId id="283"/>
            <p14:sldId id="284"/>
            <p14:sldId id="286"/>
            <p14:sldId id="285"/>
            <p14:sldId id="28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6D5DF-F3CB-9141-A710-FB10A3B60390}" v="8" dt="2019-11-29T16:45:32.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9" autoAdjust="0"/>
    <p:restoredTop sz="78021" autoAdjust="0"/>
  </p:normalViewPr>
  <p:slideViewPr>
    <p:cSldViewPr>
      <p:cViewPr varScale="1">
        <p:scale>
          <a:sx n="91" d="100"/>
          <a:sy n="91" d="100"/>
        </p:scale>
        <p:origin x="1494" y="8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Kramp" userId="3c5d9418ad1d83c7" providerId="LiveId" clId="{3066D5DF-F3CB-9141-A710-FB10A3B60390}"/>
    <pc:docChg chg="undo custSel modMainMaster">
      <pc:chgData name="Jan Kramp" userId="3c5d9418ad1d83c7" providerId="LiveId" clId="{3066D5DF-F3CB-9141-A710-FB10A3B60390}" dt="2019-11-29T16:45:37.974" v="30" actId="14100"/>
      <pc:docMkLst>
        <pc:docMk/>
      </pc:docMkLst>
      <pc:sldMasterChg chg="addSp delSp modSp modSldLayout">
        <pc:chgData name="Jan Kramp" userId="3c5d9418ad1d83c7" providerId="LiveId" clId="{3066D5DF-F3CB-9141-A710-FB10A3B60390}" dt="2019-11-29T16:45:37.974" v="30" actId="14100"/>
        <pc:sldMasterMkLst>
          <pc:docMk/>
          <pc:sldMasterMk cId="1329607279" sldId="2147483648"/>
        </pc:sldMasterMkLst>
        <pc:spChg chg="mod">
          <ac:chgData name="Jan Kramp" userId="3c5d9418ad1d83c7" providerId="LiveId" clId="{3066D5DF-F3CB-9141-A710-FB10A3B60390}" dt="2019-11-29T16:42:31.402" v="6"/>
          <ac:spMkLst>
            <pc:docMk/>
            <pc:sldMasterMk cId="1329607279" sldId="2147483648"/>
            <ac:spMk id="2" creationId="{00000000-0000-0000-0000-000000000000}"/>
          </ac:spMkLst>
        </pc:spChg>
        <pc:spChg chg="mod">
          <ac:chgData name="Jan Kramp" userId="3c5d9418ad1d83c7" providerId="LiveId" clId="{3066D5DF-F3CB-9141-A710-FB10A3B60390}" dt="2019-11-29T16:42:31.402" v="6"/>
          <ac:spMkLst>
            <pc:docMk/>
            <pc:sldMasterMk cId="1329607279" sldId="2147483648"/>
            <ac:spMk id="3" creationId="{00000000-0000-0000-0000-000000000000}"/>
          </ac:spMkLst>
        </pc:spChg>
        <pc:spChg chg="mod">
          <ac:chgData name="Jan Kramp" userId="3c5d9418ad1d83c7" providerId="LiveId" clId="{3066D5DF-F3CB-9141-A710-FB10A3B60390}" dt="2019-11-29T16:42:31.402" v="6"/>
          <ac:spMkLst>
            <pc:docMk/>
            <pc:sldMasterMk cId="1329607279" sldId="2147483648"/>
            <ac:spMk id="4" creationId="{00000000-0000-0000-0000-000000000000}"/>
          </ac:spMkLst>
        </pc:spChg>
        <pc:spChg chg="mod">
          <ac:chgData name="Jan Kramp" userId="3c5d9418ad1d83c7" providerId="LiveId" clId="{3066D5DF-F3CB-9141-A710-FB10A3B60390}" dt="2019-11-29T16:42:31.402" v="6"/>
          <ac:spMkLst>
            <pc:docMk/>
            <pc:sldMasterMk cId="1329607279" sldId="2147483648"/>
            <ac:spMk id="5" creationId="{00000000-0000-0000-0000-000000000000}"/>
          </ac:spMkLst>
        </pc:spChg>
        <pc:spChg chg="mod">
          <ac:chgData name="Jan Kramp" userId="3c5d9418ad1d83c7" providerId="LiveId" clId="{3066D5DF-F3CB-9141-A710-FB10A3B60390}" dt="2019-11-29T16:42:31.402" v="6"/>
          <ac:spMkLst>
            <pc:docMk/>
            <pc:sldMasterMk cId="1329607279" sldId="2147483648"/>
            <ac:spMk id="6" creationId="{00000000-0000-0000-0000-000000000000}"/>
          </ac:spMkLst>
        </pc:spChg>
        <pc:spChg chg="mod">
          <ac:chgData name="Jan Kramp" userId="3c5d9418ad1d83c7" providerId="LiveId" clId="{3066D5DF-F3CB-9141-A710-FB10A3B60390}" dt="2019-11-29T16:42:31.402" v="6"/>
          <ac:spMkLst>
            <pc:docMk/>
            <pc:sldMasterMk cId="1329607279" sldId="2147483648"/>
            <ac:spMk id="7" creationId="{00000000-0000-0000-0000-000000000000}"/>
          </ac:spMkLst>
        </pc:spChg>
        <pc:spChg chg="mod">
          <ac:chgData name="Jan Kramp" userId="3c5d9418ad1d83c7" providerId="LiveId" clId="{3066D5DF-F3CB-9141-A710-FB10A3B60390}" dt="2019-11-29T16:45:32.437" v="29" actId="553"/>
          <ac:spMkLst>
            <pc:docMk/>
            <pc:sldMasterMk cId="1329607279" sldId="2147483648"/>
            <ac:spMk id="8" creationId="{00000000-0000-0000-0000-000000000000}"/>
          </ac:spMkLst>
        </pc:spChg>
        <pc:picChg chg="mod modCrop">
          <ac:chgData name="Jan Kramp" userId="3c5d9418ad1d83c7" providerId="LiveId" clId="{3066D5DF-F3CB-9141-A710-FB10A3B60390}" dt="2019-11-29T16:45:37.974" v="30" actId="14100"/>
          <ac:picMkLst>
            <pc:docMk/>
            <pc:sldMasterMk cId="1329607279" sldId="2147483648"/>
            <ac:picMk id="9" creationId="{00000000-0000-0000-0000-000000000000}"/>
          </ac:picMkLst>
        </pc:picChg>
        <pc:picChg chg="del mod">
          <ac:chgData name="Jan Kramp" userId="3c5d9418ad1d83c7" providerId="LiveId" clId="{3066D5DF-F3CB-9141-A710-FB10A3B60390}" dt="2019-11-29T16:42:40.732" v="7" actId="478"/>
          <ac:picMkLst>
            <pc:docMk/>
            <pc:sldMasterMk cId="1329607279" sldId="2147483648"/>
            <ac:picMk id="10" creationId="{00000000-0000-0000-0000-000000000000}"/>
          </ac:picMkLst>
        </pc:picChg>
        <pc:picChg chg="add mod">
          <ac:chgData name="Jan Kramp" userId="3c5d9418ad1d83c7" providerId="LiveId" clId="{3066D5DF-F3CB-9141-A710-FB10A3B60390}" dt="2019-11-29T16:42:43.067" v="9" actId="1076"/>
          <ac:picMkLst>
            <pc:docMk/>
            <pc:sldMasterMk cId="1329607279" sldId="2147483648"/>
            <ac:picMk id="11" creationId="{AC446B9D-30FD-344C-86EC-FABBED673DD4}"/>
          </ac:picMkLst>
        </pc:picChg>
        <pc:sldLayoutChg chg="modSp">
          <pc:chgData name="Jan Kramp" userId="3c5d9418ad1d83c7" providerId="LiveId" clId="{3066D5DF-F3CB-9141-A710-FB10A3B60390}" dt="2019-11-29T16:42:31.402" v="6"/>
          <pc:sldLayoutMkLst>
            <pc:docMk/>
            <pc:sldMasterMk cId="1329607279" sldId="2147483648"/>
            <pc:sldLayoutMk cId="1745452505" sldId="2147483649"/>
          </pc:sldLayoutMkLst>
          <pc:spChg chg="mod">
            <ac:chgData name="Jan Kramp" userId="3c5d9418ad1d83c7" providerId="LiveId" clId="{3066D5DF-F3CB-9141-A710-FB10A3B60390}" dt="2019-11-29T16:42:31.402" v="6"/>
            <ac:spMkLst>
              <pc:docMk/>
              <pc:sldMasterMk cId="1329607279" sldId="2147483648"/>
              <pc:sldLayoutMk cId="1745452505" sldId="2147483649"/>
              <ac:spMk id="2" creationId="{00000000-0000-0000-0000-000000000000}"/>
            </ac:spMkLst>
          </pc:spChg>
          <pc:spChg chg="mod">
            <ac:chgData name="Jan Kramp" userId="3c5d9418ad1d83c7" providerId="LiveId" clId="{3066D5DF-F3CB-9141-A710-FB10A3B60390}" dt="2019-11-29T16:42:31.402" v="6"/>
            <ac:spMkLst>
              <pc:docMk/>
              <pc:sldMasterMk cId="1329607279" sldId="2147483648"/>
              <pc:sldLayoutMk cId="1745452505" sldId="2147483649"/>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6AF2E-44BE-4121-B9F9-89B1209990A6}" type="datetimeFigureOut">
              <a:rPr lang="et-EE" smtClean="0"/>
              <a:pPr/>
              <a:t>13.04.2021</a:t>
            </a:fld>
            <a:endParaRPr lang="et-E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018A49-54D4-4514-ADAC-9AE3EF7A6695}" type="slidenum">
              <a:rPr lang="et-EE" smtClean="0"/>
              <a:pPr/>
              <a:t>‹#›</a:t>
            </a:fld>
            <a:endParaRPr lang="et-EE"/>
          </a:p>
        </p:txBody>
      </p:sp>
    </p:spTree>
    <p:extLst>
      <p:ext uri="{BB962C8B-B14F-4D97-AF65-F5344CB8AC3E}">
        <p14:creationId xmlns:p14="http://schemas.microsoft.com/office/powerpoint/2010/main" val="3735604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riigiteataja.ee/akt/110012019002" TargetMode="External"/><Relationship Id="rId2" Type="http://schemas.openxmlformats.org/officeDocument/2006/relationships/slide" Target="../slides/slide16.xml"/><Relationship Id="rId1" Type="http://schemas.openxmlformats.org/officeDocument/2006/relationships/notesMaster" Target="../notesMasters/notesMaster1.xml"/><Relationship Id="rId5" Type="http://schemas.openxmlformats.org/officeDocument/2006/relationships/hyperlink" Target="https://www.riigiteataja.ee/akt/113122014002" TargetMode="External"/><Relationship Id="rId4" Type="http://schemas.openxmlformats.org/officeDocument/2006/relationships/hyperlink" Target="https://www.riigiteataja.ee/akt/13063137"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90018A49-54D4-4514-ADAC-9AE3EF7A6695}" type="slidenum">
              <a:rPr lang="et-EE" smtClean="0"/>
              <a:pPr/>
              <a:t>1</a:t>
            </a:fld>
            <a:endParaRPr lang="et-EE"/>
          </a:p>
        </p:txBody>
      </p:sp>
    </p:spTree>
    <p:extLst>
      <p:ext uri="{BB962C8B-B14F-4D97-AF65-F5344CB8AC3E}">
        <p14:creationId xmlns:p14="http://schemas.microsoft.com/office/powerpoint/2010/main" val="1978036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200" b="1" i="0" kern="1200" dirty="0" smtClean="0">
                <a:solidFill>
                  <a:schemeClr val="tx1"/>
                </a:solidFill>
                <a:effectLst/>
                <a:latin typeface="+mn-lt"/>
                <a:ea typeface="+mn-ea"/>
                <a:cs typeface="+mn-cs"/>
              </a:rPr>
              <a:t>§ 9. </a:t>
            </a:r>
            <a:r>
              <a:rPr lang="et-EE" sz="1200" b="1" i="0" u="none" strike="noStrike" kern="1200" dirty="0" smtClean="0">
                <a:solidFill>
                  <a:schemeClr val="tx1"/>
                </a:solidFill>
                <a:effectLst/>
                <a:latin typeface="+mn-lt"/>
                <a:ea typeface="+mn-ea"/>
                <a:cs typeface="+mn-cs"/>
              </a:rPr>
              <a:t>  </a:t>
            </a:r>
            <a:r>
              <a:rPr lang="et-EE" sz="1200" b="1" i="0" kern="1200" dirty="0" smtClean="0">
                <a:solidFill>
                  <a:schemeClr val="tx1"/>
                </a:solidFill>
                <a:effectLst/>
                <a:latin typeface="+mn-lt"/>
                <a:ea typeface="+mn-ea"/>
                <a:cs typeface="+mn-cs"/>
              </a:rPr>
              <a:t>Tööturuteenuste liigid ja nende osutamise põhimõtted</a:t>
            </a:r>
          </a:p>
          <a:p>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 Tööturuteenuste liigid on:</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 teavitamine tööturu olukorrast ning tööturuteenustest ja -toetustest;</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2) töövahendus;</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3) tööturukoolitus;</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4) karjäärinõustamine;</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5) tööpraktika;</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6) [kehtetu - </a:t>
            </a:r>
            <a:r>
              <a:rPr lang="et-EE" sz="1200" b="0" i="0" u="none" strike="noStrike" kern="1200" dirty="0" smtClean="0">
                <a:solidFill>
                  <a:schemeClr val="tx1"/>
                </a:solidFill>
                <a:effectLst/>
                <a:latin typeface="+mn-lt"/>
                <a:ea typeface="+mn-ea"/>
                <a:cs typeface="+mn-cs"/>
                <a:hlinkClick r:id="rId3"/>
              </a:rPr>
              <a:t>RT I, 10.01.2019, 2</a:t>
            </a:r>
            <a:r>
              <a:rPr lang="et-EE" sz="1200" b="0" i="0" kern="1200" dirty="0" smtClean="0">
                <a:solidFill>
                  <a:schemeClr val="tx1"/>
                </a:solidFill>
                <a:effectLst/>
                <a:latin typeface="+mn-lt"/>
                <a:ea typeface="+mn-ea"/>
                <a:cs typeface="+mn-cs"/>
              </a:rPr>
              <a:t> - jõust. 20.01.2019]</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7) tööharjutus;</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8) palgatoetus;</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9) ettevõtluse alustamise toetus;</a:t>
            </a:r>
            <a:br>
              <a:rPr lang="et-EE" sz="1200" b="0" i="0" kern="1200" dirty="0" smtClean="0">
                <a:solidFill>
                  <a:schemeClr val="tx1"/>
                </a:solidFill>
                <a:effectLst/>
                <a:latin typeface="+mn-lt"/>
                <a:ea typeface="+mn-ea"/>
                <a:cs typeface="+mn-cs"/>
              </a:rPr>
            </a:br>
            <a:r>
              <a:rPr lang="et-EE" sz="1200" b="0" i="0" kern="1200" dirty="0" smtClean="0">
                <a:solidFill>
                  <a:schemeClr val="tx1"/>
                </a:solidFill>
                <a:effectLst/>
                <a:latin typeface="+mn-lt"/>
                <a:ea typeface="+mn-ea"/>
                <a:cs typeface="+mn-cs"/>
              </a:rPr>
              <a:t>[</a:t>
            </a:r>
            <a:r>
              <a:rPr lang="et-EE" sz="1200" b="0" i="0" u="none" strike="noStrike" kern="1200" dirty="0" smtClean="0">
                <a:solidFill>
                  <a:schemeClr val="tx1"/>
                </a:solidFill>
                <a:effectLst/>
                <a:latin typeface="+mn-lt"/>
                <a:ea typeface="+mn-ea"/>
                <a:cs typeface="+mn-cs"/>
                <a:hlinkClick r:id="rId4"/>
              </a:rPr>
              <a:t>RT I 2008, 48, 265</a:t>
            </a:r>
            <a:r>
              <a:rPr lang="et-EE" sz="1200" b="0" i="0" kern="1200" dirty="0" smtClean="0">
                <a:solidFill>
                  <a:schemeClr val="tx1"/>
                </a:solidFill>
                <a:effectLst/>
                <a:latin typeface="+mn-lt"/>
                <a:ea typeface="+mn-ea"/>
                <a:cs typeface="+mn-cs"/>
              </a:rPr>
              <a:t> - jõust. 23.11.2008]</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10) tööruumide ja -vahendite kohandamine;</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11) töötamiseks vajaliku abivahendi tasuta kasutada andmine;</a:t>
            </a:r>
            <a:br>
              <a:rPr lang="et-EE" sz="1200" b="0" i="0" kern="1200" dirty="0" smtClean="0">
                <a:solidFill>
                  <a:schemeClr val="tx1"/>
                </a:solidFill>
                <a:effectLst/>
                <a:latin typeface="+mn-lt"/>
                <a:ea typeface="+mn-ea"/>
                <a:cs typeface="+mn-cs"/>
              </a:rPr>
            </a:br>
            <a:r>
              <a:rPr lang="et-EE" sz="1200" b="0" i="0" kern="1200" dirty="0" smtClean="0">
                <a:solidFill>
                  <a:schemeClr val="tx1"/>
                </a:solidFill>
                <a:effectLst/>
                <a:latin typeface="+mn-lt"/>
                <a:ea typeface="+mn-ea"/>
                <a:cs typeface="+mn-cs"/>
              </a:rPr>
              <a:t>[</a:t>
            </a:r>
            <a:r>
              <a:rPr lang="et-EE" sz="1200" b="0" i="0" u="none" strike="noStrike" kern="1200" dirty="0" smtClean="0">
                <a:solidFill>
                  <a:schemeClr val="tx1"/>
                </a:solidFill>
                <a:effectLst/>
                <a:latin typeface="+mn-lt"/>
                <a:ea typeface="+mn-ea"/>
                <a:cs typeface="+mn-cs"/>
                <a:hlinkClick r:id="rId5"/>
              </a:rPr>
              <a:t>RT I, 13.12.2014, 2</a:t>
            </a:r>
            <a:r>
              <a:rPr lang="et-EE" sz="1200" b="0" i="0" kern="1200" dirty="0" smtClean="0">
                <a:solidFill>
                  <a:schemeClr val="tx1"/>
                </a:solidFill>
                <a:effectLst/>
                <a:latin typeface="+mn-lt"/>
                <a:ea typeface="+mn-ea"/>
                <a:cs typeface="+mn-cs"/>
              </a:rPr>
              <a:t> - jõust. 01.01.2016]</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12) abistamine tööintervjuul;</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13) tugiisikuga töötamine.</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13</a:t>
            </a:r>
            <a:r>
              <a:rPr lang="et-EE" sz="1200" b="0" i="0" kern="1200" baseline="30000" dirty="0" smtClean="0">
                <a:solidFill>
                  <a:schemeClr val="tx1"/>
                </a:solidFill>
                <a:effectLst/>
                <a:latin typeface="+mn-lt"/>
                <a:ea typeface="+mn-ea"/>
                <a:cs typeface="+mn-cs"/>
              </a:rPr>
              <a:t>1</a:t>
            </a:r>
            <a:r>
              <a:rPr lang="et-EE" sz="1200" b="0" i="0" kern="1200" dirty="0" smtClean="0">
                <a:solidFill>
                  <a:schemeClr val="tx1"/>
                </a:solidFill>
                <a:effectLst/>
                <a:latin typeface="+mn-lt"/>
                <a:ea typeface="+mn-ea"/>
                <a:cs typeface="+mn-cs"/>
              </a:rPr>
              <a:t>) tööalane rehabilitatsioon;</a:t>
            </a:r>
            <a:br>
              <a:rPr lang="et-EE" sz="1200" b="0" i="0" kern="1200" dirty="0" smtClean="0">
                <a:solidFill>
                  <a:schemeClr val="tx1"/>
                </a:solidFill>
                <a:effectLst/>
                <a:latin typeface="+mn-lt"/>
                <a:ea typeface="+mn-ea"/>
                <a:cs typeface="+mn-cs"/>
              </a:rPr>
            </a:br>
            <a:r>
              <a:rPr lang="et-EE" sz="1200" b="0" i="0" kern="1200" dirty="0" smtClean="0">
                <a:solidFill>
                  <a:schemeClr val="tx1"/>
                </a:solidFill>
                <a:effectLst/>
                <a:latin typeface="+mn-lt"/>
                <a:ea typeface="+mn-ea"/>
                <a:cs typeface="+mn-cs"/>
              </a:rPr>
              <a:t>[</a:t>
            </a:r>
            <a:r>
              <a:rPr lang="et-EE" sz="1200" b="0" i="0" u="none" strike="noStrike" kern="1200" dirty="0" smtClean="0">
                <a:solidFill>
                  <a:schemeClr val="tx1"/>
                </a:solidFill>
                <a:effectLst/>
                <a:latin typeface="+mn-lt"/>
                <a:ea typeface="+mn-ea"/>
                <a:cs typeface="+mn-cs"/>
                <a:hlinkClick r:id="rId5"/>
              </a:rPr>
              <a:t>RT I, 13.12.2014, 2</a:t>
            </a:r>
            <a:r>
              <a:rPr lang="et-EE" sz="1200" b="0" i="0" kern="1200" dirty="0" smtClean="0">
                <a:solidFill>
                  <a:schemeClr val="tx1"/>
                </a:solidFill>
                <a:effectLst/>
                <a:latin typeface="+mn-lt"/>
                <a:ea typeface="+mn-ea"/>
                <a:cs typeface="+mn-cs"/>
              </a:rPr>
              <a:t> - jõust. 01.01.2016]</a:t>
            </a:r>
            <a:br>
              <a:rPr lang="et-EE" sz="1200" b="0" i="0" kern="1200" dirty="0" smtClean="0">
                <a:solidFill>
                  <a:schemeClr val="tx1"/>
                </a:solidFill>
                <a:effectLst/>
                <a:latin typeface="+mn-lt"/>
                <a:ea typeface="+mn-ea"/>
                <a:cs typeface="+mn-cs"/>
              </a:rPr>
            </a:br>
            <a:r>
              <a:rPr lang="et-EE" sz="1200" b="0" i="0" u="none" strike="noStrike" kern="1200" dirty="0" smtClean="0">
                <a:solidFill>
                  <a:schemeClr val="tx1"/>
                </a:solidFill>
                <a:effectLst/>
                <a:latin typeface="+mn-lt"/>
                <a:ea typeface="+mn-ea"/>
                <a:cs typeface="+mn-cs"/>
              </a:rPr>
              <a:t>  </a:t>
            </a:r>
            <a:r>
              <a:rPr lang="et-EE" sz="1200" b="0" i="0" kern="1200" dirty="0" smtClean="0">
                <a:solidFill>
                  <a:schemeClr val="tx1"/>
                </a:solidFill>
                <a:effectLst/>
                <a:latin typeface="+mn-lt"/>
                <a:ea typeface="+mn-ea"/>
                <a:cs typeface="+mn-cs"/>
              </a:rPr>
              <a:t>14) käesoleva seaduse §-s 4</a:t>
            </a:r>
            <a:r>
              <a:rPr lang="et-EE" sz="1200" b="0" i="0" kern="1200" baseline="30000" dirty="0" smtClean="0">
                <a:solidFill>
                  <a:schemeClr val="tx1"/>
                </a:solidFill>
                <a:effectLst/>
                <a:latin typeface="+mn-lt"/>
                <a:ea typeface="+mn-ea"/>
                <a:cs typeface="+mn-cs"/>
              </a:rPr>
              <a:t>1</a:t>
            </a:r>
            <a:r>
              <a:rPr lang="et-EE" sz="1200" b="0" i="0" kern="1200" dirty="0" smtClean="0">
                <a:solidFill>
                  <a:schemeClr val="tx1"/>
                </a:solidFill>
                <a:effectLst/>
                <a:latin typeface="+mn-lt"/>
                <a:ea typeface="+mn-ea"/>
                <a:cs typeface="+mn-cs"/>
              </a:rPr>
              <a:t> sätestatud tööhõiveprogrammiga kehtestatud tööturuteenused.</a:t>
            </a:r>
          </a:p>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16</a:t>
            </a:fld>
            <a:endParaRPr lang="et-EE"/>
          </a:p>
        </p:txBody>
      </p:sp>
    </p:spTree>
    <p:extLst>
      <p:ext uri="{BB962C8B-B14F-4D97-AF65-F5344CB8AC3E}">
        <p14:creationId xmlns:p14="http://schemas.microsoft.com/office/powerpoint/2010/main" val="148720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17</a:t>
            </a:fld>
            <a:endParaRPr lang="et-EE"/>
          </a:p>
        </p:txBody>
      </p:sp>
    </p:spTree>
    <p:extLst>
      <p:ext uri="{BB962C8B-B14F-4D97-AF65-F5344CB8AC3E}">
        <p14:creationId xmlns:p14="http://schemas.microsoft.com/office/powerpoint/2010/main" val="1697789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smtClean="0"/>
              <a:t>Lisa ettemakse võimalus</a:t>
            </a:r>
            <a:endParaRPr lang="et-EE" dirty="0"/>
          </a:p>
        </p:txBody>
      </p:sp>
      <p:sp>
        <p:nvSpPr>
          <p:cNvPr id="4" name="Slaidinumbri kohatäide 3"/>
          <p:cNvSpPr>
            <a:spLocks noGrp="1"/>
          </p:cNvSpPr>
          <p:nvPr>
            <p:ph type="sldNum" sz="quarter" idx="10"/>
          </p:nvPr>
        </p:nvSpPr>
        <p:spPr/>
        <p:txBody>
          <a:bodyPr/>
          <a:lstStyle/>
          <a:p>
            <a:fld id="{CA27ABD5-82DB-483E-B5BC-412A2A4FE33E}" type="slidenum">
              <a:rPr lang="et-EE" smtClean="0"/>
              <a:t>2</a:t>
            </a:fld>
            <a:endParaRPr lang="et-EE"/>
          </a:p>
        </p:txBody>
      </p:sp>
    </p:spTree>
    <p:extLst>
      <p:ext uri="{BB962C8B-B14F-4D97-AF65-F5344CB8AC3E}">
        <p14:creationId xmlns:p14="http://schemas.microsoft.com/office/powerpoint/2010/main" val="1427216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3</a:t>
            </a:fld>
            <a:endParaRPr lang="et-EE"/>
          </a:p>
        </p:txBody>
      </p:sp>
    </p:spTree>
    <p:extLst>
      <p:ext uri="{BB962C8B-B14F-4D97-AF65-F5344CB8AC3E}">
        <p14:creationId xmlns:p14="http://schemas.microsoft.com/office/powerpoint/2010/main" val="2305091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5</a:t>
            </a:fld>
            <a:endParaRPr lang="et-EE"/>
          </a:p>
        </p:txBody>
      </p:sp>
    </p:spTree>
    <p:extLst>
      <p:ext uri="{BB962C8B-B14F-4D97-AF65-F5344CB8AC3E}">
        <p14:creationId xmlns:p14="http://schemas.microsoft.com/office/powerpoint/2010/main" val="1250830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CA27ABD5-82DB-483E-B5BC-412A2A4FE33E}" type="slidenum">
              <a:rPr lang="et-EE" smtClean="0"/>
              <a:t>6</a:t>
            </a:fld>
            <a:endParaRPr lang="et-EE"/>
          </a:p>
        </p:txBody>
      </p:sp>
    </p:spTree>
    <p:extLst>
      <p:ext uri="{BB962C8B-B14F-4D97-AF65-F5344CB8AC3E}">
        <p14:creationId xmlns:p14="http://schemas.microsoft.com/office/powerpoint/2010/main" val="3239223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CA27ABD5-82DB-483E-B5BC-412A2A4FE33E}" type="slidenum">
              <a:rPr lang="et-EE" smtClean="0"/>
              <a:t>7</a:t>
            </a:fld>
            <a:endParaRPr lang="et-EE"/>
          </a:p>
        </p:txBody>
      </p:sp>
    </p:spTree>
    <p:extLst>
      <p:ext uri="{BB962C8B-B14F-4D97-AF65-F5344CB8AC3E}">
        <p14:creationId xmlns:p14="http://schemas.microsoft.com/office/powerpoint/2010/main" val="1634244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11</a:t>
            </a:fld>
            <a:endParaRPr lang="et-EE"/>
          </a:p>
        </p:txBody>
      </p:sp>
    </p:spTree>
    <p:extLst>
      <p:ext uri="{BB962C8B-B14F-4D97-AF65-F5344CB8AC3E}">
        <p14:creationId xmlns:p14="http://schemas.microsoft.com/office/powerpoint/2010/main" val="3920805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kern="1200" dirty="0" smtClean="0">
                <a:solidFill>
                  <a:schemeClr val="tx1"/>
                </a:solidFill>
                <a:effectLst/>
                <a:latin typeface="+mn-lt"/>
                <a:ea typeface="+mn-ea"/>
                <a:cs typeface="+mn-cs"/>
              </a:rPr>
              <a:t>sätestatu kohaselt on abikõlblik teenuste osutamiseks veebipõhise lahenduse loomise kulu. Veebipõhised lahendused on teenused, mille taotlemine, osutamine või koordineerimine toimub veebi kaudu. Näiteks kui abivajaja pereliikmetele pakutakse teenust, et neid informeeritakse päevakeskuses kulgenud päevast ning seda tehakse veebi kaudu, siis on taolise lahenduse arendamine või olemasoleva täiendamine abikõlblik kulu. Abikõlblik ei ole lihtsalt informatiivse kodulehe loomine. Siin all on mõeldud e-teenuse osutamiseks (nt e-nõustamine) vajalike lahenduste/keskkonna loomist. E-teenuse osutamisel on potentsiaal hoida kokku nii abivajaja kui spetsialisti aega ja raha, kuna märkimisväärne hulk heaoluga seotud probleemidest on sageli ennetatavad ja lahendatavad </a:t>
            </a:r>
            <a:r>
              <a:rPr lang="et-EE" sz="1200" kern="1200" dirty="0" err="1" smtClean="0">
                <a:solidFill>
                  <a:schemeClr val="tx1"/>
                </a:solidFill>
                <a:effectLst/>
                <a:latin typeface="+mn-lt"/>
                <a:ea typeface="+mn-ea"/>
                <a:cs typeface="+mn-cs"/>
              </a:rPr>
              <a:t>kaugteel</a:t>
            </a:r>
            <a:r>
              <a:rPr lang="et-EE" sz="1200" kern="1200" dirty="0" smtClean="0">
                <a:solidFill>
                  <a:schemeClr val="tx1"/>
                </a:solidFill>
                <a:effectLst/>
                <a:latin typeface="+mn-lt"/>
                <a:ea typeface="+mn-ea"/>
                <a:cs typeface="+mn-cs"/>
              </a:rPr>
              <a:t>, ilma spetsialisti füüsilise kohalolekuta. Veebipõhiste lahenduste kasutuselevõtt kombineeritult sobivate teenustega aitab hooldusvajadusega inimestel võimalikult kaua kodustes tingimustes elada täisväärtuslikku ja iseseisvat elu nii, et nende lähedased ei peaks hoolduskoormuse tõttu loobuma isiklikust elust, tööst jm viisil ühiskonda panustamisest. </a:t>
            </a:r>
          </a:p>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12</a:t>
            </a:fld>
            <a:endParaRPr lang="et-EE"/>
          </a:p>
        </p:txBody>
      </p:sp>
    </p:spTree>
    <p:extLst>
      <p:ext uri="{BB962C8B-B14F-4D97-AF65-F5344CB8AC3E}">
        <p14:creationId xmlns:p14="http://schemas.microsoft.com/office/powerpoint/2010/main" val="3287056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90018A49-54D4-4514-ADAC-9AE3EF7A6695}" type="slidenum">
              <a:rPr lang="et-EE" smtClean="0"/>
              <a:pPr/>
              <a:t>15</a:t>
            </a:fld>
            <a:endParaRPr lang="et-EE"/>
          </a:p>
        </p:txBody>
      </p:sp>
    </p:spTree>
    <p:extLst>
      <p:ext uri="{BB962C8B-B14F-4D97-AF65-F5344CB8AC3E}">
        <p14:creationId xmlns:p14="http://schemas.microsoft.com/office/powerpoint/2010/main" val="3395000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284986"/>
            <a:ext cx="10945216" cy="1470025"/>
          </a:xfrm>
        </p:spPr>
        <p:txBody>
          <a:bodyPr anchor="b" anchorCtr="0"/>
          <a:lstStyle>
            <a:lvl1pPr algn="ctr">
              <a:defRPr/>
            </a:lvl1pPr>
          </a:lstStyle>
          <a:p>
            <a:r>
              <a:rPr lang="en-US" dirty="0"/>
              <a:t>Click to edit Master title style</a:t>
            </a:r>
            <a:endParaRPr lang="et-EE" dirty="0"/>
          </a:p>
        </p:txBody>
      </p:sp>
      <p:sp>
        <p:nvSpPr>
          <p:cNvPr id="3" name="Subtitle 2"/>
          <p:cNvSpPr>
            <a:spLocks noGrp="1"/>
          </p:cNvSpPr>
          <p:nvPr>
            <p:ph type="subTitle" idx="1"/>
          </p:nvPr>
        </p:nvSpPr>
        <p:spPr>
          <a:xfrm>
            <a:off x="623392" y="4941168"/>
            <a:ext cx="10945216" cy="127369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t-EE" dirty="0"/>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86841A2E-5EE6-45FA-A02B-58907817A367}" type="slidenum">
              <a:rPr lang="et-EE" smtClean="0"/>
              <a:pPr/>
              <a:t>‹#›</a:t>
            </a:fld>
            <a:endParaRPr lang="et-EE"/>
          </a:p>
        </p:txBody>
      </p:sp>
    </p:spTree>
    <p:extLst>
      <p:ext uri="{BB962C8B-B14F-4D97-AF65-F5344CB8AC3E}">
        <p14:creationId xmlns:p14="http://schemas.microsoft.com/office/powerpoint/2010/main" val="1745452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dirty="0"/>
              <a:t>Click to edit Master text styles</a:t>
            </a:r>
            <a:endParaRPr lang="et-EE" dirty="0"/>
          </a:p>
          <a:p>
            <a:pPr lvl="0"/>
            <a:r>
              <a:rPr lang="en-US" dirty="0"/>
              <a:t>Second level</a:t>
            </a:r>
            <a:endParaRPr lang="et-EE" dirty="0"/>
          </a:p>
          <a:p>
            <a:pPr lvl="0"/>
            <a:r>
              <a:rPr lang="en-US" dirty="0"/>
              <a:t>Third level</a:t>
            </a:r>
            <a:endParaRPr lang="et-EE" dirty="0"/>
          </a:p>
          <a:p>
            <a:pPr lvl="0"/>
            <a:r>
              <a:rPr lang="en-US" dirty="0"/>
              <a:t>Fourth level</a:t>
            </a:r>
            <a:endParaRPr lang="et-EE" dirty="0"/>
          </a:p>
          <a:p>
            <a:pPr lvl="0"/>
            <a:r>
              <a:rPr lang="en-US" dirty="0"/>
              <a:t>Fifth level</a:t>
            </a:r>
            <a:endParaRPr lang="et-EE" dirty="0"/>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86841A2E-5EE6-45FA-A02B-58907817A367}" type="slidenum">
              <a:rPr lang="et-EE" smtClean="0"/>
              <a:pPr/>
              <a:t>‹#›</a:t>
            </a:fld>
            <a:endParaRPr lang="et-EE"/>
          </a:p>
        </p:txBody>
      </p:sp>
    </p:spTree>
    <p:extLst>
      <p:ext uri="{BB962C8B-B14F-4D97-AF65-F5344CB8AC3E}">
        <p14:creationId xmlns:p14="http://schemas.microsoft.com/office/powerpoint/2010/main" val="1266221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557338"/>
          </a:xfrm>
          <a:prstGeom prst="rect">
            <a:avLst/>
          </a:prstGeom>
          <a:gradFill flip="none" rotWithShape="1">
            <a:gsLst>
              <a:gs pos="0">
                <a:schemeClr val="accent1">
                  <a:lumMod val="40000"/>
                  <a:lumOff val="60000"/>
                </a:schemeClr>
              </a:gs>
              <a:gs pos="13000">
                <a:schemeClr val="accent1">
                  <a:lumMod val="20000"/>
                  <a:lumOff val="8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t-EE" sz="1800"/>
          </a:p>
        </p:txBody>
      </p:sp>
      <p:sp>
        <p:nvSpPr>
          <p:cNvPr id="8" name="Rectangle 7"/>
          <p:cNvSpPr/>
          <p:nvPr userDrawn="1"/>
        </p:nvSpPr>
        <p:spPr>
          <a:xfrm>
            <a:off x="12084000" y="-35295"/>
            <a:ext cx="108000" cy="6893295"/>
          </a:xfrm>
          <a:prstGeom prst="rect">
            <a:avLst/>
          </a:prstGeom>
          <a:solidFill>
            <a:srgbClr val="002D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sz="1800"/>
          </a:p>
        </p:txBody>
      </p:sp>
      <p:pic>
        <p:nvPicPr>
          <p:cNvPr id="9" name="Picture 8"/>
          <p:cNvPicPr>
            <a:picLocks/>
          </p:cNvPicPr>
          <p:nvPr userDrawn="1"/>
        </p:nvPicPr>
        <p:blipFill rotWithShape="1">
          <a:blip r:embed="rId4" cstate="print">
            <a:extLst>
              <a:ext uri="{28A0092B-C50C-407E-A947-70E740481C1C}">
                <a14:useLocalDpi xmlns:a14="http://schemas.microsoft.com/office/drawing/2010/main" val="0"/>
              </a:ext>
            </a:extLst>
          </a:blip>
          <a:srcRect l="681" r="1"/>
          <a:stretch/>
        </p:blipFill>
        <p:spPr>
          <a:xfrm>
            <a:off x="1" y="6642000"/>
            <a:ext cx="12192000" cy="216000"/>
          </a:xfrm>
          <a:prstGeom prst="rect">
            <a:avLst/>
          </a:prstGeom>
        </p:spPr>
      </p:pic>
      <p:sp>
        <p:nvSpPr>
          <p:cNvPr id="2" name="Title Placeholder 1"/>
          <p:cNvSpPr>
            <a:spLocks noGrp="1"/>
          </p:cNvSpPr>
          <p:nvPr>
            <p:ph type="title"/>
          </p:nvPr>
        </p:nvSpPr>
        <p:spPr>
          <a:xfrm>
            <a:off x="609600" y="1567063"/>
            <a:ext cx="10972800" cy="1143000"/>
          </a:xfrm>
          <a:prstGeom prst="rect">
            <a:avLst/>
          </a:prstGeom>
        </p:spPr>
        <p:txBody>
          <a:bodyPr vert="horz" lIns="0" tIns="0" rIns="0" bIns="0" rtlCol="0" anchor="t" anchorCtr="0">
            <a:normAutofit/>
          </a:bodyPr>
          <a:lstStyle/>
          <a:p>
            <a:r>
              <a:rPr lang="en-US" dirty="0"/>
              <a:t>Click to edit Master title style</a:t>
            </a:r>
            <a:endParaRPr lang="et-EE" dirty="0"/>
          </a:p>
        </p:txBody>
      </p:sp>
      <p:sp>
        <p:nvSpPr>
          <p:cNvPr id="3" name="Text Placeholder 2"/>
          <p:cNvSpPr>
            <a:spLocks noGrp="1"/>
          </p:cNvSpPr>
          <p:nvPr>
            <p:ph type="body" idx="1"/>
          </p:nvPr>
        </p:nvSpPr>
        <p:spPr>
          <a:xfrm>
            <a:off x="609600" y="2892628"/>
            <a:ext cx="10972800" cy="3272679"/>
          </a:xfrm>
          <a:prstGeom prst="rect">
            <a:avLst/>
          </a:prstGeom>
        </p:spPr>
        <p:txBody>
          <a:bodyPr vert="horz" lIns="0" tIns="0" rIns="0" bIns="0" rtlCol="0">
            <a:normAutofit/>
          </a:bodyPr>
          <a:lstStyle/>
          <a:p>
            <a:pPr lvl="0"/>
            <a:r>
              <a:rPr lang="en-US" dirty="0"/>
              <a:t>Click to edit Master text styles</a:t>
            </a:r>
            <a:endParaRPr lang="et-EE" dirty="0"/>
          </a:p>
          <a:p>
            <a:pPr lvl="0"/>
            <a:r>
              <a:rPr lang="en-US" dirty="0"/>
              <a:t>Second level</a:t>
            </a:r>
            <a:endParaRPr lang="et-EE" dirty="0"/>
          </a:p>
          <a:p>
            <a:pPr lvl="0"/>
            <a:r>
              <a:rPr lang="en-US" dirty="0"/>
              <a:t>Third level</a:t>
            </a:r>
            <a:endParaRPr lang="et-EE" dirty="0"/>
          </a:p>
          <a:p>
            <a:pPr lvl="0"/>
            <a:r>
              <a:rPr lang="en-US" dirty="0"/>
              <a:t>Fourth level</a:t>
            </a:r>
            <a:endParaRPr lang="et-EE" dirty="0"/>
          </a:p>
          <a:p>
            <a:pPr lvl="0"/>
            <a:r>
              <a:rPr lang="en-US" dirty="0"/>
              <a:t>Fifth level</a:t>
            </a:r>
            <a:endParaRPr lang="et-EE" dirty="0"/>
          </a:p>
        </p:txBody>
      </p:sp>
      <p:sp>
        <p:nvSpPr>
          <p:cNvPr id="4" name="Date Placeholder 3"/>
          <p:cNvSpPr>
            <a:spLocks noGrp="1"/>
          </p:cNvSpPr>
          <p:nvPr>
            <p:ph type="dt" sz="half" idx="2"/>
          </p:nvPr>
        </p:nvSpPr>
        <p:spPr>
          <a:xfrm>
            <a:off x="10320471" y="6309323"/>
            <a:ext cx="1308629" cy="365125"/>
          </a:xfrm>
          <a:prstGeom prst="rect">
            <a:avLst/>
          </a:prstGeom>
        </p:spPr>
        <p:txBody>
          <a:bodyPr vert="horz" lIns="91440" tIns="45720" rIns="91440" bIns="45720" rtlCol="0" anchor="ctr"/>
          <a:lstStyle>
            <a:lvl1pPr algn="r">
              <a:defRPr sz="1200">
                <a:solidFill>
                  <a:schemeClr val="tx1">
                    <a:tint val="75000"/>
                  </a:schemeClr>
                </a:solidFill>
                <a:latin typeface="Trebuchet MS" pitchFamily="34" charset="0"/>
              </a:defRPr>
            </a:lvl1pPr>
          </a:lstStyle>
          <a:p>
            <a:endParaRPr lang="et-EE" dirty="0"/>
          </a:p>
        </p:txBody>
      </p:sp>
      <p:sp>
        <p:nvSpPr>
          <p:cNvPr id="5" name="Footer Placeholder 4"/>
          <p:cNvSpPr>
            <a:spLocks noGrp="1"/>
          </p:cNvSpPr>
          <p:nvPr>
            <p:ph type="ftr" sz="quarter" idx="3"/>
          </p:nvPr>
        </p:nvSpPr>
        <p:spPr>
          <a:xfrm>
            <a:off x="623393" y="6309323"/>
            <a:ext cx="8448939" cy="365125"/>
          </a:xfrm>
          <a:prstGeom prst="rect">
            <a:avLst/>
          </a:prstGeom>
        </p:spPr>
        <p:txBody>
          <a:bodyPr vert="horz" lIns="91440" tIns="45720" rIns="91440" bIns="45720" rtlCol="0" anchor="ctr"/>
          <a:lstStyle>
            <a:lvl1pPr algn="l">
              <a:defRPr sz="1200">
                <a:solidFill>
                  <a:schemeClr val="tx1">
                    <a:tint val="75000"/>
                  </a:schemeClr>
                </a:solidFill>
                <a:latin typeface="Trebuchet MS" pitchFamily="34" charset="0"/>
              </a:defRPr>
            </a:lvl1pPr>
          </a:lstStyle>
          <a:p>
            <a:endParaRPr lang="et-EE" dirty="0"/>
          </a:p>
        </p:txBody>
      </p:sp>
      <p:sp>
        <p:nvSpPr>
          <p:cNvPr id="6" name="Slide Number Placeholder 5"/>
          <p:cNvSpPr>
            <a:spLocks noGrp="1"/>
          </p:cNvSpPr>
          <p:nvPr>
            <p:ph type="sldNum" sz="quarter" idx="4"/>
          </p:nvPr>
        </p:nvSpPr>
        <p:spPr>
          <a:xfrm>
            <a:off x="9264353" y="6309323"/>
            <a:ext cx="924587" cy="365125"/>
          </a:xfrm>
          <a:prstGeom prst="rect">
            <a:avLst/>
          </a:prstGeom>
        </p:spPr>
        <p:txBody>
          <a:bodyPr vert="horz" lIns="91440" tIns="45720" rIns="91440" bIns="45720" rtlCol="0" anchor="ctr"/>
          <a:lstStyle>
            <a:lvl1pPr algn="r">
              <a:defRPr sz="1200">
                <a:solidFill>
                  <a:schemeClr val="tx1">
                    <a:tint val="75000"/>
                  </a:schemeClr>
                </a:solidFill>
                <a:latin typeface="Trebuchet MS" pitchFamily="34" charset="0"/>
              </a:defRPr>
            </a:lvl1pPr>
          </a:lstStyle>
          <a:p>
            <a:fld id="{86841A2E-5EE6-45FA-A02B-58907817A367}" type="slidenum">
              <a:rPr lang="et-EE" smtClean="0"/>
              <a:pPr/>
              <a:t>‹#›</a:t>
            </a:fld>
            <a:endParaRPr lang="et-EE"/>
          </a:p>
        </p:txBody>
      </p:sp>
      <p:pic>
        <p:nvPicPr>
          <p:cNvPr id="11" name="Picture 10">
            <a:extLst>
              <a:ext uri="{FF2B5EF4-FFF2-40B4-BE49-F238E27FC236}">
                <a16:creationId xmlns="" xmlns:a16="http://schemas.microsoft.com/office/drawing/2014/main" id="{AC446B9D-30FD-344C-86EC-FABBED673DD4}"/>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09600" y="476672"/>
            <a:ext cx="5872501" cy="787500"/>
          </a:xfrm>
          <a:prstGeom prst="rect">
            <a:avLst/>
          </a:prstGeom>
        </p:spPr>
      </p:pic>
    </p:spTree>
    <p:extLst>
      <p:ext uri="{BB962C8B-B14F-4D97-AF65-F5344CB8AC3E}">
        <p14:creationId xmlns:p14="http://schemas.microsoft.com/office/powerpoint/2010/main" val="1329607279"/>
      </p:ext>
    </p:extLst>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l" defTabSz="914400" rtl="0" eaLnBrk="1" latinLnBrk="0" hangingPunct="1">
        <a:spcBef>
          <a:spcPct val="0"/>
        </a:spcBef>
        <a:buNone/>
        <a:defRPr sz="3600" b="1" kern="1200">
          <a:solidFill>
            <a:srgbClr val="002D64"/>
          </a:solidFill>
          <a:latin typeface="Georgia" pitchFamily="18" charset="0"/>
          <a:ea typeface="+mj-ea"/>
          <a:cs typeface="+mj-cs"/>
        </a:defRPr>
      </a:lvl1pPr>
    </p:titleStyle>
    <p:bodyStyle>
      <a:lvl1pPr marL="0" indent="0" algn="l" defTabSz="914400" rtl="0" eaLnBrk="1" latinLnBrk="0" hangingPunct="1">
        <a:spcBef>
          <a:spcPct val="20000"/>
        </a:spcBef>
        <a:buFont typeface="Arial" pitchFamily="34" charset="0"/>
        <a:buNone/>
        <a:defRPr sz="1800" kern="1200">
          <a:solidFill>
            <a:schemeClr val="tx1"/>
          </a:solidFill>
          <a:latin typeface="Trebuchet MS" pitchFamily="34" charset="0"/>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solidFill>
          <a:latin typeface="Trebuchet MS" pitchFamily="34" charset="0"/>
          <a:ea typeface="+mn-ea"/>
          <a:cs typeface="+mn-cs"/>
        </a:defRPr>
      </a:lvl2pPr>
      <a:lvl3pPr marL="914400" indent="0" algn="l" defTabSz="914400" rtl="0" eaLnBrk="1" latinLnBrk="0" hangingPunct="1">
        <a:spcBef>
          <a:spcPct val="20000"/>
        </a:spcBef>
        <a:buFont typeface="Arial" pitchFamily="34" charset="0"/>
        <a:buNone/>
        <a:defRPr sz="1800" kern="1200">
          <a:solidFill>
            <a:schemeClr val="tx1"/>
          </a:solidFill>
          <a:latin typeface="Trebuchet MS" pitchFamily="34" charset="0"/>
          <a:ea typeface="+mn-ea"/>
          <a:cs typeface="+mn-cs"/>
        </a:defRPr>
      </a:lvl3pPr>
      <a:lvl4pPr marL="1371600" indent="0" algn="l" defTabSz="914400" rtl="0" eaLnBrk="1" latinLnBrk="0" hangingPunct="1">
        <a:spcBef>
          <a:spcPct val="20000"/>
        </a:spcBef>
        <a:buFont typeface="Arial" pitchFamily="34" charset="0"/>
        <a:buNone/>
        <a:defRPr sz="1800" kern="1200">
          <a:solidFill>
            <a:schemeClr val="tx1"/>
          </a:solidFill>
          <a:latin typeface="Trebuchet MS" pitchFamily="34" charset="0"/>
          <a:ea typeface="+mn-ea"/>
          <a:cs typeface="+mn-cs"/>
        </a:defRPr>
      </a:lvl4pPr>
      <a:lvl5pPr marL="1828800" indent="0" algn="l" defTabSz="914400" rtl="0" eaLnBrk="1" latinLnBrk="0" hangingPunct="1">
        <a:spcBef>
          <a:spcPct val="20000"/>
        </a:spcBef>
        <a:buFont typeface="Arial" pitchFamily="34" charset="0"/>
        <a:buNone/>
        <a:defRPr sz="1800" kern="1200">
          <a:solidFill>
            <a:schemeClr val="tx1"/>
          </a:solidFill>
          <a:latin typeface="Trebuchet M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1424" y="2348880"/>
            <a:ext cx="10945216" cy="1470025"/>
          </a:xfrm>
        </p:spPr>
        <p:txBody>
          <a:bodyPr>
            <a:noAutofit/>
          </a:bodyPr>
          <a:lstStyle/>
          <a:p>
            <a:r>
              <a:rPr lang="et-EE" sz="5400" dirty="0" smtClean="0"/>
              <a:t>Abikõlblikud kulud</a:t>
            </a:r>
            <a:endParaRPr lang="et-EE" sz="5400" dirty="0"/>
          </a:p>
        </p:txBody>
      </p:sp>
      <p:sp>
        <p:nvSpPr>
          <p:cNvPr id="3" name="Subtitle 2"/>
          <p:cNvSpPr>
            <a:spLocks noGrp="1"/>
          </p:cNvSpPr>
          <p:nvPr>
            <p:ph type="subTitle" idx="1"/>
          </p:nvPr>
        </p:nvSpPr>
        <p:spPr/>
        <p:txBody>
          <a:bodyPr>
            <a:normAutofit/>
          </a:bodyPr>
          <a:lstStyle/>
          <a:p>
            <a:pPr>
              <a:defRPr/>
            </a:pPr>
            <a:r>
              <a:rPr lang="et-EE" altLang="et-EE" sz="2400" b="1" dirty="0">
                <a:solidFill>
                  <a:srgbClr val="002D64"/>
                </a:solidFill>
                <a:latin typeface="Georgia" pitchFamily="18" charset="0"/>
                <a:ea typeface="+mj-ea"/>
                <a:cs typeface="+mj-cs"/>
              </a:rPr>
              <a:t>Riina Penu</a:t>
            </a:r>
          </a:p>
          <a:p>
            <a:pPr>
              <a:defRPr/>
            </a:pPr>
            <a:r>
              <a:rPr lang="et-EE" altLang="et-EE" sz="2000" b="1" dirty="0">
                <a:solidFill>
                  <a:srgbClr val="002D64"/>
                </a:solidFill>
                <a:latin typeface="Georgia" pitchFamily="18" charset="0"/>
                <a:ea typeface="+mj-ea"/>
                <a:cs typeface="+mj-cs"/>
              </a:rPr>
              <a:t>tööelu </a:t>
            </a:r>
            <a:r>
              <a:rPr lang="et-EE" altLang="et-EE" sz="2000" b="1" dirty="0" smtClean="0">
                <a:solidFill>
                  <a:srgbClr val="002D64"/>
                </a:solidFill>
                <a:latin typeface="Georgia" pitchFamily="18" charset="0"/>
                <a:ea typeface="+mj-ea"/>
                <a:cs typeface="+mj-cs"/>
              </a:rPr>
              <a:t>talituse teenusekoordinaator</a:t>
            </a:r>
          </a:p>
          <a:p>
            <a:pPr>
              <a:defRPr/>
            </a:pPr>
            <a:r>
              <a:rPr lang="et-EE" altLang="et-EE" sz="2000" b="1" dirty="0">
                <a:solidFill>
                  <a:srgbClr val="002D64"/>
                </a:solidFill>
                <a:latin typeface="Georgia" pitchFamily="18" charset="0"/>
                <a:ea typeface="+mj-ea"/>
                <a:cs typeface="+mj-cs"/>
              </a:rPr>
              <a:t>t</a:t>
            </a:r>
            <a:r>
              <a:rPr lang="et-EE" altLang="et-EE" sz="2000" b="1" dirty="0" smtClean="0">
                <a:solidFill>
                  <a:srgbClr val="002D64"/>
                </a:solidFill>
                <a:latin typeface="Georgia" pitchFamily="18" charset="0"/>
                <a:ea typeface="+mj-ea"/>
                <a:cs typeface="+mj-cs"/>
              </a:rPr>
              <a:t>oetuste rakendamise osakond</a:t>
            </a:r>
          </a:p>
          <a:p>
            <a:endParaRPr lang="et-EE" dirty="0"/>
          </a:p>
        </p:txBody>
      </p:sp>
      <p:pic>
        <p:nvPicPr>
          <p:cNvPr id="5" name="Picture 2">
            <a:extLst>
              <a:ext uri="{FF2B5EF4-FFF2-40B4-BE49-F238E27FC236}">
                <a16:creationId xmlns="" xmlns:a16="http://schemas.microsoft.com/office/drawing/2014/main" id="{C0340E2C-E0CB-4797-B417-E8626FC21C3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96200" y="0"/>
            <a:ext cx="4060004" cy="2144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2906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484784"/>
            <a:ext cx="10972800" cy="504055"/>
          </a:xfrm>
        </p:spPr>
        <p:txBody>
          <a:bodyPr>
            <a:normAutofit fontScale="90000"/>
          </a:bodyPr>
          <a:lstStyle/>
          <a:p>
            <a:r>
              <a:rPr lang="et-EE" dirty="0"/>
              <a:t>Personali koolitamise kulu</a:t>
            </a:r>
          </a:p>
        </p:txBody>
      </p:sp>
      <p:sp>
        <p:nvSpPr>
          <p:cNvPr id="3" name="Sisu kohatäide 2"/>
          <p:cNvSpPr>
            <a:spLocks noGrp="1"/>
          </p:cNvSpPr>
          <p:nvPr>
            <p:ph idx="1"/>
          </p:nvPr>
        </p:nvSpPr>
        <p:spPr>
          <a:xfrm>
            <a:off x="479376" y="2420888"/>
            <a:ext cx="10972800" cy="3535033"/>
          </a:xfrm>
        </p:spPr>
        <p:txBody>
          <a:bodyPr>
            <a:normAutofit/>
          </a:bodyPr>
          <a:lstStyle/>
          <a:p>
            <a:r>
              <a:rPr lang="et-EE" sz="2000" dirty="0">
                <a:solidFill>
                  <a:schemeClr val="tx2">
                    <a:lumMod val="75000"/>
                  </a:schemeClr>
                </a:solidFill>
              </a:rPr>
              <a:t>Abikõlblikud on </a:t>
            </a:r>
            <a:r>
              <a:rPr lang="et-EE" sz="2000" dirty="0" smtClean="0">
                <a:solidFill>
                  <a:schemeClr val="tx2">
                    <a:lumMod val="75000"/>
                  </a:schemeClr>
                </a:solidFill>
              </a:rPr>
              <a:t>meetme </a:t>
            </a:r>
            <a:r>
              <a:rPr lang="et-EE" sz="2000" dirty="0">
                <a:solidFill>
                  <a:schemeClr val="tx2">
                    <a:lumMod val="75000"/>
                  </a:schemeClr>
                </a:solidFill>
              </a:rPr>
              <a:t>määruse §-s 6 nimetatud teenuste osutamiseks vajaliku personali koolitamisega, sealhulgas supervisiooni ja </a:t>
            </a:r>
            <a:r>
              <a:rPr lang="et-EE" sz="2000" dirty="0" err="1">
                <a:solidFill>
                  <a:schemeClr val="tx2">
                    <a:lumMod val="75000"/>
                  </a:schemeClr>
                </a:solidFill>
              </a:rPr>
              <a:t>kovisiooniga</a:t>
            </a:r>
            <a:r>
              <a:rPr lang="et-EE" sz="2000" dirty="0">
                <a:solidFill>
                  <a:schemeClr val="tx2">
                    <a:lumMod val="75000"/>
                  </a:schemeClr>
                </a:solidFill>
              </a:rPr>
              <a:t> seotud kulud, kui koolitataval on teenuse osutamiseks sõlmitud tööleping või võlaõiguslik leping ning koolitus on otseselt seotud teenuse osutamisega. </a:t>
            </a:r>
            <a:endParaRPr lang="et-EE" sz="2000" dirty="0" smtClean="0">
              <a:solidFill>
                <a:schemeClr val="tx2">
                  <a:lumMod val="75000"/>
                </a:schemeClr>
              </a:solidFill>
            </a:endParaRPr>
          </a:p>
          <a:p>
            <a:r>
              <a:rPr lang="et-EE" sz="2000" dirty="0" smtClean="0">
                <a:solidFill>
                  <a:schemeClr val="tx2">
                    <a:lumMod val="75000"/>
                  </a:schemeClr>
                </a:solidFill>
              </a:rPr>
              <a:t>Vastavaid kulusid </a:t>
            </a:r>
            <a:r>
              <a:rPr lang="et-EE" sz="2000" dirty="0">
                <a:solidFill>
                  <a:schemeClr val="tx2">
                    <a:lumMod val="75000"/>
                  </a:schemeClr>
                </a:solidFill>
              </a:rPr>
              <a:t>võib teha kuni 5% ulatuses projekti abikõlblikest kogukuludest ja koolitus peab olema alanud vähemalt 12 kuu jooksul pärast projekti abikõlblikkuse perioodi algust. Käesolevat lõiget ei kohaldata lõike 6 punktis 6 nimetatud koolitusele.</a:t>
            </a:r>
          </a:p>
        </p:txBody>
      </p:sp>
    </p:spTree>
    <p:extLst>
      <p:ext uri="{BB962C8B-B14F-4D97-AF65-F5344CB8AC3E}">
        <p14:creationId xmlns:p14="http://schemas.microsoft.com/office/powerpoint/2010/main" val="3512487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smtClean="0"/>
              <a:t>Sotsiaaltransporditeenus</a:t>
            </a:r>
            <a:endParaRPr lang="et-EE" dirty="0"/>
          </a:p>
        </p:txBody>
      </p:sp>
      <p:sp>
        <p:nvSpPr>
          <p:cNvPr id="3" name="Sisu kohatäide 2"/>
          <p:cNvSpPr>
            <a:spLocks noGrp="1"/>
          </p:cNvSpPr>
          <p:nvPr>
            <p:ph idx="1"/>
          </p:nvPr>
        </p:nvSpPr>
        <p:spPr>
          <a:xfrm>
            <a:off x="609600" y="2132856"/>
            <a:ext cx="10972800" cy="4032451"/>
          </a:xfrm>
        </p:spPr>
        <p:txBody>
          <a:bodyPr/>
          <a:lstStyle/>
          <a:p>
            <a:r>
              <a:rPr lang="et-EE" dirty="0">
                <a:solidFill>
                  <a:schemeClr val="tx2">
                    <a:lumMod val="75000"/>
                  </a:schemeClr>
                </a:solidFill>
              </a:rPr>
              <a:t>Sotsiaaltransporditeenuse osutamiseks on abikõlblik:</a:t>
            </a:r>
          </a:p>
          <a:p>
            <a:r>
              <a:rPr lang="et-EE" dirty="0">
                <a:solidFill>
                  <a:schemeClr val="tx2">
                    <a:lumMod val="75000"/>
                  </a:schemeClr>
                </a:solidFill>
              </a:rPr>
              <a:t>1) käesoleva määruse raames mootorsõiduki sotsiaaltransporditeenuse osutamiseks kohandamise kulu; </a:t>
            </a:r>
          </a:p>
          <a:p>
            <a:r>
              <a:rPr lang="et-EE" dirty="0">
                <a:solidFill>
                  <a:schemeClr val="tx2">
                    <a:lumMod val="75000"/>
                  </a:schemeClr>
                </a:solidFill>
              </a:rPr>
              <a:t>2) mootorsõiduki soetamise kulu maksimaalselt 10% mootorsõiduki maksumusest;</a:t>
            </a:r>
          </a:p>
          <a:p>
            <a:r>
              <a:rPr lang="et-EE" dirty="0">
                <a:solidFill>
                  <a:schemeClr val="tx2">
                    <a:lumMod val="75000"/>
                  </a:schemeClr>
                </a:solidFill>
              </a:rPr>
              <a:t>3) mootorsõiduki rentimise kulu;</a:t>
            </a:r>
          </a:p>
          <a:p>
            <a:r>
              <a:rPr lang="et-EE" dirty="0">
                <a:solidFill>
                  <a:schemeClr val="tx2">
                    <a:lumMod val="75000"/>
                  </a:schemeClr>
                </a:solidFill>
              </a:rPr>
              <a:t>4) mootorsõiduki liisimise kulu, välja arvatud väljaostukohustusega liisingulepingu puhul;</a:t>
            </a:r>
          </a:p>
          <a:p>
            <a:r>
              <a:rPr lang="et-EE" dirty="0">
                <a:solidFill>
                  <a:schemeClr val="tx2">
                    <a:lumMod val="75000"/>
                  </a:schemeClr>
                </a:solidFill>
              </a:rPr>
              <a:t>5) sotsiaaltransporditeenuse osutamiseks vajalike vahendite (nt trepironija, kaldtee, ratastool ja tõsterihmad inimese toimetamiseks kodust autosse või autost teenuse kasutamise kohta)  ja abivahendite (sotsiaalkaitseministri 21. detsembri 2015. a määruse nr 74 „Abivahendite loetelu, abivahendite eest tasu maksmise kohustuse riigi poolt </a:t>
            </a:r>
            <a:r>
              <a:rPr lang="et-EE" dirty="0" err="1">
                <a:solidFill>
                  <a:schemeClr val="tx2">
                    <a:lumMod val="75000"/>
                  </a:schemeClr>
                </a:solidFill>
              </a:rPr>
              <a:t>ülevõtmise</a:t>
            </a:r>
            <a:r>
              <a:rPr lang="et-EE" dirty="0">
                <a:solidFill>
                  <a:schemeClr val="tx2">
                    <a:lumMod val="75000"/>
                  </a:schemeClr>
                </a:solidFill>
              </a:rPr>
              <a:t> otsustamise ja erandite tegemise tingimused ja kord ning abivahendi kaardi andmed” lisas esitatud loetelu)   soetamise ja paigaldamise kulu;</a:t>
            </a:r>
          </a:p>
          <a:p>
            <a:r>
              <a:rPr lang="et-EE" dirty="0">
                <a:solidFill>
                  <a:schemeClr val="tx2">
                    <a:lumMod val="75000"/>
                  </a:schemeClr>
                </a:solidFill>
              </a:rPr>
              <a:t>6) vahetult sotsiaaltransporditeenust osutava inimese koolitamise kulu eesmärgiga osutada inimese vajadustele vastavat sotsiaaltransporditeenust</a:t>
            </a:r>
          </a:p>
        </p:txBody>
      </p:sp>
    </p:spTree>
    <p:extLst>
      <p:ext uri="{BB962C8B-B14F-4D97-AF65-F5344CB8AC3E}">
        <p14:creationId xmlns:p14="http://schemas.microsoft.com/office/powerpoint/2010/main" val="2428371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567063"/>
            <a:ext cx="10972800" cy="925833"/>
          </a:xfrm>
        </p:spPr>
        <p:txBody>
          <a:bodyPr>
            <a:normAutofit fontScale="90000"/>
          </a:bodyPr>
          <a:lstStyle/>
          <a:p>
            <a:r>
              <a:rPr lang="et-EE" dirty="0" smtClean="0"/>
              <a:t>Isikukaitsevahendid ja veebipõhiste lahenduste loomine</a:t>
            </a:r>
            <a:endParaRPr lang="et-EE" dirty="0"/>
          </a:p>
        </p:txBody>
      </p:sp>
      <p:sp>
        <p:nvSpPr>
          <p:cNvPr id="3" name="Sisu kohatäide 2"/>
          <p:cNvSpPr>
            <a:spLocks noGrp="1"/>
          </p:cNvSpPr>
          <p:nvPr>
            <p:ph idx="1"/>
          </p:nvPr>
        </p:nvSpPr>
        <p:spPr>
          <a:xfrm>
            <a:off x="600891" y="2852936"/>
            <a:ext cx="10972800" cy="3528392"/>
          </a:xfrm>
        </p:spPr>
        <p:txBody>
          <a:bodyPr>
            <a:normAutofit/>
          </a:bodyPr>
          <a:lstStyle/>
          <a:p>
            <a:pPr marL="285750" indent="-285750">
              <a:buFont typeface="Arial" panose="020B0604020202020204" pitchFamily="34" charset="0"/>
              <a:buChar char="•"/>
            </a:pPr>
            <a:r>
              <a:rPr lang="et-EE" dirty="0">
                <a:solidFill>
                  <a:srgbClr val="002060"/>
                </a:solidFill>
              </a:rPr>
              <a:t>Abikõlblik on </a:t>
            </a:r>
            <a:r>
              <a:rPr lang="et-EE" dirty="0" smtClean="0">
                <a:solidFill>
                  <a:srgbClr val="002060"/>
                </a:solidFill>
              </a:rPr>
              <a:t>meetme määruse </a:t>
            </a:r>
            <a:r>
              <a:rPr lang="et-EE" dirty="0">
                <a:solidFill>
                  <a:srgbClr val="002060"/>
                </a:solidFill>
              </a:rPr>
              <a:t>§-s 6 nimetatud teenuste osutamiseks vajalike isikukaitsevahendite soetamise kulu</a:t>
            </a:r>
            <a:r>
              <a:rPr lang="et-EE" dirty="0" smtClean="0">
                <a:solidFill>
                  <a:srgbClr val="002060"/>
                </a:solidFill>
              </a:rPr>
              <a:t>.</a:t>
            </a:r>
          </a:p>
          <a:p>
            <a:pPr marL="285750" indent="-285750">
              <a:buFont typeface="Arial" panose="020B0604020202020204" pitchFamily="34" charset="0"/>
              <a:buChar char="•"/>
            </a:pPr>
            <a:r>
              <a:rPr lang="et-EE" dirty="0">
                <a:solidFill>
                  <a:srgbClr val="002060"/>
                </a:solidFill>
              </a:rPr>
              <a:t>Abikõlblik on teenuste osutamiseks veebipõhise lahenduse </a:t>
            </a:r>
            <a:r>
              <a:rPr lang="et-EE" dirty="0" smtClean="0">
                <a:solidFill>
                  <a:srgbClr val="002060"/>
                </a:solidFill>
              </a:rPr>
              <a:t>loomine.</a:t>
            </a:r>
            <a:endParaRPr lang="et-EE" dirty="0">
              <a:solidFill>
                <a:srgbClr val="002060"/>
              </a:solidFill>
            </a:endParaRPr>
          </a:p>
          <a:p>
            <a:r>
              <a:rPr lang="et-EE" dirty="0" smtClean="0"/>
              <a:t>	</a:t>
            </a:r>
            <a:r>
              <a:rPr lang="et-EE" dirty="0">
                <a:solidFill>
                  <a:srgbClr val="002060"/>
                </a:solidFill>
              </a:rPr>
              <a:t>Veebipõhised lahendused on teenused, mille taotlemine, osutamine või koordineerimine toimub </a:t>
            </a:r>
            <a:r>
              <a:rPr lang="et-EE" dirty="0" smtClean="0">
                <a:solidFill>
                  <a:srgbClr val="002060"/>
                </a:solidFill>
              </a:rPr>
              <a:t>	veebi </a:t>
            </a:r>
            <a:r>
              <a:rPr lang="et-EE" dirty="0">
                <a:solidFill>
                  <a:srgbClr val="002060"/>
                </a:solidFill>
              </a:rPr>
              <a:t>kaudu. Näiteks kui abivajaja pereliikmetele pakutakse teenust, et neid informeeritakse </a:t>
            </a:r>
            <a:r>
              <a:rPr lang="et-EE" dirty="0" smtClean="0">
                <a:solidFill>
                  <a:srgbClr val="002060"/>
                </a:solidFill>
              </a:rPr>
              <a:t>	päevakeskuses </a:t>
            </a:r>
            <a:r>
              <a:rPr lang="et-EE" dirty="0">
                <a:solidFill>
                  <a:srgbClr val="002060"/>
                </a:solidFill>
              </a:rPr>
              <a:t>kulgenud päevast ning seda tehakse veebi kaudu, siis on taolise lahenduse </a:t>
            </a:r>
            <a:r>
              <a:rPr lang="et-EE" dirty="0" smtClean="0">
                <a:solidFill>
                  <a:srgbClr val="002060"/>
                </a:solidFill>
              </a:rPr>
              <a:t>	arendamine </a:t>
            </a:r>
            <a:r>
              <a:rPr lang="et-EE" dirty="0">
                <a:solidFill>
                  <a:srgbClr val="002060"/>
                </a:solidFill>
              </a:rPr>
              <a:t>või olemasoleva täiendamine abikõlblik kulu. Abikõlblik ei ole lihtsalt informatiivse </a:t>
            </a:r>
            <a:r>
              <a:rPr lang="et-EE" dirty="0" smtClean="0">
                <a:solidFill>
                  <a:srgbClr val="002060"/>
                </a:solidFill>
              </a:rPr>
              <a:t>	kodulehe </a:t>
            </a:r>
            <a:r>
              <a:rPr lang="et-EE" dirty="0">
                <a:solidFill>
                  <a:srgbClr val="002060"/>
                </a:solidFill>
              </a:rPr>
              <a:t>loomine. Siin all on mõeldud e-teenuse osutamiseks (nt e-nõustamine) vajalike </a:t>
            </a:r>
            <a:r>
              <a:rPr lang="et-EE" dirty="0" smtClean="0">
                <a:solidFill>
                  <a:srgbClr val="002060"/>
                </a:solidFill>
              </a:rPr>
              <a:t>	lahenduste/keskkonna </a:t>
            </a:r>
            <a:r>
              <a:rPr lang="et-EE" dirty="0">
                <a:solidFill>
                  <a:srgbClr val="002060"/>
                </a:solidFill>
              </a:rPr>
              <a:t>loomist	</a:t>
            </a:r>
          </a:p>
        </p:txBody>
      </p:sp>
    </p:spTree>
    <p:extLst>
      <p:ext uri="{BB962C8B-B14F-4D97-AF65-F5344CB8AC3E}">
        <p14:creationId xmlns:p14="http://schemas.microsoft.com/office/powerpoint/2010/main" val="2406480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567063"/>
            <a:ext cx="10972800" cy="709809"/>
          </a:xfrm>
        </p:spPr>
        <p:txBody>
          <a:bodyPr/>
          <a:lstStyle/>
          <a:p>
            <a:r>
              <a:rPr lang="da-DK" dirty="0"/>
              <a:t>Kaudsed kulud – Ühendmääruse § 9 lg 6</a:t>
            </a:r>
            <a:endParaRPr lang="et-EE" dirty="0"/>
          </a:p>
        </p:txBody>
      </p:sp>
      <p:sp>
        <p:nvSpPr>
          <p:cNvPr id="3" name="Sisu kohatäide 2"/>
          <p:cNvSpPr>
            <a:spLocks noGrp="1"/>
          </p:cNvSpPr>
          <p:nvPr>
            <p:ph idx="1"/>
          </p:nvPr>
        </p:nvSpPr>
        <p:spPr>
          <a:xfrm>
            <a:off x="609600" y="2276872"/>
            <a:ext cx="10972800" cy="3888435"/>
          </a:xfrm>
        </p:spPr>
        <p:txBody>
          <a:bodyPr>
            <a:normAutofit fontScale="92500" lnSpcReduction="10000"/>
          </a:bodyPr>
          <a:lstStyle/>
          <a:p>
            <a:r>
              <a:rPr lang="et-EE" dirty="0">
                <a:solidFill>
                  <a:srgbClr val="002060"/>
                </a:solidFill>
              </a:rPr>
              <a:t>Projekti kaudseteks kuludeks loetakse toetatava tegevuse tegemist abistavad kulud, mida kantakse ka siis, kui toetatavat tegevust ei tehta, või mis suurenevad projekti tõttu(personali- ja </a:t>
            </a:r>
            <a:r>
              <a:rPr lang="et-EE" dirty="0" err="1">
                <a:solidFill>
                  <a:srgbClr val="002060"/>
                </a:solidFill>
              </a:rPr>
              <a:t>üldkulud</a:t>
            </a:r>
            <a:r>
              <a:rPr lang="et-EE" dirty="0">
                <a:solidFill>
                  <a:srgbClr val="002060"/>
                </a:solidFill>
              </a:rPr>
              <a:t>).</a:t>
            </a:r>
          </a:p>
          <a:p>
            <a:r>
              <a:rPr lang="et-EE" b="1" dirty="0">
                <a:solidFill>
                  <a:srgbClr val="002060"/>
                </a:solidFill>
              </a:rPr>
              <a:t>Personalikulud</a:t>
            </a:r>
            <a:r>
              <a:rPr lang="et-EE" dirty="0">
                <a:solidFill>
                  <a:srgbClr val="002060"/>
                </a:solidFill>
              </a:rPr>
              <a:t> (palk, puhkusetasu, teenistusest või töölt vabastamise, töölepingu või teenistussuhte lõpetamise ja muud seadusest tulenevad hüvitised, seadusest tulenevad maksud ja maksed eelnevalt nimetatud kuludelt, lähetusega või töö- ja ametiülesande täitmisega seotud kulu, koolituskulu, töötaja ja ametniku tervisekontrolli kulu), </a:t>
            </a:r>
            <a:r>
              <a:rPr lang="et-EE" b="1" dirty="0">
                <a:solidFill>
                  <a:srgbClr val="002060"/>
                </a:solidFill>
              </a:rPr>
              <a:t>mis on seotud projekti administreerimisega.</a:t>
            </a:r>
          </a:p>
          <a:p>
            <a:endParaRPr lang="et-EE" dirty="0">
              <a:solidFill>
                <a:srgbClr val="002060"/>
              </a:solidFill>
            </a:endParaRPr>
          </a:p>
          <a:p>
            <a:r>
              <a:rPr lang="et-EE" dirty="0">
                <a:solidFill>
                  <a:srgbClr val="002060"/>
                </a:solidFill>
              </a:rPr>
              <a:t>Projekti administreerimine:</a:t>
            </a:r>
          </a:p>
          <a:p>
            <a:r>
              <a:rPr lang="et-EE" dirty="0">
                <a:solidFill>
                  <a:srgbClr val="002060"/>
                </a:solidFill>
              </a:rPr>
              <a:t>raamatupidamine</a:t>
            </a:r>
          </a:p>
          <a:p>
            <a:r>
              <a:rPr lang="et-EE" dirty="0">
                <a:solidFill>
                  <a:srgbClr val="002060"/>
                </a:solidFill>
              </a:rPr>
              <a:t>sekretäri- ja personalitöö</a:t>
            </a:r>
          </a:p>
          <a:p>
            <a:r>
              <a:rPr lang="et-EE" dirty="0">
                <a:solidFill>
                  <a:srgbClr val="002060"/>
                </a:solidFill>
              </a:rPr>
              <a:t>juriidiline nõustamine</a:t>
            </a:r>
          </a:p>
          <a:p>
            <a:r>
              <a:rPr lang="et-EE" dirty="0">
                <a:solidFill>
                  <a:srgbClr val="002060"/>
                </a:solidFill>
              </a:rPr>
              <a:t>vara haldamine</a:t>
            </a:r>
          </a:p>
          <a:p>
            <a:r>
              <a:rPr lang="et-EE" dirty="0">
                <a:solidFill>
                  <a:srgbClr val="002060"/>
                </a:solidFill>
              </a:rPr>
              <a:t>infotehnoloogiline tugitegevus</a:t>
            </a:r>
          </a:p>
          <a:p>
            <a:r>
              <a:rPr lang="et-EE" dirty="0">
                <a:solidFill>
                  <a:srgbClr val="002060"/>
                </a:solidFill>
              </a:rPr>
              <a:t>muu abistav töö</a:t>
            </a:r>
          </a:p>
          <a:p>
            <a:endParaRPr lang="et-EE" dirty="0"/>
          </a:p>
        </p:txBody>
      </p:sp>
    </p:spTree>
    <p:extLst>
      <p:ext uri="{BB962C8B-B14F-4D97-AF65-F5344CB8AC3E}">
        <p14:creationId xmlns:p14="http://schemas.microsoft.com/office/powerpoint/2010/main" val="2355679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567063"/>
            <a:ext cx="10972800" cy="637801"/>
          </a:xfrm>
        </p:spPr>
        <p:txBody>
          <a:bodyPr/>
          <a:lstStyle/>
          <a:p>
            <a:r>
              <a:rPr lang="da-DK" dirty="0"/>
              <a:t>Kaudsed kulud – Ühendmääruse § 9 lg 5</a:t>
            </a:r>
            <a:endParaRPr lang="et-EE" dirty="0"/>
          </a:p>
        </p:txBody>
      </p:sp>
      <p:sp>
        <p:nvSpPr>
          <p:cNvPr id="3" name="Sisu kohatäide 2"/>
          <p:cNvSpPr>
            <a:spLocks noGrp="1"/>
          </p:cNvSpPr>
          <p:nvPr>
            <p:ph idx="1"/>
          </p:nvPr>
        </p:nvSpPr>
        <p:spPr>
          <a:xfrm>
            <a:off x="609600" y="2204864"/>
            <a:ext cx="10972800" cy="3960443"/>
          </a:xfrm>
        </p:spPr>
        <p:txBody>
          <a:bodyPr/>
          <a:lstStyle/>
          <a:p>
            <a:r>
              <a:rPr lang="et-EE" dirty="0">
                <a:solidFill>
                  <a:srgbClr val="002060"/>
                </a:solidFill>
              </a:rPr>
              <a:t>Projekti </a:t>
            </a:r>
            <a:r>
              <a:rPr lang="et-EE" dirty="0" err="1">
                <a:solidFill>
                  <a:srgbClr val="002060"/>
                </a:solidFill>
              </a:rPr>
              <a:t>üldkulud</a:t>
            </a:r>
            <a:r>
              <a:rPr lang="et-EE" dirty="0">
                <a:solidFill>
                  <a:srgbClr val="002060"/>
                </a:solidFill>
              </a:rPr>
              <a:t>:</a:t>
            </a:r>
          </a:p>
          <a:p>
            <a:r>
              <a:rPr lang="et-EE" dirty="0">
                <a:solidFill>
                  <a:srgbClr val="002060"/>
                </a:solidFill>
              </a:rPr>
              <a:t>kontoritarvete ja -mööbli ostmise, rentimise, hooldamise ja remondi kulud</a:t>
            </a:r>
          </a:p>
          <a:p>
            <a:r>
              <a:rPr lang="et-EE" dirty="0">
                <a:solidFill>
                  <a:srgbClr val="002060"/>
                </a:solidFill>
              </a:rPr>
              <a:t>sidekulud, sealhulgas interneti-, telefoni- ja postikulu</a:t>
            </a:r>
          </a:p>
          <a:p>
            <a:r>
              <a:rPr lang="et-EE" dirty="0">
                <a:solidFill>
                  <a:srgbClr val="002060"/>
                </a:solidFill>
              </a:rPr>
              <a:t>infotehnoloogia kulud, sealhulgas tark- ja riistvara, kontoritehnika ostmise ja rentimise, ning serverite, võrkude ja kontoritehnika hooldamise ja remondi kulud</a:t>
            </a:r>
          </a:p>
          <a:p>
            <a:r>
              <a:rPr lang="et-EE" dirty="0">
                <a:solidFill>
                  <a:srgbClr val="002060"/>
                </a:solidFill>
              </a:rPr>
              <a:t>kütte, vee, elektri ja ruumide koristamise kulud</a:t>
            </a:r>
          </a:p>
          <a:p>
            <a:r>
              <a:rPr lang="et-EE" dirty="0">
                <a:solidFill>
                  <a:srgbClr val="002060"/>
                </a:solidFill>
              </a:rPr>
              <a:t>ruumide rendikulud</a:t>
            </a:r>
          </a:p>
          <a:p>
            <a:r>
              <a:rPr lang="et-EE" dirty="0">
                <a:solidFill>
                  <a:srgbClr val="002060"/>
                </a:solidFill>
              </a:rPr>
              <a:t>valveteenuse kulud</a:t>
            </a:r>
          </a:p>
          <a:p>
            <a:r>
              <a:rPr lang="et-EE" dirty="0">
                <a:solidFill>
                  <a:srgbClr val="002060"/>
                </a:solidFill>
              </a:rPr>
              <a:t>maamaks</a:t>
            </a:r>
          </a:p>
          <a:p>
            <a:r>
              <a:rPr lang="et-EE" dirty="0">
                <a:solidFill>
                  <a:srgbClr val="002060"/>
                </a:solidFill>
              </a:rPr>
              <a:t>pangakonto avamise ja haldamise kulud ning makse ülekandetasu</a:t>
            </a:r>
          </a:p>
        </p:txBody>
      </p:sp>
    </p:spTree>
    <p:extLst>
      <p:ext uri="{BB962C8B-B14F-4D97-AF65-F5344CB8AC3E}">
        <p14:creationId xmlns:p14="http://schemas.microsoft.com/office/powerpoint/2010/main" val="699427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484784"/>
            <a:ext cx="10972800" cy="1143000"/>
          </a:xfrm>
        </p:spPr>
        <p:txBody>
          <a:bodyPr/>
          <a:lstStyle/>
          <a:p>
            <a:r>
              <a:rPr lang="et-EE" dirty="0"/>
              <a:t>Mitteabikõlblikud </a:t>
            </a:r>
            <a:r>
              <a:rPr lang="et-EE" dirty="0" smtClean="0"/>
              <a:t>kulud I</a:t>
            </a:r>
            <a:endParaRPr lang="et-EE" dirty="0"/>
          </a:p>
        </p:txBody>
      </p:sp>
      <p:sp>
        <p:nvSpPr>
          <p:cNvPr id="3" name="Sisu kohatäide 2"/>
          <p:cNvSpPr>
            <a:spLocks noGrp="1"/>
          </p:cNvSpPr>
          <p:nvPr>
            <p:ph idx="1"/>
          </p:nvPr>
        </p:nvSpPr>
        <p:spPr>
          <a:xfrm>
            <a:off x="479376" y="2132856"/>
            <a:ext cx="10972800" cy="3960443"/>
          </a:xfrm>
        </p:spPr>
        <p:txBody>
          <a:bodyPr>
            <a:normAutofit lnSpcReduction="10000"/>
          </a:bodyPr>
          <a:lstStyle/>
          <a:p>
            <a:r>
              <a:rPr lang="et-EE" dirty="0">
                <a:solidFill>
                  <a:srgbClr val="002060"/>
                </a:solidFill>
              </a:rPr>
              <a:t>Ühendmäärus </a:t>
            </a:r>
            <a:r>
              <a:rPr lang="et-EE" dirty="0" smtClean="0">
                <a:solidFill>
                  <a:srgbClr val="002060"/>
                </a:solidFill>
              </a:rPr>
              <a:t>§ 4 </a:t>
            </a:r>
            <a:r>
              <a:rPr lang="et-EE" dirty="0">
                <a:solidFill>
                  <a:srgbClr val="002060"/>
                </a:solidFill>
              </a:rPr>
              <a:t>(valikuliselt):</a:t>
            </a:r>
          </a:p>
          <a:p>
            <a:r>
              <a:rPr lang="et-EE" dirty="0">
                <a:solidFill>
                  <a:srgbClr val="002060"/>
                </a:solidFill>
              </a:rPr>
              <a:t>rahatrahv, rahaline karistus, kohustuse mittetäitmisel makstav leppetrahv ja viivis</a:t>
            </a:r>
          </a:p>
          <a:p>
            <a:r>
              <a:rPr lang="et-EE" dirty="0">
                <a:solidFill>
                  <a:srgbClr val="002060"/>
                </a:solidFill>
              </a:rPr>
              <a:t>laenuintress</a:t>
            </a:r>
          </a:p>
          <a:p>
            <a:r>
              <a:rPr lang="et-EE" dirty="0">
                <a:solidFill>
                  <a:srgbClr val="002060"/>
                </a:solidFill>
              </a:rPr>
              <a:t>mitterahalised kulud</a:t>
            </a:r>
          </a:p>
          <a:p>
            <a:r>
              <a:rPr lang="et-EE" dirty="0">
                <a:solidFill>
                  <a:srgbClr val="002060"/>
                </a:solidFill>
              </a:rPr>
              <a:t>kindlustusmaksed, välja arvatud kasko-, liiklus-, vara-, reisi-, ravi-, tööohutus-, tööandja vastutuskindlustusmaksed ja palgaga kaasnevad kindlustusmaksed</a:t>
            </a:r>
          </a:p>
          <a:p>
            <a:r>
              <a:rPr lang="et-EE" dirty="0">
                <a:solidFill>
                  <a:srgbClr val="002060"/>
                </a:solidFill>
              </a:rPr>
              <a:t>palgale lisaks makstav toetus või lisahüve, mis ei ole käsitatav palgana seaduse tähenduses</a:t>
            </a:r>
          </a:p>
          <a:p>
            <a:r>
              <a:rPr lang="et-EE" dirty="0">
                <a:solidFill>
                  <a:srgbClr val="002060"/>
                </a:solidFill>
              </a:rPr>
              <a:t>liisingulepingu alusel tekkiv kulu juhul, kui liisinguandja ei ole krediidiasutuste seaduse alusel tegutsev krediidi- või finantseerimisasutus</a:t>
            </a:r>
          </a:p>
          <a:p>
            <a:r>
              <a:rPr lang="et-EE" dirty="0">
                <a:solidFill>
                  <a:srgbClr val="002060"/>
                </a:solidFill>
              </a:rPr>
              <a:t>käibemaks, välja arvatud, kui Euroopa Parlamendi ja nõukogu määruse (EL) nr 1303/2013 artikli 69 lõike 3 punkti c kohaselt ei ole käibemaks käibemaksuseaduse alusel tagasi saadav.</a:t>
            </a:r>
          </a:p>
          <a:p>
            <a:r>
              <a:rPr lang="et-EE" dirty="0">
                <a:solidFill>
                  <a:srgbClr val="002060"/>
                </a:solidFill>
              </a:rPr>
              <a:t>kulu, mis on toetuse saajale varem hüvitatud teisest meetmest või riigieelarve või muudest välisabi vahenditest</a:t>
            </a:r>
          </a:p>
          <a:p>
            <a:endParaRPr lang="et-EE" dirty="0"/>
          </a:p>
        </p:txBody>
      </p:sp>
    </p:spTree>
    <p:extLst>
      <p:ext uri="{BB962C8B-B14F-4D97-AF65-F5344CB8AC3E}">
        <p14:creationId xmlns:p14="http://schemas.microsoft.com/office/powerpoint/2010/main" val="18480926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340769"/>
            <a:ext cx="10972800" cy="648071"/>
          </a:xfrm>
        </p:spPr>
        <p:txBody>
          <a:bodyPr/>
          <a:lstStyle/>
          <a:p>
            <a:r>
              <a:rPr lang="et-EE" dirty="0"/>
              <a:t>Mitteabikõlblikud </a:t>
            </a:r>
            <a:r>
              <a:rPr lang="et-EE" dirty="0" smtClean="0"/>
              <a:t>kulud II</a:t>
            </a:r>
            <a:endParaRPr lang="et-EE" dirty="0"/>
          </a:p>
        </p:txBody>
      </p:sp>
      <p:sp>
        <p:nvSpPr>
          <p:cNvPr id="3" name="Sisu kohatäide 2"/>
          <p:cNvSpPr>
            <a:spLocks noGrp="1"/>
          </p:cNvSpPr>
          <p:nvPr>
            <p:ph idx="1"/>
          </p:nvPr>
        </p:nvSpPr>
        <p:spPr>
          <a:xfrm>
            <a:off x="609600" y="1988840"/>
            <a:ext cx="10972800" cy="4176467"/>
          </a:xfrm>
        </p:spPr>
        <p:txBody>
          <a:bodyPr>
            <a:noAutofit/>
          </a:bodyPr>
          <a:lstStyle/>
          <a:p>
            <a:r>
              <a:rPr lang="et-EE" sz="1500" dirty="0">
                <a:solidFill>
                  <a:schemeClr val="tx2">
                    <a:lumMod val="75000"/>
                  </a:schemeClr>
                </a:solidFill>
              </a:rPr>
              <a:t>Lisaks ühendmääruse §-s 4 loetletud mitteabikõlblikele kuludele on määruse raames mitteabikõlblik:</a:t>
            </a:r>
          </a:p>
          <a:p>
            <a:r>
              <a:rPr lang="et-EE" sz="1500" dirty="0">
                <a:solidFill>
                  <a:schemeClr val="tx2">
                    <a:lumMod val="75000"/>
                  </a:schemeClr>
                </a:solidFill>
              </a:rPr>
              <a:t>1) tulumaksuseaduse § 48 lõike 4 tähenduses erisoodustuselt, välja arvatud toitlustuskuludelt, makstav maks;</a:t>
            </a:r>
          </a:p>
          <a:p>
            <a:r>
              <a:rPr lang="et-EE" sz="1500" dirty="0">
                <a:solidFill>
                  <a:schemeClr val="tx2">
                    <a:lumMod val="75000"/>
                  </a:schemeClr>
                </a:solidFill>
              </a:rPr>
              <a:t>2) kinnisasja ostmise ja liisimise kulu;</a:t>
            </a:r>
          </a:p>
          <a:p>
            <a:r>
              <a:rPr lang="et-EE" sz="1500" dirty="0">
                <a:solidFill>
                  <a:schemeClr val="tx2">
                    <a:lumMod val="75000"/>
                  </a:schemeClr>
                </a:solidFill>
              </a:rPr>
              <a:t>3) mootorsõiduki remondi- ja tarvikute kulu (v.a käesoleva paragrahvi lõikes 6 sätestatud sotsiaaltransporditeenuse osutamiseks mootorsõiduki kohandamisega seotud kulud);</a:t>
            </a:r>
          </a:p>
          <a:p>
            <a:r>
              <a:rPr lang="et-EE" sz="1500" dirty="0">
                <a:solidFill>
                  <a:schemeClr val="tx2">
                    <a:lumMod val="75000"/>
                  </a:schemeClr>
                </a:solidFill>
              </a:rPr>
              <a:t>4) sihtrühmale makstavad riiklikud ning kohalike omavalitsuste toetused ja abirahad;</a:t>
            </a:r>
          </a:p>
          <a:p>
            <a:r>
              <a:rPr lang="et-EE" sz="1500" dirty="0">
                <a:solidFill>
                  <a:schemeClr val="tx2">
                    <a:lumMod val="75000"/>
                  </a:schemeClr>
                </a:solidFill>
              </a:rPr>
              <a:t>5) uuringute, analüüside ja kaardistuste kulu, välja arvatud sihtrühma kaardistus enne projekti sihtrühmale suunatud tegevuste algust;</a:t>
            </a:r>
          </a:p>
          <a:p>
            <a:r>
              <a:rPr lang="et-EE" sz="1500" dirty="0">
                <a:solidFill>
                  <a:schemeClr val="tx2">
                    <a:lumMod val="75000"/>
                  </a:schemeClr>
                </a:solidFill>
              </a:rPr>
              <a:t>6) tervishoiuteenuste korraldamise seaduse §-s 2 sätestatud tervishoiuteenuste osutamisega seotud kulud;</a:t>
            </a:r>
          </a:p>
          <a:p>
            <a:r>
              <a:rPr lang="et-EE" sz="1500" dirty="0">
                <a:solidFill>
                  <a:schemeClr val="tx2">
                    <a:lumMod val="75000"/>
                  </a:schemeClr>
                </a:solidFill>
              </a:rPr>
              <a:t>7) rahvusvahelise koostöö tegevuste kulud;</a:t>
            </a:r>
          </a:p>
          <a:p>
            <a:r>
              <a:rPr lang="et-EE" sz="1500" dirty="0">
                <a:solidFill>
                  <a:schemeClr val="tx2">
                    <a:lumMod val="75000"/>
                  </a:schemeClr>
                </a:solidFill>
              </a:rPr>
              <a:t>8) </a:t>
            </a:r>
            <a:r>
              <a:rPr lang="et-EE" sz="1500" dirty="0" err="1">
                <a:solidFill>
                  <a:schemeClr val="tx2">
                    <a:lumMod val="75000"/>
                  </a:schemeClr>
                </a:solidFill>
              </a:rPr>
              <a:t>väliskoolituse</a:t>
            </a:r>
            <a:r>
              <a:rPr lang="et-EE" sz="1500" dirty="0">
                <a:solidFill>
                  <a:schemeClr val="tx2">
                    <a:lumMod val="75000"/>
                  </a:schemeClr>
                </a:solidFill>
              </a:rPr>
              <a:t> ja -lähetuse kulud;</a:t>
            </a:r>
          </a:p>
          <a:p>
            <a:r>
              <a:rPr lang="et-EE" sz="1500" dirty="0">
                <a:solidFill>
                  <a:schemeClr val="tx2">
                    <a:lumMod val="75000"/>
                  </a:schemeClr>
                </a:solidFill>
              </a:rPr>
              <a:t>9) abivahendite soetamise kulud, välja arvatud käesoleva paragrahvi lõike 4 punktis 1 ja lõike 6 punktis 5 sätestatud juhul;</a:t>
            </a:r>
          </a:p>
          <a:p>
            <a:r>
              <a:rPr lang="et-EE" sz="1500" dirty="0">
                <a:solidFill>
                  <a:schemeClr val="tx2">
                    <a:lumMod val="75000"/>
                  </a:schemeClr>
                </a:solidFill>
              </a:rPr>
              <a:t>10) inimese kodu kohandamise kulu;</a:t>
            </a:r>
          </a:p>
          <a:p>
            <a:r>
              <a:rPr lang="et-EE" sz="1500" dirty="0">
                <a:solidFill>
                  <a:schemeClr val="tx2">
                    <a:lumMod val="75000"/>
                  </a:schemeClr>
                </a:solidFill>
              </a:rPr>
              <a:t>11) tööturuteenuste ja -toetuste seaduse § 9 lõikes 1 sätestatud tööturuteenuste osutamise kulu;</a:t>
            </a:r>
          </a:p>
          <a:p>
            <a:r>
              <a:rPr lang="et-EE" sz="1500" dirty="0">
                <a:solidFill>
                  <a:schemeClr val="tx2">
                    <a:lumMod val="75000"/>
                  </a:schemeClr>
                </a:solidFill>
              </a:rPr>
              <a:t>12) sotsiaalhoolekande seaduse 3. peatüki 2. ja 3. jaos sätestatud erihoolekande- ja rehabilitatsiooniteenuse osutamise kulu.</a:t>
            </a:r>
          </a:p>
          <a:p>
            <a:endParaRPr lang="et-EE" sz="1400" dirty="0">
              <a:solidFill>
                <a:schemeClr val="tx2">
                  <a:lumMod val="75000"/>
                </a:schemeClr>
              </a:solidFill>
            </a:endParaRPr>
          </a:p>
          <a:p>
            <a:endParaRPr lang="et-EE" sz="1400" dirty="0">
              <a:solidFill>
                <a:srgbClr val="002060"/>
              </a:solidFill>
            </a:endParaRPr>
          </a:p>
        </p:txBody>
      </p:sp>
    </p:spTree>
    <p:extLst>
      <p:ext uri="{BB962C8B-B14F-4D97-AF65-F5344CB8AC3E}">
        <p14:creationId xmlns:p14="http://schemas.microsoft.com/office/powerpoint/2010/main" val="16676870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endParaRPr lang="et-EE" dirty="0"/>
          </a:p>
        </p:txBody>
      </p:sp>
      <p:sp>
        <p:nvSpPr>
          <p:cNvPr id="3" name="Sisu kohatäide 2"/>
          <p:cNvSpPr>
            <a:spLocks noGrp="1"/>
          </p:cNvSpPr>
          <p:nvPr>
            <p:ph idx="1"/>
          </p:nvPr>
        </p:nvSpPr>
        <p:spPr/>
        <p:txBody>
          <a:bodyPr/>
          <a:lstStyle/>
          <a:p>
            <a:pPr algn="ctr"/>
            <a:r>
              <a:rPr lang="fi-FI" sz="3600" b="1" dirty="0">
                <a:solidFill>
                  <a:srgbClr val="002060"/>
                </a:solidFill>
              </a:rPr>
              <a:t>TÄNAN KUULAMAST</a:t>
            </a:r>
            <a:endParaRPr lang="et-EE" sz="3600" b="1" dirty="0">
              <a:solidFill>
                <a:srgbClr val="002060"/>
              </a:solidFill>
            </a:endParaRPr>
          </a:p>
          <a:p>
            <a:pPr algn="ctr"/>
            <a:r>
              <a:rPr lang="fi-FI" sz="3600" b="1" dirty="0">
                <a:solidFill>
                  <a:srgbClr val="002060"/>
                </a:solidFill>
              </a:rPr>
              <a:t>JA KAASA MÕTLEMAST!</a:t>
            </a:r>
            <a:endParaRPr lang="et-EE" sz="3600" b="1" dirty="0">
              <a:solidFill>
                <a:srgbClr val="002060"/>
              </a:solidFill>
            </a:endParaRPr>
          </a:p>
          <a:p>
            <a:endParaRPr lang="et-EE" dirty="0"/>
          </a:p>
        </p:txBody>
      </p:sp>
    </p:spTree>
    <p:extLst>
      <p:ext uri="{BB962C8B-B14F-4D97-AF65-F5344CB8AC3E}">
        <p14:creationId xmlns:p14="http://schemas.microsoft.com/office/powerpoint/2010/main" val="348886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23392" y="1556792"/>
            <a:ext cx="10972800" cy="648072"/>
          </a:xfrm>
        </p:spPr>
        <p:txBody>
          <a:bodyPr/>
          <a:lstStyle/>
          <a:p>
            <a:r>
              <a:rPr lang="et-EE" dirty="0"/>
              <a:t>Kulude abikõlblikkuse </a:t>
            </a:r>
            <a:r>
              <a:rPr lang="et-EE" dirty="0" err="1"/>
              <a:t>üldtingimused</a:t>
            </a:r>
            <a:endParaRPr lang="et-EE" dirty="0"/>
          </a:p>
        </p:txBody>
      </p:sp>
      <p:sp>
        <p:nvSpPr>
          <p:cNvPr id="3" name="Sisu kohatäide 2"/>
          <p:cNvSpPr>
            <a:spLocks noGrp="1"/>
          </p:cNvSpPr>
          <p:nvPr>
            <p:ph idx="1"/>
          </p:nvPr>
        </p:nvSpPr>
        <p:spPr>
          <a:xfrm>
            <a:off x="637184" y="2780928"/>
            <a:ext cx="9731504" cy="2592288"/>
          </a:xfrm>
        </p:spPr>
        <p:txBody>
          <a:bodyPr>
            <a:normAutofit lnSpcReduction="10000"/>
          </a:bodyPr>
          <a:lstStyle/>
          <a:p>
            <a:r>
              <a:rPr lang="et-EE" dirty="0">
                <a:solidFill>
                  <a:srgbClr val="002060"/>
                </a:solidFill>
              </a:rPr>
              <a:t>Kulu on abikõlblik, kui see on põhjendatud, tegeliku kulu tekkimine on tõendatud ja </a:t>
            </a:r>
            <a:r>
              <a:rPr lang="et-EE" dirty="0" smtClean="0">
                <a:solidFill>
                  <a:srgbClr val="002060"/>
                </a:solidFill>
              </a:rPr>
              <a:t>makstud ning on kooskõlas EL ja Eesti õigusaktidega.</a:t>
            </a:r>
          </a:p>
          <a:p>
            <a:r>
              <a:rPr lang="et-EE" dirty="0">
                <a:solidFill>
                  <a:srgbClr val="002060"/>
                </a:solidFill>
              </a:rPr>
              <a:t>Kulu loetakse põhjendatuks, kui kulu on sobiv, vajalik ja tõhus meetme  eesmärkide ning tulemuste saavutamiseks ja see tekib projektis nimetatud toetatavate tegevuste </a:t>
            </a:r>
            <a:r>
              <a:rPr lang="et-EE" dirty="0" smtClean="0">
                <a:solidFill>
                  <a:srgbClr val="002060"/>
                </a:solidFill>
              </a:rPr>
              <a:t>käigus</a:t>
            </a:r>
          </a:p>
          <a:p>
            <a:r>
              <a:rPr lang="et-EE" dirty="0">
                <a:solidFill>
                  <a:srgbClr val="002060"/>
                </a:solidFill>
              </a:rPr>
              <a:t>Kui projekt teenib puhastulu, tuleb kohaldada puhastulu </a:t>
            </a:r>
            <a:r>
              <a:rPr lang="et-EE" dirty="0" err="1">
                <a:solidFill>
                  <a:srgbClr val="002060"/>
                </a:solidFill>
              </a:rPr>
              <a:t>mahaarvamisel</a:t>
            </a:r>
            <a:r>
              <a:rPr lang="et-EE" dirty="0">
                <a:solidFill>
                  <a:srgbClr val="002060"/>
                </a:solidFill>
              </a:rPr>
              <a:t> Euroopa Parlamendi ja nõukogu määruse (EL) nr 1303/2013 artikli 65 lõikes 8 sätestatut</a:t>
            </a:r>
            <a:r>
              <a:rPr lang="et-EE" dirty="0" smtClean="0">
                <a:solidFill>
                  <a:srgbClr val="002060"/>
                </a:solidFill>
              </a:rPr>
              <a:t>.</a:t>
            </a:r>
          </a:p>
          <a:p>
            <a:r>
              <a:rPr lang="et-EE" dirty="0">
                <a:solidFill>
                  <a:srgbClr val="002060"/>
                </a:solidFill>
              </a:rPr>
              <a:t>Määruse mõistes on puhastulu </a:t>
            </a:r>
            <a:r>
              <a:rPr lang="et-EE" dirty="0" err="1">
                <a:solidFill>
                  <a:srgbClr val="002060"/>
                </a:solidFill>
              </a:rPr>
              <a:t>KOVi</a:t>
            </a:r>
            <a:r>
              <a:rPr lang="et-EE" dirty="0">
                <a:solidFill>
                  <a:srgbClr val="002060"/>
                </a:solidFill>
              </a:rPr>
              <a:t> poolt teenuste eest võetav kliendi omaosalus.</a:t>
            </a:r>
            <a:r>
              <a:rPr lang="et-EE" dirty="0"/>
              <a:t> </a:t>
            </a:r>
            <a:endParaRPr lang="et-EE" dirty="0" smtClean="0">
              <a:solidFill>
                <a:srgbClr val="002060"/>
              </a:solidFill>
            </a:endParaRPr>
          </a:p>
          <a:p>
            <a:r>
              <a:rPr lang="et-EE" dirty="0">
                <a:solidFill>
                  <a:srgbClr val="002060"/>
                </a:solidFill>
              </a:rPr>
              <a:t>Abikõlblikeks kuludeks loetakse </a:t>
            </a:r>
            <a:r>
              <a:rPr lang="et-EE" dirty="0" smtClean="0">
                <a:solidFill>
                  <a:srgbClr val="002060"/>
                </a:solidFill>
              </a:rPr>
              <a:t>meetme </a:t>
            </a:r>
            <a:r>
              <a:rPr lang="et-EE" dirty="0">
                <a:solidFill>
                  <a:srgbClr val="002060"/>
                </a:solidFill>
              </a:rPr>
              <a:t>määruse §-s 6 nimetatud tegevuste elluviimiseks vajalikud kulud, mis vastavad ühendmääruses ja </a:t>
            </a:r>
            <a:r>
              <a:rPr lang="et-EE" dirty="0" smtClean="0">
                <a:solidFill>
                  <a:srgbClr val="002060"/>
                </a:solidFill>
              </a:rPr>
              <a:t>meetme </a:t>
            </a:r>
            <a:r>
              <a:rPr lang="et-EE" dirty="0">
                <a:solidFill>
                  <a:srgbClr val="002060"/>
                </a:solidFill>
              </a:rPr>
              <a:t>määruses sätestatud tingimustele</a:t>
            </a:r>
            <a:r>
              <a:rPr lang="et-EE" dirty="0" smtClean="0">
                <a:solidFill>
                  <a:srgbClr val="002060"/>
                </a:solidFill>
              </a:rPr>
              <a:t>.</a:t>
            </a:r>
          </a:p>
        </p:txBody>
      </p:sp>
    </p:spTree>
    <p:extLst>
      <p:ext uri="{BB962C8B-B14F-4D97-AF65-F5344CB8AC3E}">
        <p14:creationId xmlns:p14="http://schemas.microsoft.com/office/powerpoint/2010/main" val="2554677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51384" y="1196752"/>
            <a:ext cx="10972800" cy="936104"/>
          </a:xfrm>
        </p:spPr>
        <p:txBody>
          <a:bodyPr>
            <a:normAutofit fontScale="90000"/>
          </a:bodyPr>
          <a:lstStyle/>
          <a:p>
            <a:r>
              <a:rPr lang="et-EE" dirty="0" smtClean="0"/>
              <a:t>Abikõlblikkuse </a:t>
            </a:r>
            <a:r>
              <a:rPr lang="et-EE" dirty="0" err="1" smtClean="0"/>
              <a:t>üldtingimused</a:t>
            </a:r>
            <a:r>
              <a:rPr lang="et-EE" dirty="0" smtClean="0"/>
              <a:t> meetme raames I</a:t>
            </a:r>
            <a:br>
              <a:rPr lang="et-EE" dirty="0" smtClean="0"/>
            </a:br>
            <a:endParaRPr lang="et-EE" dirty="0"/>
          </a:p>
        </p:txBody>
      </p:sp>
      <p:sp>
        <p:nvSpPr>
          <p:cNvPr id="4" name="Sisu kohatäide 3"/>
          <p:cNvSpPr>
            <a:spLocks noGrp="1"/>
          </p:cNvSpPr>
          <p:nvPr>
            <p:ph idx="1"/>
          </p:nvPr>
        </p:nvSpPr>
        <p:spPr>
          <a:xfrm>
            <a:off x="623392" y="1844824"/>
            <a:ext cx="10972800" cy="4536504"/>
          </a:xfrm>
        </p:spPr>
        <p:txBody>
          <a:bodyPr>
            <a:noAutofit/>
          </a:bodyPr>
          <a:lstStyle/>
          <a:p>
            <a:r>
              <a:rPr lang="et-EE" sz="1600" b="1" u="sng" dirty="0">
                <a:solidFill>
                  <a:srgbClr val="002060"/>
                </a:solidFill>
              </a:rPr>
              <a:t>Toetuse andmise eesmärk on</a:t>
            </a:r>
            <a:r>
              <a:rPr lang="et-EE" sz="1600" b="1" dirty="0">
                <a:solidFill>
                  <a:srgbClr val="002060"/>
                </a:solidFill>
              </a:rPr>
              <a:t>:</a:t>
            </a:r>
          </a:p>
          <a:p>
            <a:r>
              <a:rPr lang="et-EE" sz="1600" dirty="0">
                <a:solidFill>
                  <a:srgbClr val="002060"/>
                </a:solidFill>
              </a:rPr>
              <a:t>1) tööealise inimese hoolduskoormuse vähendamine ning tööturule sisenemise või tööturul jätkamise </a:t>
            </a:r>
            <a:r>
              <a:rPr lang="et-EE" sz="1600" dirty="0" smtClean="0">
                <a:solidFill>
                  <a:srgbClr val="002060"/>
                </a:solidFill>
              </a:rPr>
              <a:t>toetamine või</a:t>
            </a:r>
            <a:endParaRPr lang="et-EE" sz="1600" dirty="0">
              <a:solidFill>
                <a:srgbClr val="002060"/>
              </a:solidFill>
            </a:endParaRPr>
          </a:p>
          <a:p>
            <a:r>
              <a:rPr lang="et-EE" sz="1600" dirty="0">
                <a:solidFill>
                  <a:srgbClr val="002060"/>
                </a:solidFill>
              </a:rPr>
              <a:t>2) tööealise erivajadustega inimese toimetuleku toetamine tööturule sisenemise või tööturul jätkamise võimekuse </a:t>
            </a:r>
            <a:r>
              <a:rPr lang="et-EE" sz="1600" dirty="0" smtClean="0">
                <a:solidFill>
                  <a:srgbClr val="002060"/>
                </a:solidFill>
              </a:rPr>
              <a:t>suurendamiseks</a:t>
            </a:r>
            <a:r>
              <a:rPr lang="et-EE" sz="1600" dirty="0" smtClean="0"/>
              <a:t>;</a:t>
            </a:r>
          </a:p>
          <a:p>
            <a:r>
              <a:rPr lang="et-EE" sz="1600" dirty="0" smtClean="0"/>
              <a:t>3) </a:t>
            </a:r>
            <a:r>
              <a:rPr lang="et-EE" sz="1600" dirty="0">
                <a:solidFill>
                  <a:srgbClr val="002060"/>
                </a:solidFill>
              </a:rPr>
              <a:t>toimetulekuraskustes inimese toimetuleku </a:t>
            </a:r>
            <a:r>
              <a:rPr lang="et-EE" sz="1600" dirty="0" smtClean="0">
                <a:solidFill>
                  <a:srgbClr val="002060"/>
                </a:solidFill>
              </a:rPr>
              <a:t>toetamine</a:t>
            </a:r>
            <a:endParaRPr lang="et-EE" sz="1600" dirty="0">
              <a:solidFill>
                <a:srgbClr val="002060"/>
              </a:solidFill>
            </a:endParaRPr>
          </a:p>
          <a:p>
            <a:r>
              <a:rPr lang="et-EE" sz="1600" dirty="0">
                <a:solidFill>
                  <a:srgbClr val="002060"/>
                </a:solidFill>
              </a:rPr>
              <a:t>Abikõlblikeks kuludeks loetakse meetme määruse §-s 6 nimetatud tegevuste elluviimiseks vajalikud kulud, mis vastavad ühendmääruses ja käesolevas määruses </a:t>
            </a:r>
            <a:r>
              <a:rPr lang="et-EE" sz="1600" dirty="0" smtClean="0">
                <a:solidFill>
                  <a:srgbClr val="002060"/>
                </a:solidFill>
              </a:rPr>
              <a:t>sätestatud </a:t>
            </a:r>
            <a:r>
              <a:rPr lang="et-EE" sz="1600" dirty="0">
                <a:solidFill>
                  <a:srgbClr val="002060"/>
                </a:solidFill>
              </a:rPr>
              <a:t>tingimustele</a:t>
            </a:r>
            <a:r>
              <a:rPr lang="et-EE" sz="1600" dirty="0" smtClean="0">
                <a:solidFill>
                  <a:srgbClr val="002060"/>
                </a:solidFill>
              </a:rPr>
              <a:t>.</a:t>
            </a:r>
          </a:p>
          <a:p>
            <a:r>
              <a:rPr lang="et-EE" sz="1600" dirty="0">
                <a:solidFill>
                  <a:srgbClr val="002060"/>
                </a:solidFill>
              </a:rPr>
              <a:t>Toetust antakse projektile, mille tegevus panustab käesoleva määruse §-s 5 nimetatud eesmärkide ja tulemuse saavutamisse ning mille elluviimisega osutatakse ja vajaduse korral arendatakse järgmisi hoolekandeteenuseid Ida-Viru </a:t>
            </a:r>
            <a:r>
              <a:rPr lang="et-EE" sz="1600" dirty="0" smtClean="0">
                <a:solidFill>
                  <a:srgbClr val="002060"/>
                </a:solidFill>
              </a:rPr>
              <a:t>maakonnas</a:t>
            </a:r>
          </a:p>
          <a:p>
            <a:r>
              <a:rPr lang="et-EE" sz="1600" dirty="0">
                <a:solidFill>
                  <a:srgbClr val="002060"/>
                </a:solidFill>
              </a:rPr>
              <a:t>  1) koduteenus;</a:t>
            </a:r>
            <a:br>
              <a:rPr lang="et-EE" sz="1600" dirty="0">
                <a:solidFill>
                  <a:srgbClr val="002060"/>
                </a:solidFill>
              </a:rPr>
            </a:br>
            <a:r>
              <a:rPr lang="et-EE" sz="1600" dirty="0">
                <a:solidFill>
                  <a:srgbClr val="002060"/>
                </a:solidFill>
              </a:rPr>
              <a:t>  2) tugiisikuteenus;</a:t>
            </a:r>
            <a:br>
              <a:rPr lang="et-EE" sz="1600" dirty="0">
                <a:solidFill>
                  <a:srgbClr val="002060"/>
                </a:solidFill>
              </a:rPr>
            </a:br>
            <a:r>
              <a:rPr lang="et-EE" sz="1600" dirty="0">
                <a:solidFill>
                  <a:srgbClr val="002060"/>
                </a:solidFill>
              </a:rPr>
              <a:t>  3) isikliku abistaja teenus;</a:t>
            </a:r>
            <a:br>
              <a:rPr lang="et-EE" sz="1600" dirty="0">
                <a:solidFill>
                  <a:srgbClr val="002060"/>
                </a:solidFill>
              </a:rPr>
            </a:br>
            <a:r>
              <a:rPr lang="et-EE" sz="1600" dirty="0">
                <a:solidFill>
                  <a:srgbClr val="002060"/>
                </a:solidFill>
              </a:rPr>
              <a:t>  4) väljaspool kodu osutatav </a:t>
            </a:r>
            <a:r>
              <a:rPr lang="et-EE" sz="1600" dirty="0" err="1">
                <a:solidFill>
                  <a:srgbClr val="002060"/>
                </a:solidFill>
              </a:rPr>
              <a:t>üldhooldusteenus</a:t>
            </a:r>
            <a:r>
              <a:rPr lang="et-EE" sz="1600" dirty="0">
                <a:solidFill>
                  <a:srgbClr val="002060"/>
                </a:solidFill>
              </a:rPr>
              <a:t> – päevahoiu- või intervallhooldusteenus;</a:t>
            </a:r>
            <a:br>
              <a:rPr lang="et-EE" sz="1600" dirty="0">
                <a:solidFill>
                  <a:srgbClr val="002060"/>
                </a:solidFill>
              </a:rPr>
            </a:br>
            <a:r>
              <a:rPr lang="et-EE" sz="1600" dirty="0">
                <a:solidFill>
                  <a:srgbClr val="002060"/>
                </a:solidFill>
              </a:rPr>
              <a:t>  5) nõustamisteenused või tugigrupid;</a:t>
            </a:r>
            <a:br>
              <a:rPr lang="et-EE" sz="1600" dirty="0">
                <a:solidFill>
                  <a:srgbClr val="002060"/>
                </a:solidFill>
              </a:rPr>
            </a:br>
            <a:r>
              <a:rPr lang="et-EE" sz="1600" dirty="0">
                <a:solidFill>
                  <a:srgbClr val="002060"/>
                </a:solidFill>
              </a:rPr>
              <a:t>  6) </a:t>
            </a:r>
            <a:r>
              <a:rPr lang="et-EE" sz="1600" dirty="0" smtClean="0">
                <a:solidFill>
                  <a:srgbClr val="002060"/>
                </a:solidFill>
              </a:rPr>
              <a:t>sotsiaaltransporditeenus.</a:t>
            </a:r>
            <a:endParaRPr lang="et-EE" sz="1600" dirty="0">
              <a:solidFill>
                <a:srgbClr val="002060"/>
              </a:solidFill>
            </a:endParaRPr>
          </a:p>
          <a:p>
            <a:r>
              <a:rPr lang="et-EE" sz="1600" dirty="0">
                <a:solidFill>
                  <a:srgbClr val="002060"/>
                </a:solidFill>
              </a:rPr>
              <a:t> </a:t>
            </a:r>
            <a:r>
              <a:rPr lang="et-EE" sz="1600" i="1" dirty="0">
                <a:solidFill>
                  <a:srgbClr val="002060"/>
                </a:solidFill>
              </a:rPr>
              <a:t>			</a:t>
            </a:r>
            <a:endParaRPr lang="et-EE" sz="1600" dirty="0"/>
          </a:p>
        </p:txBody>
      </p:sp>
    </p:spTree>
    <p:extLst>
      <p:ext uri="{BB962C8B-B14F-4D97-AF65-F5344CB8AC3E}">
        <p14:creationId xmlns:p14="http://schemas.microsoft.com/office/powerpoint/2010/main" val="442255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t-EE" sz="3200" dirty="0" smtClean="0"/>
              <a:t>Abikõlblikkus </a:t>
            </a:r>
            <a:r>
              <a:rPr lang="et-EE" sz="3200" dirty="0" err="1" smtClean="0"/>
              <a:t>üldtingimused</a:t>
            </a:r>
            <a:r>
              <a:rPr lang="et-EE" sz="3200" dirty="0" smtClean="0"/>
              <a:t> meetme raames II</a:t>
            </a:r>
            <a:endParaRPr lang="et-EE" sz="3200" dirty="0"/>
          </a:p>
        </p:txBody>
      </p:sp>
      <p:sp>
        <p:nvSpPr>
          <p:cNvPr id="3" name="Sisu kohatäide 2"/>
          <p:cNvSpPr>
            <a:spLocks noGrp="1"/>
          </p:cNvSpPr>
          <p:nvPr>
            <p:ph idx="1"/>
          </p:nvPr>
        </p:nvSpPr>
        <p:spPr>
          <a:xfrm>
            <a:off x="599090" y="2348880"/>
            <a:ext cx="10972800" cy="3272679"/>
          </a:xfrm>
        </p:spPr>
        <p:txBody>
          <a:bodyPr>
            <a:normAutofit fontScale="92500"/>
          </a:bodyPr>
          <a:lstStyle/>
          <a:p>
            <a:pPr marL="285750" indent="-285750">
              <a:buFont typeface="Arial" panose="020B0604020202020204" pitchFamily="34" charset="0"/>
              <a:buChar char="•"/>
            </a:pPr>
            <a:r>
              <a:rPr lang="et-EE" dirty="0">
                <a:solidFill>
                  <a:srgbClr val="002060"/>
                </a:solidFill>
              </a:rPr>
              <a:t>Kui taotlejaks on muu isik kui kohaliku omavalitsuse üksus, peab taotleja partnerina kaasama vähemalt ühe Ida-Virumaa territooriumil asuva kohaliku omavalitsuse üksuse, mille territooriumil hakatakse teenust </a:t>
            </a:r>
            <a:r>
              <a:rPr lang="et-EE" dirty="0" smtClean="0">
                <a:solidFill>
                  <a:srgbClr val="002060"/>
                </a:solidFill>
              </a:rPr>
              <a:t>osutama.</a:t>
            </a:r>
          </a:p>
          <a:p>
            <a:pPr marL="285750" indent="-285750">
              <a:buFont typeface="Arial" panose="020B0604020202020204" pitchFamily="34" charset="0"/>
              <a:buChar char="•"/>
            </a:pPr>
            <a:r>
              <a:rPr lang="et-EE" dirty="0">
                <a:solidFill>
                  <a:srgbClr val="002060"/>
                </a:solidFill>
              </a:rPr>
              <a:t>Meetme määruse §-s 6 nimetatud teenuste sisu, mis on reguleeritud sotsiaalhoolekande seaduses (edaspidi SHS), peab vastama </a:t>
            </a:r>
            <a:r>
              <a:rPr lang="et-EE" dirty="0" err="1">
                <a:solidFill>
                  <a:srgbClr val="002060"/>
                </a:solidFill>
              </a:rPr>
              <a:t>SHSis</a:t>
            </a:r>
            <a:r>
              <a:rPr lang="et-EE" dirty="0">
                <a:solidFill>
                  <a:srgbClr val="002060"/>
                </a:solidFill>
              </a:rPr>
              <a:t> sätestatud tingimustele</a:t>
            </a:r>
            <a:r>
              <a:rPr lang="et-EE" dirty="0" smtClean="0">
                <a:solidFill>
                  <a:srgbClr val="002060"/>
                </a:solidFill>
              </a:rPr>
              <a:t>.</a:t>
            </a:r>
          </a:p>
          <a:p>
            <a:pPr marL="285750" indent="-285750">
              <a:buFont typeface="Arial" panose="020B0604020202020204" pitchFamily="34" charset="0"/>
              <a:buChar char="•"/>
            </a:pPr>
            <a:r>
              <a:rPr lang="et-EE" dirty="0" smtClean="0">
                <a:solidFill>
                  <a:srgbClr val="002060"/>
                </a:solidFill>
              </a:rPr>
              <a:t>Enne teenuse osutamise algust peavad projektis osalevad kohaliku omavalitsuse üksused:</a:t>
            </a:r>
            <a:br>
              <a:rPr lang="et-EE" dirty="0" smtClean="0">
                <a:solidFill>
                  <a:srgbClr val="002060"/>
                </a:solidFill>
              </a:rPr>
            </a:br>
            <a:r>
              <a:rPr lang="et-EE" dirty="0" smtClean="0">
                <a:solidFill>
                  <a:srgbClr val="002060"/>
                </a:solidFill>
              </a:rPr>
              <a:t>  1) kehtestama teenuse osutamise tingimused ja korra vastavalt sotsiaalhoolekande seaduse §-le 14, välja arvatud juhul, kui varem kehtestatud teenuse osutamise tingimused ja kord vastavad nimetatud tingimusele;</a:t>
            </a:r>
            <a:br>
              <a:rPr lang="et-EE" dirty="0" smtClean="0">
                <a:solidFill>
                  <a:srgbClr val="002060"/>
                </a:solidFill>
              </a:rPr>
            </a:br>
            <a:r>
              <a:rPr lang="et-EE" dirty="0" smtClean="0">
                <a:solidFill>
                  <a:srgbClr val="002060"/>
                </a:solidFill>
              </a:rPr>
              <a:t>  2) olema vastavalt sotsiaalhoolekande seaduse §-le 15 selgitanud välja abi saamiseks pöördunud inimese teenusevajaduse, koostanud hindamisakti ja teinud otsuse abi andmise kohta;</a:t>
            </a:r>
            <a:br>
              <a:rPr lang="et-EE" dirty="0" smtClean="0">
                <a:solidFill>
                  <a:srgbClr val="002060"/>
                </a:solidFill>
              </a:rPr>
            </a:br>
            <a:r>
              <a:rPr lang="et-EE" dirty="0" smtClean="0">
                <a:solidFill>
                  <a:srgbClr val="002060"/>
                </a:solidFill>
              </a:rPr>
              <a:t>  3) esitama rakendusüksuse nõudmisel teenuse osutamise tingimused ja korra ning hindamisakti iga teenuse saaja kohta koos otsusega abi andmise kohta.</a:t>
            </a:r>
            <a:endParaRPr lang="et-EE" dirty="0">
              <a:solidFill>
                <a:srgbClr val="002060"/>
              </a:solidFill>
            </a:endParaRPr>
          </a:p>
        </p:txBody>
      </p:sp>
    </p:spTree>
    <p:extLst>
      <p:ext uri="{BB962C8B-B14F-4D97-AF65-F5344CB8AC3E}">
        <p14:creationId xmlns:p14="http://schemas.microsoft.com/office/powerpoint/2010/main" val="1787118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412776"/>
            <a:ext cx="10972800" cy="1143000"/>
          </a:xfrm>
        </p:spPr>
        <p:txBody>
          <a:bodyPr/>
          <a:lstStyle/>
          <a:p>
            <a:r>
              <a:rPr lang="et-EE" dirty="0" smtClean="0"/>
              <a:t>Nõustamisteenused või tugigrupid</a:t>
            </a:r>
            <a:endParaRPr lang="et-EE" dirty="0"/>
          </a:p>
        </p:txBody>
      </p:sp>
      <p:sp>
        <p:nvSpPr>
          <p:cNvPr id="3" name="Sisu kohatäide 2"/>
          <p:cNvSpPr>
            <a:spLocks noGrp="1"/>
          </p:cNvSpPr>
          <p:nvPr>
            <p:ph idx="1"/>
          </p:nvPr>
        </p:nvSpPr>
        <p:spPr>
          <a:xfrm>
            <a:off x="609600" y="1988840"/>
            <a:ext cx="10972800" cy="4536504"/>
          </a:xfrm>
        </p:spPr>
        <p:txBody>
          <a:bodyPr>
            <a:normAutofit fontScale="77500" lnSpcReduction="20000"/>
          </a:bodyPr>
          <a:lstStyle/>
          <a:p>
            <a:endParaRPr lang="et-EE" sz="2000" dirty="0"/>
          </a:p>
          <a:p>
            <a:r>
              <a:rPr lang="et-EE" sz="2300" dirty="0" smtClean="0">
                <a:solidFill>
                  <a:srgbClr val="002060"/>
                </a:solidFill>
              </a:rPr>
              <a:t>Nõustamisteenuste </a:t>
            </a:r>
            <a:r>
              <a:rPr lang="et-EE" sz="2300" dirty="0">
                <a:solidFill>
                  <a:srgbClr val="002060"/>
                </a:solidFill>
              </a:rPr>
              <a:t>ja tugigruppide eesmärk on pakkuda meetme sihtrühma kuuluvatele inimestele emotsionaalset tuge ja praktilisi nõuandeid ning suurendada teadlikkust sellest</a:t>
            </a:r>
            <a:r>
              <a:rPr lang="et-EE" sz="2300" dirty="0" smtClean="0">
                <a:solidFill>
                  <a:srgbClr val="002060"/>
                </a:solidFill>
              </a:rPr>
              <a:t>, kuidas </a:t>
            </a:r>
            <a:r>
              <a:rPr lang="et-EE" sz="2300" dirty="0">
                <a:solidFill>
                  <a:srgbClr val="002060"/>
                </a:solidFill>
              </a:rPr>
              <a:t>tulla toime igapäevaelus tekkivate keeruliste situatsioonidega (nt enesega, oma erivajadusega või hoolduskoormusega) ning seeläbi aidata kaasa inimeste elukvaliteedi paranemisele (sh tööelus osalemisele). </a:t>
            </a:r>
            <a:endParaRPr lang="et-EE" sz="2300" dirty="0" smtClean="0">
              <a:solidFill>
                <a:srgbClr val="002060"/>
              </a:solidFill>
            </a:endParaRPr>
          </a:p>
          <a:p>
            <a:endParaRPr lang="et-EE" sz="2300" dirty="0">
              <a:solidFill>
                <a:srgbClr val="002060"/>
              </a:solidFill>
            </a:endParaRPr>
          </a:p>
          <a:p>
            <a:r>
              <a:rPr lang="et-EE" sz="2300" b="1" dirty="0">
                <a:solidFill>
                  <a:srgbClr val="002060"/>
                </a:solidFill>
              </a:rPr>
              <a:t>Nõustamisteenuste</a:t>
            </a:r>
            <a:r>
              <a:rPr lang="et-EE" sz="2300" dirty="0">
                <a:solidFill>
                  <a:srgbClr val="002060"/>
                </a:solidFill>
              </a:rPr>
              <a:t> alla kuuluvad erinevad nõustamisliigid ja -viisid, nt psühholoogiline nõustamine, kogemusnõustamine, elulõpu toetamine või leinanõustamine, aga ka võlanõustamine ja toimetulekuraskustes inimeste toimetulekuõpe. </a:t>
            </a:r>
          </a:p>
          <a:p>
            <a:r>
              <a:rPr lang="et-EE" sz="2300" b="1" i="1" dirty="0">
                <a:solidFill>
                  <a:srgbClr val="002060"/>
                </a:solidFill>
              </a:rPr>
              <a:t>Kohaliku omavalitsuse üksus peab enne teenuse osutamise algust kehtestama teenuse osutamise tingimused ja korra ning hindama inimese abivajadust kooskõlas TAT § 24 lõikega 4. </a:t>
            </a:r>
            <a:endParaRPr lang="et-EE" sz="2300" b="1" i="1" dirty="0" smtClean="0">
              <a:solidFill>
                <a:srgbClr val="002060"/>
              </a:solidFill>
            </a:endParaRPr>
          </a:p>
          <a:p>
            <a:endParaRPr lang="et-EE" sz="2300" b="1" i="1" dirty="0" smtClean="0">
              <a:solidFill>
                <a:srgbClr val="002060"/>
              </a:solidFill>
            </a:endParaRPr>
          </a:p>
          <a:p>
            <a:r>
              <a:rPr lang="et-EE" sz="2300" b="1" dirty="0">
                <a:solidFill>
                  <a:srgbClr val="002060"/>
                </a:solidFill>
              </a:rPr>
              <a:t>Tugigruppide</a:t>
            </a:r>
            <a:r>
              <a:rPr lang="et-EE" sz="2300" dirty="0">
                <a:solidFill>
                  <a:srgbClr val="002060"/>
                </a:solidFill>
              </a:rPr>
              <a:t> eesmärk on toetada sarnase kogemusega inimeste kogemuste vahetamise ja üksteise toetamise kaudu hoolduskoormusega, toimetulekuraskustes või erivajadusega inimeste toimetulekut ning koolitada või juhendada neid inimesi raskusi ja </a:t>
            </a:r>
            <a:r>
              <a:rPr lang="et-EE" sz="2300" dirty="0" smtClean="0">
                <a:solidFill>
                  <a:srgbClr val="002060"/>
                </a:solidFill>
              </a:rPr>
              <a:t>probleeme</a:t>
            </a:r>
            <a:r>
              <a:rPr lang="et-EE" sz="2300" dirty="0">
                <a:solidFill>
                  <a:srgbClr val="002060"/>
                </a:solidFill>
              </a:rPr>
              <a:t> </a:t>
            </a:r>
            <a:r>
              <a:rPr lang="et-EE" sz="2300" dirty="0" smtClean="0">
                <a:solidFill>
                  <a:srgbClr val="002060"/>
                </a:solidFill>
              </a:rPr>
              <a:t>tekitavates </a:t>
            </a:r>
            <a:r>
              <a:rPr lang="et-EE" sz="2300" dirty="0">
                <a:solidFill>
                  <a:srgbClr val="002060"/>
                </a:solidFill>
              </a:rPr>
              <a:t>olukordades. Sisult on teenus sarnane kogemusnõustamisega, kuid samal ajal osaleb grupis mitu inimest. Samuti kaasatakse vajaduse korral tugigruppi erinevaid spetsialiste (nt </a:t>
            </a:r>
            <a:r>
              <a:rPr lang="et-EE" sz="2300" dirty="0" err="1">
                <a:solidFill>
                  <a:srgbClr val="002060"/>
                </a:solidFill>
              </a:rPr>
              <a:t>KOVi</a:t>
            </a:r>
            <a:r>
              <a:rPr lang="et-EE" sz="2300" dirty="0">
                <a:solidFill>
                  <a:srgbClr val="002060"/>
                </a:solidFill>
              </a:rPr>
              <a:t> sotsiaaltöötajad, tervishoiutöötajad, </a:t>
            </a:r>
            <a:r>
              <a:rPr lang="et-EE" sz="2300" dirty="0" err="1" smtClean="0">
                <a:solidFill>
                  <a:srgbClr val="002060"/>
                </a:solidFill>
              </a:rPr>
              <a:t>teenuseosutajad</a:t>
            </a:r>
            <a:r>
              <a:rPr lang="et-EE" sz="2300" dirty="0" smtClean="0">
                <a:solidFill>
                  <a:srgbClr val="002060"/>
                </a:solidFill>
              </a:rPr>
              <a:t>)</a:t>
            </a:r>
            <a:endParaRPr lang="et-EE" sz="2300" dirty="0">
              <a:solidFill>
                <a:srgbClr val="002060"/>
              </a:solidFill>
            </a:endParaRPr>
          </a:p>
        </p:txBody>
      </p:sp>
    </p:spTree>
    <p:extLst>
      <p:ext uri="{BB962C8B-B14F-4D97-AF65-F5344CB8AC3E}">
        <p14:creationId xmlns:p14="http://schemas.microsoft.com/office/powerpoint/2010/main" val="3980154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inumbri kohatäide 3"/>
          <p:cNvSpPr txBox="1">
            <a:spLocks/>
          </p:cNvSpPr>
          <p:nvPr/>
        </p:nvSpPr>
        <p:spPr>
          <a:xfrm>
            <a:off x="4815840" y="6356353"/>
            <a:ext cx="2560320" cy="365125"/>
          </a:xfrm>
          <a:prstGeom prst="rect">
            <a:avLst/>
          </a:prstGeom>
        </p:spPr>
        <p:txBody>
          <a:bodyPr vert="horz" lIns="128744" tIns="64372" rIns="128744" bIns="64372" rtlCol="0" anchor="ctr"/>
          <a:lstStyle>
            <a:defPPr>
              <a:defRPr lang="et-EE"/>
            </a:defPPr>
            <a:lvl1pPr marL="0" algn="ctr" defTabSz="1072866" rtl="0" eaLnBrk="1" latinLnBrk="0" hangingPunct="1">
              <a:defRPr sz="1400" kern="1200">
                <a:solidFill>
                  <a:schemeClr val="tx1">
                    <a:tint val="75000"/>
                  </a:schemeClr>
                </a:solidFill>
                <a:latin typeface="+mn-lt"/>
                <a:ea typeface="+mn-ea"/>
                <a:cs typeface="+mn-cs"/>
              </a:defRPr>
            </a:lvl1pPr>
            <a:lvl2pPr marL="536433" algn="l" defTabSz="1072866" rtl="0" eaLnBrk="1" latinLnBrk="0" hangingPunct="1">
              <a:defRPr sz="2100" kern="1200">
                <a:solidFill>
                  <a:schemeClr val="tx1"/>
                </a:solidFill>
                <a:latin typeface="+mn-lt"/>
                <a:ea typeface="+mn-ea"/>
                <a:cs typeface="+mn-cs"/>
              </a:defRPr>
            </a:lvl2pPr>
            <a:lvl3pPr marL="1072866" algn="l" defTabSz="1072866" rtl="0" eaLnBrk="1" latinLnBrk="0" hangingPunct="1">
              <a:defRPr sz="2100" kern="1200">
                <a:solidFill>
                  <a:schemeClr val="tx1"/>
                </a:solidFill>
                <a:latin typeface="+mn-lt"/>
                <a:ea typeface="+mn-ea"/>
                <a:cs typeface="+mn-cs"/>
              </a:defRPr>
            </a:lvl3pPr>
            <a:lvl4pPr marL="1609298" algn="l" defTabSz="1072866" rtl="0" eaLnBrk="1" latinLnBrk="0" hangingPunct="1">
              <a:defRPr sz="2100" kern="1200">
                <a:solidFill>
                  <a:schemeClr val="tx1"/>
                </a:solidFill>
                <a:latin typeface="+mn-lt"/>
                <a:ea typeface="+mn-ea"/>
                <a:cs typeface="+mn-cs"/>
              </a:defRPr>
            </a:lvl4pPr>
            <a:lvl5pPr marL="2145731" algn="l" defTabSz="1072866" rtl="0" eaLnBrk="1" latinLnBrk="0" hangingPunct="1">
              <a:defRPr sz="2100" kern="1200">
                <a:solidFill>
                  <a:schemeClr val="tx1"/>
                </a:solidFill>
                <a:latin typeface="+mn-lt"/>
                <a:ea typeface="+mn-ea"/>
                <a:cs typeface="+mn-cs"/>
              </a:defRPr>
            </a:lvl5pPr>
            <a:lvl6pPr marL="2682164" algn="l" defTabSz="1072866" rtl="0" eaLnBrk="1" latinLnBrk="0" hangingPunct="1">
              <a:defRPr sz="2100" kern="1200">
                <a:solidFill>
                  <a:schemeClr val="tx1"/>
                </a:solidFill>
                <a:latin typeface="+mn-lt"/>
                <a:ea typeface="+mn-ea"/>
                <a:cs typeface="+mn-cs"/>
              </a:defRPr>
            </a:lvl6pPr>
            <a:lvl7pPr marL="3218597" algn="l" defTabSz="1072866" rtl="0" eaLnBrk="1" latinLnBrk="0" hangingPunct="1">
              <a:defRPr sz="2100" kern="1200">
                <a:solidFill>
                  <a:schemeClr val="tx1"/>
                </a:solidFill>
                <a:latin typeface="+mn-lt"/>
                <a:ea typeface="+mn-ea"/>
                <a:cs typeface="+mn-cs"/>
              </a:defRPr>
            </a:lvl7pPr>
            <a:lvl8pPr marL="3755029" algn="l" defTabSz="1072866" rtl="0" eaLnBrk="1" latinLnBrk="0" hangingPunct="1">
              <a:defRPr sz="2100" kern="1200">
                <a:solidFill>
                  <a:schemeClr val="tx1"/>
                </a:solidFill>
                <a:latin typeface="+mn-lt"/>
                <a:ea typeface="+mn-ea"/>
                <a:cs typeface="+mn-cs"/>
              </a:defRPr>
            </a:lvl8pPr>
            <a:lvl9pPr marL="4291462" algn="l" defTabSz="1072866" rtl="0" eaLnBrk="1" latinLnBrk="0" hangingPunct="1">
              <a:defRPr sz="2100" kern="1200">
                <a:solidFill>
                  <a:schemeClr val="tx1"/>
                </a:solidFill>
                <a:latin typeface="+mn-lt"/>
                <a:ea typeface="+mn-ea"/>
                <a:cs typeface="+mn-cs"/>
              </a:defRPr>
            </a:lvl9pPr>
          </a:lstStyle>
          <a:p>
            <a:fld id="{AA83FDEA-09B5-4ABC-98BC-DF0F986E070A}" type="slidenum">
              <a:rPr lang="et-EE" sz="1680"/>
              <a:pPr/>
              <a:t>6</a:t>
            </a:fld>
            <a:endParaRPr lang="et-EE" sz="1680"/>
          </a:p>
        </p:txBody>
      </p:sp>
      <p:sp>
        <p:nvSpPr>
          <p:cNvPr id="7" name="Ümarnurkne ristkülik 6"/>
          <p:cNvSpPr/>
          <p:nvPr/>
        </p:nvSpPr>
        <p:spPr>
          <a:xfrm>
            <a:off x="5145495" y="145434"/>
            <a:ext cx="3542793" cy="479756"/>
          </a:xfrm>
          <a:prstGeom prst="round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defTabSz="548627" eaLnBrk="0" fontAlgn="base" hangingPunct="0">
              <a:spcBef>
                <a:spcPct val="0"/>
              </a:spcBef>
              <a:spcAft>
                <a:spcPct val="0"/>
              </a:spcAft>
              <a:defRPr/>
            </a:pPr>
            <a:r>
              <a:rPr lang="et-EE" sz="2400" b="1" kern="0" dirty="0">
                <a:solidFill>
                  <a:srgbClr val="002060"/>
                </a:solidFill>
                <a:latin typeface="Calibri"/>
              </a:rPr>
              <a:t>ABIKÕLBLIKUD KULUD</a:t>
            </a:r>
          </a:p>
        </p:txBody>
      </p:sp>
      <p:sp>
        <p:nvSpPr>
          <p:cNvPr id="8" name="Ümarnurkne ristkülik 7"/>
          <p:cNvSpPr/>
          <p:nvPr/>
        </p:nvSpPr>
        <p:spPr>
          <a:xfrm>
            <a:off x="2643928" y="1009531"/>
            <a:ext cx="3337560" cy="384960"/>
          </a:xfrm>
          <a:prstGeom prst="roundRect">
            <a:avLst/>
          </a:prstGeom>
          <a:gradFill flip="none" rotWithShape="1">
            <a:gsLst>
              <a:gs pos="0">
                <a:srgbClr val="9BBB59"/>
              </a:gs>
              <a:gs pos="35000">
                <a:srgbClr val="F79646">
                  <a:lumMod val="0"/>
                  <a:lumOff val="100000"/>
                </a:srgbClr>
              </a:gs>
              <a:gs pos="100000">
                <a:srgbClr val="9BBB59"/>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defTabSz="548627" eaLnBrk="0" fontAlgn="base" hangingPunct="0">
              <a:spcBef>
                <a:spcPct val="0"/>
              </a:spcBef>
              <a:spcAft>
                <a:spcPct val="0"/>
              </a:spcAft>
              <a:defRPr/>
            </a:pPr>
            <a:r>
              <a:rPr lang="et-EE" sz="2400" b="1" kern="0" dirty="0">
                <a:solidFill>
                  <a:srgbClr val="002060"/>
                </a:solidFill>
                <a:latin typeface="Calibri"/>
              </a:rPr>
              <a:t>OTSESED KULUD</a:t>
            </a:r>
          </a:p>
        </p:txBody>
      </p:sp>
      <p:sp>
        <p:nvSpPr>
          <p:cNvPr id="9" name="Ümarnurkne ristkülik 8"/>
          <p:cNvSpPr/>
          <p:nvPr/>
        </p:nvSpPr>
        <p:spPr>
          <a:xfrm>
            <a:off x="7376159" y="1009532"/>
            <a:ext cx="4163647" cy="540481"/>
          </a:xfrm>
          <a:prstGeom prst="roundRect">
            <a:avLst/>
          </a:prstGeom>
          <a:gradFill flip="none" rotWithShape="1">
            <a:gsLst>
              <a:gs pos="0">
                <a:srgbClr val="F79646">
                  <a:lumMod val="0"/>
                  <a:lumOff val="100000"/>
                </a:srgbClr>
              </a:gs>
              <a:gs pos="35000">
                <a:srgbClr val="F79646">
                  <a:lumMod val="0"/>
                  <a:lumOff val="100000"/>
                </a:srgbClr>
              </a:gs>
              <a:gs pos="100000">
                <a:srgbClr val="F79646">
                  <a:lumMod val="100000"/>
                </a:srgbClr>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noAutofit/>
          </a:bodyPr>
          <a:lstStyle/>
          <a:p>
            <a:pPr algn="ctr" defTabSz="548627" eaLnBrk="0" fontAlgn="base" hangingPunct="0">
              <a:spcBef>
                <a:spcPct val="0"/>
              </a:spcBef>
              <a:spcAft>
                <a:spcPct val="0"/>
              </a:spcAft>
              <a:defRPr/>
            </a:pPr>
            <a:r>
              <a:rPr lang="et-EE" sz="2400" b="1" kern="0" dirty="0">
                <a:solidFill>
                  <a:srgbClr val="002060"/>
                </a:solidFill>
                <a:latin typeface="Calibri"/>
              </a:rPr>
              <a:t>KAUDSED KULUD</a:t>
            </a:r>
            <a:r>
              <a:rPr lang="et-EE" sz="1920" b="1" kern="0" dirty="0">
                <a:solidFill>
                  <a:srgbClr val="002060"/>
                </a:solidFill>
                <a:latin typeface="Calibri"/>
              </a:rPr>
              <a:t> </a:t>
            </a:r>
          </a:p>
          <a:p>
            <a:pPr algn="ctr" defTabSz="548627" eaLnBrk="0" fontAlgn="base" hangingPunct="0">
              <a:spcBef>
                <a:spcPct val="0"/>
              </a:spcBef>
              <a:spcAft>
                <a:spcPct val="0"/>
              </a:spcAft>
              <a:defRPr/>
            </a:pPr>
            <a:r>
              <a:rPr lang="et-EE" sz="1200" b="1" kern="0" dirty="0">
                <a:solidFill>
                  <a:srgbClr val="002060"/>
                </a:solidFill>
                <a:latin typeface="Calibri"/>
              </a:rPr>
              <a:t>ehk ühtse määra alusel hüvitatavad kulud</a:t>
            </a:r>
            <a:endParaRPr lang="et-EE" sz="1920" b="1" kern="0" dirty="0">
              <a:solidFill>
                <a:srgbClr val="002060"/>
              </a:solidFill>
              <a:latin typeface="Calibri"/>
            </a:endParaRPr>
          </a:p>
        </p:txBody>
      </p:sp>
      <p:sp>
        <p:nvSpPr>
          <p:cNvPr id="10" name="Ümarnurkne ristkülik 9"/>
          <p:cNvSpPr/>
          <p:nvPr/>
        </p:nvSpPr>
        <p:spPr>
          <a:xfrm>
            <a:off x="652197" y="2219266"/>
            <a:ext cx="3802021" cy="4300158"/>
          </a:xfrm>
          <a:prstGeom prst="roundRect">
            <a:avLst/>
          </a:prstGeom>
          <a:gradFill flip="none" rotWithShape="1">
            <a:gsLst>
              <a:gs pos="0">
                <a:srgbClr val="9BBB59">
                  <a:lumMod val="0"/>
                  <a:lumOff val="100000"/>
                </a:srgbClr>
              </a:gs>
              <a:gs pos="35000">
                <a:srgbClr val="9BBB59">
                  <a:lumMod val="0"/>
                  <a:lumOff val="100000"/>
                </a:srgbClr>
              </a:gs>
              <a:gs pos="100000">
                <a:srgbClr val="9BBB59">
                  <a:lumMod val="100000"/>
                </a:srgbClr>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t" anchorCtr="0">
            <a:normAutofit fontScale="77500" lnSpcReduction="20000"/>
          </a:bodyPr>
          <a:lstStyle/>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smtClean="0">
                <a:solidFill>
                  <a:srgbClr val="002060"/>
                </a:solidFill>
                <a:latin typeface="Calibri"/>
              </a:rPr>
              <a:t>Otseselt teenuse osutamiseks vajalike ruumide remontimise, vajaliku mööbli ja seadmete soetamise kulu</a:t>
            </a:r>
          </a:p>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smtClean="0">
                <a:solidFill>
                  <a:srgbClr val="002060"/>
                </a:solidFill>
                <a:latin typeface="Calibri"/>
              </a:rPr>
              <a:t>Abivahendid (koduteenus; </a:t>
            </a:r>
            <a:r>
              <a:rPr lang="et-EE" sz="2300" kern="0" dirty="0">
                <a:solidFill>
                  <a:srgbClr val="002060"/>
                </a:solidFill>
                <a:latin typeface="Calibri"/>
              </a:rPr>
              <a:t>väljaspool kodu osutatav </a:t>
            </a:r>
            <a:r>
              <a:rPr lang="et-EE" sz="2300" kern="0" dirty="0" err="1">
                <a:solidFill>
                  <a:srgbClr val="002060"/>
                </a:solidFill>
                <a:latin typeface="Calibri"/>
              </a:rPr>
              <a:t>üldhooldusteenus</a:t>
            </a:r>
            <a:r>
              <a:rPr lang="et-EE" sz="2300" kern="0" dirty="0">
                <a:solidFill>
                  <a:srgbClr val="002060"/>
                </a:solidFill>
                <a:latin typeface="Calibri"/>
              </a:rPr>
              <a:t> – päevahoiu- või </a:t>
            </a:r>
            <a:r>
              <a:rPr lang="et-EE" sz="2300" kern="0" dirty="0" smtClean="0">
                <a:solidFill>
                  <a:srgbClr val="002060"/>
                </a:solidFill>
                <a:latin typeface="Calibri"/>
              </a:rPr>
              <a:t>intervallhooldusteenus; sotsiaaltransporditeenus</a:t>
            </a:r>
          </a:p>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smtClean="0">
                <a:solidFill>
                  <a:srgbClr val="002060"/>
                </a:solidFill>
                <a:latin typeface="Calibri"/>
              </a:rPr>
              <a:t>Personali koolitamine</a:t>
            </a:r>
          </a:p>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smtClean="0">
                <a:solidFill>
                  <a:srgbClr val="002060"/>
                </a:solidFill>
                <a:latin typeface="Calibri"/>
              </a:rPr>
              <a:t>Isikukaitsevahendite soetamine</a:t>
            </a:r>
          </a:p>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smtClean="0">
                <a:solidFill>
                  <a:srgbClr val="002060"/>
                </a:solidFill>
                <a:latin typeface="Calibri"/>
              </a:rPr>
              <a:t>Veebipõhiste lahenduste loomine</a:t>
            </a:r>
            <a:endParaRPr lang="et-EE" sz="2300" kern="0" dirty="0">
              <a:solidFill>
                <a:srgbClr val="002060"/>
              </a:solidFill>
              <a:latin typeface="Calibri"/>
            </a:endParaRPr>
          </a:p>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smtClean="0">
                <a:solidFill>
                  <a:srgbClr val="002060"/>
                </a:solidFill>
                <a:latin typeface="Calibri"/>
              </a:rPr>
              <a:t>teavitamiskulu</a:t>
            </a:r>
            <a:endParaRPr lang="et-EE" sz="2300" kern="0" dirty="0">
              <a:solidFill>
                <a:srgbClr val="002060"/>
              </a:solidFill>
              <a:latin typeface="Calibri"/>
            </a:endParaRPr>
          </a:p>
          <a:p>
            <a:pPr marL="411469" indent="-411469" defTabSz="548627" eaLnBrk="0" fontAlgn="base" hangingPunct="0">
              <a:spcBef>
                <a:spcPct val="0"/>
              </a:spcBef>
              <a:spcAft>
                <a:spcPct val="0"/>
              </a:spcAft>
              <a:buFont typeface="Wingdings" panose="05000000000000000000" pitchFamily="2" charset="2"/>
              <a:buChar char="ü"/>
              <a:defRPr/>
            </a:pPr>
            <a:r>
              <a:rPr lang="et-EE" sz="2300" kern="0" dirty="0">
                <a:solidFill>
                  <a:srgbClr val="002060"/>
                </a:solidFill>
                <a:latin typeface="Calibri"/>
              </a:rPr>
              <a:t>muud sisutegevuste kulud</a:t>
            </a:r>
          </a:p>
          <a:p>
            <a:pPr marL="411469" indent="-411469" defTabSz="548627" eaLnBrk="0" fontAlgn="base" hangingPunct="0">
              <a:spcBef>
                <a:spcPct val="0"/>
              </a:spcBef>
              <a:spcAft>
                <a:spcPct val="0"/>
              </a:spcAft>
              <a:buFont typeface="Wingdings" panose="05000000000000000000" pitchFamily="2" charset="2"/>
              <a:buChar char="ü"/>
              <a:defRPr/>
            </a:pPr>
            <a:endParaRPr lang="et-EE" sz="2400" kern="0" dirty="0">
              <a:solidFill>
                <a:srgbClr val="002060"/>
              </a:solidFill>
              <a:latin typeface="Calibri"/>
            </a:endParaRPr>
          </a:p>
          <a:p>
            <a:pPr marL="411469" indent="-411469" defTabSz="548627" eaLnBrk="0" fontAlgn="base" hangingPunct="0">
              <a:spcBef>
                <a:spcPct val="0"/>
              </a:spcBef>
              <a:spcAft>
                <a:spcPct val="0"/>
              </a:spcAft>
              <a:buFont typeface="Wingdings" panose="05000000000000000000" pitchFamily="2" charset="2"/>
              <a:buChar char="ü"/>
              <a:defRPr/>
            </a:pPr>
            <a:endParaRPr lang="et-EE" sz="2400" kern="0" dirty="0">
              <a:solidFill>
                <a:srgbClr val="002060"/>
              </a:solidFill>
              <a:latin typeface="Calibri"/>
            </a:endParaRPr>
          </a:p>
          <a:p>
            <a:pPr marL="411469" indent="-411469" defTabSz="548627" eaLnBrk="0" fontAlgn="base" hangingPunct="0">
              <a:spcBef>
                <a:spcPct val="0"/>
              </a:spcBef>
              <a:spcAft>
                <a:spcPct val="0"/>
              </a:spcAft>
              <a:buFont typeface="Wingdings" panose="05000000000000000000" pitchFamily="2" charset="2"/>
              <a:buChar char="ü"/>
              <a:defRPr/>
            </a:pPr>
            <a:endParaRPr lang="et-EE" sz="2400" kern="0" dirty="0">
              <a:solidFill>
                <a:srgbClr val="002060"/>
              </a:solidFill>
              <a:latin typeface="Calibri"/>
            </a:endParaRPr>
          </a:p>
        </p:txBody>
      </p:sp>
      <p:sp>
        <p:nvSpPr>
          <p:cNvPr id="11" name="Ümarnurkne ristkülik 10"/>
          <p:cNvSpPr/>
          <p:nvPr/>
        </p:nvSpPr>
        <p:spPr>
          <a:xfrm>
            <a:off x="4540627" y="2492896"/>
            <a:ext cx="2635494" cy="4091786"/>
          </a:xfrm>
          <a:prstGeom prst="roundRect">
            <a:avLst/>
          </a:prstGeom>
          <a:gradFill flip="none" rotWithShape="1">
            <a:gsLst>
              <a:gs pos="0">
                <a:srgbClr val="9BBB59">
                  <a:lumMod val="0"/>
                  <a:lumOff val="100000"/>
                </a:srgbClr>
              </a:gs>
              <a:gs pos="35000">
                <a:srgbClr val="9BBB59">
                  <a:lumMod val="0"/>
                  <a:lumOff val="100000"/>
                </a:srgbClr>
              </a:gs>
              <a:gs pos="100000">
                <a:srgbClr val="9BBB59">
                  <a:lumMod val="100000"/>
                </a:srgbClr>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t" anchorCtr="0">
            <a:normAutofit fontScale="62500" lnSpcReduction="20000"/>
          </a:bodyPr>
          <a:lstStyle/>
          <a:p>
            <a:pPr marL="411469" indent="-411469" defTabSz="548627" eaLnBrk="0" fontAlgn="base" hangingPunct="0">
              <a:spcBef>
                <a:spcPct val="0"/>
              </a:spcBef>
              <a:spcAft>
                <a:spcPct val="0"/>
              </a:spcAft>
              <a:buSzPct val="80000"/>
              <a:buFont typeface="Wingdings" panose="05000000000000000000" pitchFamily="2" charset="2"/>
              <a:buChar char="ü"/>
              <a:defRPr/>
            </a:pPr>
            <a:r>
              <a:rPr lang="et-EE" sz="2400" kern="0" dirty="0">
                <a:solidFill>
                  <a:srgbClr val="002060"/>
                </a:solidFill>
                <a:latin typeface="Calibri"/>
              </a:rPr>
              <a:t>töötasu (</a:t>
            </a:r>
            <a:r>
              <a:rPr lang="et-EE" sz="2400" kern="0" dirty="0" err="1">
                <a:solidFill>
                  <a:srgbClr val="002060"/>
                </a:solidFill>
                <a:latin typeface="Calibri"/>
              </a:rPr>
              <a:t>TLSi</a:t>
            </a:r>
            <a:r>
              <a:rPr lang="et-EE" sz="2400" kern="0" dirty="0">
                <a:solidFill>
                  <a:srgbClr val="002060"/>
                </a:solidFill>
                <a:latin typeface="Calibri"/>
              </a:rPr>
              <a:t> kohaselt)</a:t>
            </a:r>
          </a:p>
          <a:p>
            <a:pPr marL="411469" indent="-411469" defTabSz="548627" eaLnBrk="0" fontAlgn="base" hangingPunct="0">
              <a:spcBef>
                <a:spcPct val="0"/>
              </a:spcBef>
              <a:spcAft>
                <a:spcPct val="0"/>
              </a:spcAft>
              <a:buSzPct val="80000"/>
              <a:buFont typeface="Wingdings" panose="05000000000000000000" pitchFamily="2" charset="2"/>
              <a:buChar char="ü"/>
              <a:defRPr/>
            </a:pPr>
            <a:r>
              <a:rPr lang="et-EE" sz="2400" kern="0" dirty="0">
                <a:solidFill>
                  <a:srgbClr val="002060"/>
                </a:solidFill>
                <a:latin typeface="Calibri"/>
              </a:rPr>
              <a:t>puhkusetasu</a:t>
            </a:r>
          </a:p>
          <a:p>
            <a:pPr marL="411469" indent="-411469" defTabSz="548627" eaLnBrk="0" fontAlgn="base" hangingPunct="0">
              <a:spcBef>
                <a:spcPct val="0"/>
              </a:spcBef>
              <a:spcAft>
                <a:spcPct val="0"/>
              </a:spcAft>
              <a:buSzPct val="80000"/>
              <a:buFont typeface="Wingdings" panose="05000000000000000000" pitchFamily="2" charset="2"/>
              <a:buChar char="ü"/>
              <a:defRPr/>
            </a:pPr>
            <a:r>
              <a:rPr lang="et-EE" sz="2400" kern="0" dirty="0">
                <a:solidFill>
                  <a:srgbClr val="002060"/>
                </a:solidFill>
                <a:latin typeface="Calibri"/>
              </a:rPr>
              <a:t>s</a:t>
            </a:r>
            <a:r>
              <a:rPr lang="et-EE" sz="2400" kern="0" dirty="0" err="1">
                <a:solidFill>
                  <a:srgbClr val="002060"/>
                </a:solidFill>
                <a:latin typeface="Calibri"/>
              </a:rPr>
              <a:t>eadusest</a:t>
            </a:r>
            <a:r>
              <a:rPr lang="et-EE" sz="2400" kern="0" dirty="0">
                <a:solidFill>
                  <a:srgbClr val="002060"/>
                </a:solidFill>
                <a:latin typeface="Calibri"/>
              </a:rPr>
              <a:t> tulenevad ametist vabastamise, töölepingu lõpetamise ja muud hüvitised</a:t>
            </a:r>
          </a:p>
          <a:p>
            <a:pPr marL="411469" indent="-411469" defTabSz="548627" eaLnBrk="0" fontAlgn="base" hangingPunct="0">
              <a:spcBef>
                <a:spcPct val="0"/>
              </a:spcBef>
              <a:spcAft>
                <a:spcPct val="0"/>
              </a:spcAft>
              <a:buSzPct val="80000"/>
              <a:buFont typeface="Wingdings" panose="05000000000000000000" pitchFamily="2" charset="2"/>
              <a:buChar char="ü"/>
              <a:defRPr/>
            </a:pPr>
            <a:r>
              <a:rPr lang="et-EE" sz="2400" kern="0" dirty="0">
                <a:solidFill>
                  <a:srgbClr val="002060"/>
                </a:solidFill>
                <a:latin typeface="Calibri"/>
              </a:rPr>
              <a:t>s</a:t>
            </a:r>
            <a:r>
              <a:rPr lang="et-EE" sz="2400" kern="0" dirty="0" err="1">
                <a:solidFill>
                  <a:srgbClr val="002060"/>
                </a:solidFill>
                <a:latin typeface="Calibri"/>
              </a:rPr>
              <a:t>eadusest</a:t>
            </a:r>
            <a:r>
              <a:rPr lang="et-EE" sz="2400" kern="0" dirty="0">
                <a:solidFill>
                  <a:srgbClr val="002060"/>
                </a:solidFill>
                <a:latin typeface="Calibri"/>
              </a:rPr>
              <a:t> tulenevad maksud ja maksed eelnevas kolmes punktis toodud kuludelt</a:t>
            </a:r>
          </a:p>
          <a:p>
            <a:pPr marL="411469" indent="-411469" defTabSz="548627" eaLnBrk="0" fontAlgn="base" hangingPunct="0">
              <a:spcBef>
                <a:spcPct val="0"/>
              </a:spcBef>
              <a:spcAft>
                <a:spcPct val="0"/>
              </a:spcAft>
              <a:buSzPct val="80000"/>
              <a:buFont typeface="Wingdings" panose="05000000000000000000" pitchFamily="2" charset="2"/>
              <a:buChar char="ü"/>
              <a:defRPr/>
            </a:pPr>
            <a:r>
              <a:rPr lang="et-EE" sz="2400" kern="0" dirty="0">
                <a:solidFill>
                  <a:srgbClr val="002060"/>
                </a:solidFill>
                <a:latin typeface="Calibri"/>
              </a:rPr>
              <a:t>f</a:t>
            </a:r>
            <a:r>
              <a:rPr lang="et-EE" sz="2400" kern="0" dirty="0" err="1">
                <a:solidFill>
                  <a:srgbClr val="002060"/>
                </a:solidFill>
                <a:latin typeface="Calibri"/>
              </a:rPr>
              <a:t>üüsilise</a:t>
            </a:r>
            <a:r>
              <a:rPr lang="et-EE" sz="2400" kern="0" dirty="0">
                <a:solidFill>
                  <a:srgbClr val="002060"/>
                </a:solidFill>
                <a:latin typeface="Calibri"/>
              </a:rPr>
              <a:t> isikuga võlaõigusseaduse alusel sõlmitavast lepingust tulenev tasu, mida maksustatakse maksude ja maksetega</a:t>
            </a:r>
            <a:endParaRPr lang="et-EE" sz="2400" b="1" kern="0" dirty="0">
              <a:solidFill>
                <a:srgbClr val="002060"/>
              </a:solidFill>
              <a:latin typeface="Calibri"/>
            </a:endParaRPr>
          </a:p>
        </p:txBody>
      </p:sp>
      <p:cxnSp>
        <p:nvCxnSpPr>
          <p:cNvPr id="12" name="Sirge noolkonnektor 11"/>
          <p:cNvCxnSpPr>
            <a:stCxn id="7" idx="2"/>
            <a:endCxn id="8" idx="0"/>
          </p:cNvCxnSpPr>
          <p:nvPr/>
        </p:nvCxnSpPr>
        <p:spPr>
          <a:xfrm flipH="1">
            <a:off x="4312708" y="625190"/>
            <a:ext cx="2604184" cy="384341"/>
          </a:xfrm>
          <a:prstGeom prst="straightConnector1">
            <a:avLst/>
          </a:prstGeom>
          <a:noFill/>
          <a:ln w="25400" cap="flat" cmpd="sng" algn="ctr">
            <a:solidFill>
              <a:srgbClr val="4F81BD"/>
            </a:solidFill>
            <a:prstDash val="solid"/>
            <a:tailEnd type="stealth" w="lg" len="lg"/>
          </a:ln>
          <a:effectLst>
            <a:outerShdw blurRad="40000" dist="20000" dir="5400000" rotWithShape="0">
              <a:srgbClr val="000000">
                <a:alpha val="38000"/>
              </a:srgbClr>
            </a:outerShdw>
          </a:effectLst>
        </p:spPr>
      </p:cxnSp>
      <p:cxnSp>
        <p:nvCxnSpPr>
          <p:cNvPr id="13" name="Sirge noolkonnektor 12"/>
          <p:cNvCxnSpPr>
            <a:stCxn id="7" idx="2"/>
            <a:endCxn id="9" idx="0"/>
          </p:cNvCxnSpPr>
          <p:nvPr/>
        </p:nvCxnSpPr>
        <p:spPr>
          <a:xfrm>
            <a:off x="6916892" y="625190"/>
            <a:ext cx="2541091" cy="384342"/>
          </a:xfrm>
          <a:prstGeom prst="straightConnector1">
            <a:avLst/>
          </a:prstGeom>
          <a:noFill/>
          <a:ln w="25400" cap="flat" cmpd="sng" algn="ctr">
            <a:solidFill>
              <a:srgbClr val="4F81BD"/>
            </a:solidFill>
            <a:prstDash val="solid"/>
            <a:tailEnd type="stealth" w="lg" len="lg"/>
          </a:ln>
          <a:effectLst>
            <a:outerShdw blurRad="40000" dist="20000" dir="5400000" rotWithShape="0">
              <a:srgbClr val="000000">
                <a:alpha val="38000"/>
              </a:srgbClr>
            </a:outerShdw>
          </a:effectLst>
        </p:spPr>
      </p:cxnSp>
      <p:sp>
        <p:nvSpPr>
          <p:cNvPr id="14" name="Ümarnurkne ristkülik 13"/>
          <p:cNvSpPr/>
          <p:nvPr/>
        </p:nvSpPr>
        <p:spPr>
          <a:xfrm>
            <a:off x="7376159" y="1614398"/>
            <a:ext cx="4163646" cy="5164253"/>
          </a:xfrm>
          <a:prstGeom prst="roundRect">
            <a:avLst/>
          </a:prstGeom>
          <a:gradFill flip="none" rotWithShape="1">
            <a:gsLst>
              <a:gs pos="0">
                <a:srgbClr val="F79646">
                  <a:lumMod val="0"/>
                  <a:lumOff val="100000"/>
                </a:srgbClr>
              </a:gs>
              <a:gs pos="35000">
                <a:srgbClr val="F79646">
                  <a:lumMod val="0"/>
                  <a:lumOff val="100000"/>
                </a:srgbClr>
              </a:gs>
              <a:gs pos="100000">
                <a:srgbClr val="F79646">
                  <a:lumMod val="100000"/>
                </a:srgbClr>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t" anchorCtr="0">
            <a:normAutofit fontScale="70000" lnSpcReduction="20000"/>
          </a:bodyPr>
          <a:lstStyle/>
          <a:p>
            <a:pPr defTabSz="548627" eaLnBrk="0" fontAlgn="base" hangingPunct="0">
              <a:spcBef>
                <a:spcPct val="0"/>
              </a:spcBef>
              <a:spcAft>
                <a:spcPct val="0"/>
              </a:spcAft>
              <a:defRPr/>
            </a:pPr>
            <a:r>
              <a:rPr lang="et-EE" sz="1920" kern="0" dirty="0" err="1">
                <a:solidFill>
                  <a:srgbClr val="002060"/>
                </a:solidFill>
                <a:latin typeface="Calibri"/>
              </a:rPr>
              <a:t>Üldkulud</a:t>
            </a:r>
            <a:r>
              <a:rPr lang="et-EE" sz="1920" kern="0" dirty="0">
                <a:solidFill>
                  <a:srgbClr val="002060"/>
                </a:solidFill>
                <a:latin typeface="Calibri"/>
              </a:rPr>
              <a:t>:</a:t>
            </a:r>
          </a:p>
          <a:p>
            <a:pPr marL="342893" indent="-342893" defTabSz="548627" eaLnBrk="0" fontAlgn="base" hangingPunct="0">
              <a:spcBef>
                <a:spcPct val="0"/>
              </a:spcBef>
              <a:spcAft>
                <a:spcPct val="0"/>
              </a:spcAft>
              <a:buFont typeface="Wingdings" panose="05000000000000000000" pitchFamily="2" charset="2"/>
              <a:buChar char="ü"/>
              <a:defRPr/>
            </a:pPr>
            <a:r>
              <a:rPr lang="fi-FI" sz="1920" kern="0" dirty="0" err="1">
                <a:solidFill>
                  <a:srgbClr val="002060"/>
                </a:solidFill>
                <a:latin typeface="Calibri"/>
              </a:rPr>
              <a:t>kontoritarvete</a:t>
            </a:r>
            <a:r>
              <a:rPr lang="fi-FI" sz="1920" kern="0" dirty="0">
                <a:solidFill>
                  <a:srgbClr val="002060"/>
                </a:solidFill>
                <a:latin typeface="Calibri"/>
              </a:rPr>
              <a:t> ja -</a:t>
            </a:r>
            <a:r>
              <a:rPr lang="fi-FI" sz="1920" kern="0" dirty="0" err="1">
                <a:solidFill>
                  <a:srgbClr val="002060"/>
                </a:solidFill>
                <a:latin typeface="Calibri"/>
              </a:rPr>
              <a:t>mööbli</a:t>
            </a:r>
            <a:r>
              <a:rPr lang="fi-FI" sz="1920" kern="0" dirty="0">
                <a:solidFill>
                  <a:srgbClr val="002060"/>
                </a:solidFill>
                <a:latin typeface="Calibri"/>
              </a:rPr>
              <a:t> </a:t>
            </a:r>
            <a:r>
              <a:rPr lang="fi-FI" sz="1920" kern="0" dirty="0" err="1">
                <a:solidFill>
                  <a:srgbClr val="002060"/>
                </a:solidFill>
                <a:latin typeface="Calibri"/>
              </a:rPr>
              <a:t>ostmise</a:t>
            </a:r>
            <a:r>
              <a:rPr lang="fi-FI" sz="1920" kern="0" dirty="0">
                <a:solidFill>
                  <a:srgbClr val="002060"/>
                </a:solidFill>
                <a:latin typeface="Calibri"/>
              </a:rPr>
              <a:t>, </a:t>
            </a:r>
            <a:r>
              <a:rPr lang="fi-FI" sz="1920" kern="0" dirty="0" err="1">
                <a:solidFill>
                  <a:srgbClr val="002060"/>
                </a:solidFill>
                <a:latin typeface="Calibri"/>
              </a:rPr>
              <a:t>rentimise</a:t>
            </a:r>
            <a:r>
              <a:rPr lang="fi-FI" sz="1920" kern="0" dirty="0">
                <a:solidFill>
                  <a:srgbClr val="002060"/>
                </a:solidFill>
                <a:latin typeface="Calibri"/>
              </a:rPr>
              <a:t>, </a:t>
            </a:r>
            <a:r>
              <a:rPr lang="fi-FI" sz="1920" kern="0" dirty="0" err="1">
                <a:solidFill>
                  <a:srgbClr val="002060"/>
                </a:solidFill>
                <a:latin typeface="Calibri"/>
              </a:rPr>
              <a:t>hooldamise</a:t>
            </a:r>
            <a:r>
              <a:rPr lang="fi-FI" sz="1920" kern="0" dirty="0">
                <a:solidFill>
                  <a:srgbClr val="002060"/>
                </a:solidFill>
                <a:latin typeface="Calibri"/>
              </a:rPr>
              <a:t> ja </a:t>
            </a:r>
            <a:r>
              <a:rPr lang="fi-FI" sz="1920" kern="0" dirty="0" err="1">
                <a:solidFill>
                  <a:srgbClr val="002060"/>
                </a:solidFill>
                <a:latin typeface="Calibri"/>
              </a:rPr>
              <a:t>remondi</a:t>
            </a:r>
            <a:r>
              <a:rPr lang="fi-FI" sz="1920" kern="0" dirty="0">
                <a:solidFill>
                  <a:srgbClr val="002060"/>
                </a:solidFill>
                <a:latin typeface="Calibri"/>
              </a:rPr>
              <a:t> </a:t>
            </a:r>
            <a:r>
              <a:rPr lang="fi-FI" sz="1920" kern="0" dirty="0" err="1">
                <a:solidFill>
                  <a:srgbClr val="002060"/>
                </a:solidFill>
                <a:latin typeface="Calibri"/>
              </a:rPr>
              <a:t>kulud</a:t>
            </a:r>
            <a:endParaRPr lang="et-EE" sz="1920" kern="0" dirty="0">
              <a:solidFill>
                <a:srgbClr val="002060"/>
              </a:solidFill>
              <a:latin typeface="Calibri"/>
            </a:endParaRPr>
          </a:p>
          <a:p>
            <a:pPr marL="342893" indent="-342893" defTabSz="548627" eaLnBrk="0" fontAlgn="base" hangingPunct="0">
              <a:spcBef>
                <a:spcPct val="0"/>
              </a:spcBef>
              <a:spcAft>
                <a:spcPct val="0"/>
              </a:spcAft>
              <a:buFont typeface="Wingdings" panose="05000000000000000000" pitchFamily="2" charset="2"/>
              <a:buChar char="ü"/>
              <a:defRPr/>
            </a:pPr>
            <a:r>
              <a:rPr lang="fi-FI" sz="1920" kern="0" dirty="0" err="1">
                <a:solidFill>
                  <a:srgbClr val="002060"/>
                </a:solidFill>
                <a:latin typeface="Calibri"/>
              </a:rPr>
              <a:t>sidekulud</a:t>
            </a:r>
            <a:r>
              <a:rPr lang="fi-FI" sz="1920" kern="0" dirty="0">
                <a:solidFill>
                  <a:srgbClr val="002060"/>
                </a:solidFill>
                <a:latin typeface="Calibri"/>
              </a:rPr>
              <a:t>, </a:t>
            </a:r>
            <a:r>
              <a:rPr lang="fi-FI" sz="1920" kern="0" dirty="0" err="1">
                <a:solidFill>
                  <a:srgbClr val="002060"/>
                </a:solidFill>
                <a:latin typeface="Calibri"/>
              </a:rPr>
              <a:t>sealhulgas</a:t>
            </a:r>
            <a:r>
              <a:rPr lang="fi-FI" sz="1920" kern="0" dirty="0">
                <a:solidFill>
                  <a:srgbClr val="002060"/>
                </a:solidFill>
                <a:latin typeface="Calibri"/>
              </a:rPr>
              <a:t> </a:t>
            </a:r>
            <a:r>
              <a:rPr lang="fi-FI" sz="1920" kern="0" dirty="0" err="1">
                <a:solidFill>
                  <a:srgbClr val="002060"/>
                </a:solidFill>
                <a:latin typeface="Calibri"/>
              </a:rPr>
              <a:t>interneti</a:t>
            </a:r>
            <a:r>
              <a:rPr lang="fi-FI" sz="1920" kern="0" dirty="0">
                <a:solidFill>
                  <a:srgbClr val="002060"/>
                </a:solidFill>
                <a:latin typeface="Calibri"/>
              </a:rPr>
              <a:t>-, telefoni- ja postikulu</a:t>
            </a:r>
            <a:endParaRPr lang="et-EE" sz="1920" kern="0" dirty="0">
              <a:solidFill>
                <a:srgbClr val="002060"/>
              </a:solidFill>
              <a:latin typeface="Calibri"/>
            </a:endParaRPr>
          </a:p>
          <a:p>
            <a:pPr marL="342893" indent="-342893"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infotehnoloogia kulud, sealhulgas tark- ja riistvara, kontoritehnika ostmise ja rentimise, ning serverite, võrkude ja kontoritehnika hooldamise ja remondi kulud</a:t>
            </a:r>
          </a:p>
          <a:p>
            <a:pPr marL="342893" indent="-342893" defTabSz="548627" eaLnBrk="0" fontAlgn="base" hangingPunct="0">
              <a:spcBef>
                <a:spcPct val="0"/>
              </a:spcBef>
              <a:spcAft>
                <a:spcPct val="0"/>
              </a:spcAft>
              <a:buFont typeface="Wingdings" panose="05000000000000000000" pitchFamily="2" charset="2"/>
              <a:buChar char="ü"/>
              <a:defRPr/>
            </a:pPr>
            <a:r>
              <a:rPr lang="fi-FI" sz="1920" kern="0" dirty="0" err="1">
                <a:solidFill>
                  <a:srgbClr val="002060"/>
                </a:solidFill>
                <a:latin typeface="Calibri"/>
              </a:rPr>
              <a:t>kütte</a:t>
            </a:r>
            <a:r>
              <a:rPr lang="fi-FI" sz="1920" kern="0" dirty="0">
                <a:solidFill>
                  <a:srgbClr val="002060"/>
                </a:solidFill>
                <a:latin typeface="Calibri"/>
              </a:rPr>
              <a:t>, </a:t>
            </a:r>
            <a:r>
              <a:rPr lang="fi-FI" sz="1920" kern="0" dirty="0" err="1">
                <a:solidFill>
                  <a:srgbClr val="002060"/>
                </a:solidFill>
                <a:latin typeface="Calibri"/>
              </a:rPr>
              <a:t>vee</a:t>
            </a:r>
            <a:r>
              <a:rPr lang="fi-FI" sz="1920" kern="0" dirty="0">
                <a:solidFill>
                  <a:srgbClr val="002060"/>
                </a:solidFill>
                <a:latin typeface="Calibri"/>
              </a:rPr>
              <a:t>, </a:t>
            </a:r>
            <a:r>
              <a:rPr lang="fi-FI" sz="1920" kern="0" dirty="0" err="1">
                <a:solidFill>
                  <a:srgbClr val="002060"/>
                </a:solidFill>
                <a:latin typeface="Calibri"/>
              </a:rPr>
              <a:t>elektri</a:t>
            </a:r>
            <a:r>
              <a:rPr lang="fi-FI" sz="1920" kern="0" dirty="0">
                <a:solidFill>
                  <a:srgbClr val="002060"/>
                </a:solidFill>
                <a:latin typeface="Calibri"/>
              </a:rPr>
              <a:t> ja </a:t>
            </a:r>
            <a:r>
              <a:rPr lang="fi-FI" sz="1920" kern="0" dirty="0" err="1">
                <a:solidFill>
                  <a:srgbClr val="002060"/>
                </a:solidFill>
                <a:latin typeface="Calibri"/>
              </a:rPr>
              <a:t>ruumide</a:t>
            </a:r>
            <a:r>
              <a:rPr lang="fi-FI" sz="1920" kern="0" dirty="0">
                <a:solidFill>
                  <a:srgbClr val="002060"/>
                </a:solidFill>
                <a:latin typeface="Calibri"/>
              </a:rPr>
              <a:t> </a:t>
            </a:r>
            <a:r>
              <a:rPr lang="fi-FI" sz="1920" kern="0" dirty="0" err="1">
                <a:solidFill>
                  <a:srgbClr val="002060"/>
                </a:solidFill>
                <a:latin typeface="Calibri"/>
              </a:rPr>
              <a:t>koristamise</a:t>
            </a:r>
            <a:r>
              <a:rPr lang="fi-FI" sz="1920" kern="0" dirty="0">
                <a:solidFill>
                  <a:srgbClr val="002060"/>
                </a:solidFill>
                <a:latin typeface="Calibri"/>
              </a:rPr>
              <a:t> </a:t>
            </a:r>
            <a:r>
              <a:rPr lang="fi-FI" sz="1920" kern="0" dirty="0" err="1">
                <a:solidFill>
                  <a:srgbClr val="002060"/>
                </a:solidFill>
                <a:latin typeface="Calibri"/>
              </a:rPr>
              <a:t>kulud</a:t>
            </a:r>
            <a:endParaRPr lang="et-EE" sz="1920" kern="0" dirty="0">
              <a:solidFill>
                <a:srgbClr val="002060"/>
              </a:solidFill>
              <a:latin typeface="Calibri"/>
            </a:endParaRPr>
          </a:p>
          <a:p>
            <a:pPr marL="342893" indent="-342893"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ruumide rendikulud, valveteenuse kulud</a:t>
            </a:r>
          </a:p>
          <a:p>
            <a:pPr marL="342893" indent="-342893"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maamaks</a:t>
            </a:r>
          </a:p>
          <a:p>
            <a:pPr marL="342893" indent="-342893" defTabSz="548627" eaLnBrk="0" fontAlgn="base" hangingPunct="0">
              <a:spcBef>
                <a:spcPct val="0"/>
              </a:spcBef>
              <a:spcAft>
                <a:spcPct val="0"/>
              </a:spcAft>
              <a:buFont typeface="Wingdings" panose="05000000000000000000" pitchFamily="2" charset="2"/>
              <a:buChar char="ü"/>
              <a:defRPr/>
            </a:pPr>
            <a:r>
              <a:rPr lang="fi-FI" sz="1920" kern="0" dirty="0" err="1">
                <a:solidFill>
                  <a:srgbClr val="002060"/>
                </a:solidFill>
                <a:latin typeface="Calibri"/>
              </a:rPr>
              <a:t>pangakonto</a:t>
            </a:r>
            <a:r>
              <a:rPr lang="fi-FI" sz="1920" kern="0" dirty="0">
                <a:solidFill>
                  <a:srgbClr val="002060"/>
                </a:solidFill>
                <a:latin typeface="Calibri"/>
              </a:rPr>
              <a:t> </a:t>
            </a:r>
            <a:r>
              <a:rPr lang="fi-FI" sz="1920" kern="0" dirty="0" err="1">
                <a:solidFill>
                  <a:srgbClr val="002060"/>
                </a:solidFill>
                <a:latin typeface="Calibri"/>
              </a:rPr>
              <a:t>avamise</a:t>
            </a:r>
            <a:r>
              <a:rPr lang="fi-FI" sz="1920" kern="0" dirty="0">
                <a:solidFill>
                  <a:srgbClr val="002060"/>
                </a:solidFill>
                <a:latin typeface="Calibri"/>
              </a:rPr>
              <a:t> ja </a:t>
            </a:r>
            <a:r>
              <a:rPr lang="fi-FI" sz="1920" kern="0" dirty="0" err="1">
                <a:solidFill>
                  <a:srgbClr val="002060"/>
                </a:solidFill>
                <a:latin typeface="Calibri"/>
              </a:rPr>
              <a:t>haldamise</a:t>
            </a:r>
            <a:r>
              <a:rPr lang="fi-FI" sz="1920" kern="0" dirty="0">
                <a:solidFill>
                  <a:srgbClr val="002060"/>
                </a:solidFill>
                <a:latin typeface="Calibri"/>
              </a:rPr>
              <a:t> </a:t>
            </a:r>
            <a:r>
              <a:rPr lang="fi-FI" sz="1920" kern="0" dirty="0" err="1">
                <a:solidFill>
                  <a:srgbClr val="002060"/>
                </a:solidFill>
                <a:latin typeface="Calibri"/>
              </a:rPr>
              <a:t>kulud</a:t>
            </a:r>
            <a:r>
              <a:rPr lang="fi-FI" sz="1920" kern="0" dirty="0">
                <a:solidFill>
                  <a:srgbClr val="002060"/>
                </a:solidFill>
                <a:latin typeface="Calibri"/>
              </a:rPr>
              <a:t> </a:t>
            </a:r>
            <a:r>
              <a:rPr lang="fi-FI" sz="1920" kern="0" dirty="0" err="1">
                <a:solidFill>
                  <a:srgbClr val="002060"/>
                </a:solidFill>
                <a:latin typeface="Calibri"/>
              </a:rPr>
              <a:t>ning</a:t>
            </a:r>
            <a:r>
              <a:rPr lang="fi-FI" sz="1920" kern="0" dirty="0">
                <a:solidFill>
                  <a:srgbClr val="002060"/>
                </a:solidFill>
                <a:latin typeface="Calibri"/>
              </a:rPr>
              <a:t> </a:t>
            </a:r>
            <a:r>
              <a:rPr lang="fi-FI" sz="1920" kern="0" dirty="0" err="1">
                <a:solidFill>
                  <a:srgbClr val="002060"/>
                </a:solidFill>
                <a:latin typeface="Calibri"/>
              </a:rPr>
              <a:t>makse</a:t>
            </a:r>
            <a:r>
              <a:rPr lang="fi-FI" sz="1920" kern="0" dirty="0">
                <a:solidFill>
                  <a:srgbClr val="002060"/>
                </a:solidFill>
                <a:latin typeface="Calibri"/>
              </a:rPr>
              <a:t> </a:t>
            </a:r>
            <a:r>
              <a:rPr lang="fi-FI" sz="1920" kern="0" dirty="0" err="1">
                <a:solidFill>
                  <a:srgbClr val="002060"/>
                </a:solidFill>
                <a:latin typeface="Calibri"/>
              </a:rPr>
              <a:t>ülekandetasu</a:t>
            </a:r>
            <a:endParaRPr lang="et-EE" sz="1920" kern="0" dirty="0">
              <a:solidFill>
                <a:srgbClr val="002060"/>
              </a:solidFill>
              <a:latin typeface="Calibri"/>
            </a:endParaRPr>
          </a:p>
          <a:p>
            <a:pPr defTabSz="548627" eaLnBrk="0" fontAlgn="base" hangingPunct="0">
              <a:spcBef>
                <a:spcPct val="0"/>
              </a:spcBef>
              <a:spcAft>
                <a:spcPct val="0"/>
              </a:spcAft>
              <a:defRPr/>
            </a:pPr>
            <a:endParaRPr lang="et-EE" sz="1920" kern="0" dirty="0">
              <a:solidFill>
                <a:srgbClr val="002060"/>
              </a:solidFill>
              <a:latin typeface="Calibri"/>
            </a:endParaRPr>
          </a:p>
          <a:p>
            <a:pPr defTabSz="548627" eaLnBrk="0" fontAlgn="base" hangingPunct="0">
              <a:spcBef>
                <a:spcPct val="0"/>
              </a:spcBef>
              <a:spcAft>
                <a:spcPct val="0"/>
              </a:spcAft>
              <a:defRPr/>
            </a:pPr>
            <a:r>
              <a:rPr lang="et-EE" sz="1920" kern="0" dirty="0">
                <a:solidFill>
                  <a:srgbClr val="002060"/>
                </a:solidFill>
                <a:latin typeface="Calibri"/>
              </a:rPr>
              <a:t>Administreerimiseks loetakse järgmised projekti toetatavate tegevuste tegemist abistavad tegevused:</a:t>
            </a:r>
          </a:p>
          <a:p>
            <a:pPr marL="342900" indent="-342900"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raamatupidamine</a:t>
            </a:r>
          </a:p>
          <a:p>
            <a:pPr marL="342900" indent="-342900"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sekretäri- ja personalitöö</a:t>
            </a:r>
          </a:p>
          <a:p>
            <a:pPr marL="342900" indent="-342900"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juriidiline nõustamine</a:t>
            </a:r>
          </a:p>
          <a:p>
            <a:pPr marL="342900" indent="-342900"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vara haldamine</a:t>
            </a:r>
          </a:p>
          <a:p>
            <a:pPr marL="342900" indent="-342900"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infotehnoloogiline tugitegevus</a:t>
            </a:r>
          </a:p>
          <a:p>
            <a:pPr marL="342900" indent="-342900" defTabSz="548627" eaLnBrk="0" fontAlgn="base" hangingPunct="0">
              <a:spcBef>
                <a:spcPct val="0"/>
              </a:spcBef>
              <a:spcAft>
                <a:spcPct val="0"/>
              </a:spcAft>
              <a:buFont typeface="Wingdings" panose="05000000000000000000" pitchFamily="2" charset="2"/>
              <a:buChar char="ü"/>
              <a:defRPr/>
            </a:pPr>
            <a:r>
              <a:rPr lang="et-EE" sz="1920" kern="0" dirty="0">
                <a:solidFill>
                  <a:srgbClr val="002060"/>
                </a:solidFill>
                <a:latin typeface="Calibri"/>
              </a:rPr>
              <a:t>muu abistav töö</a:t>
            </a:r>
          </a:p>
        </p:txBody>
      </p:sp>
      <p:cxnSp>
        <p:nvCxnSpPr>
          <p:cNvPr id="15" name="Sirge noolkonnektor 14"/>
          <p:cNvCxnSpPr>
            <a:stCxn id="20" idx="2"/>
            <a:endCxn id="9" idx="0"/>
          </p:cNvCxnSpPr>
          <p:nvPr/>
        </p:nvCxnSpPr>
        <p:spPr>
          <a:xfrm flipH="1">
            <a:off x="9457983" y="476672"/>
            <a:ext cx="932644" cy="532860"/>
          </a:xfrm>
          <a:prstGeom prst="straightConnector1">
            <a:avLst/>
          </a:prstGeom>
          <a:noFill/>
          <a:ln w="25400" cap="flat" cmpd="sng" algn="ctr">
            <a:solidFill>
              <a:srgbClr val="4F81BD"/>
            </a:solidFill>
            <a:prstDash val="solid"/>
            <a:tailEnd type="stealth" w="lg" len="lg"/>
          </a:ln>
          <a:effectLst>
            <a:outerShdw blurRad="40000" dist="20000" dir="5400000" rotWithShape="0">
              <a:srgbClr val="000000">
                <a:alpha val="38000"/>
              </a:srgbClr>
            </a:outerShdw>
          </a:effectLst>
        </p:spPr>
      </p:cxnSp>
      <p:sp>
        <p:nvSpPr>
          <p:cNvPr id="16" name="Ümarnurkne ristkülik 15"/>
          <p:cNvSpPr/>
          <p:nvPr/>
        </p:nvSpPr>
        <p:spPr>
          <a:xfrm>
            <a:off x="652197" y="1614398"/>
            <a:ext cx="3802022" cy="527369"/>
          </a:xfrm>
          <a:prstGeom prst="roundRect">
            <a:avLst/>
          </a:prstGeom>
          <a:gradFill flip="none" rotWithShape="1">
            <a:gsLst>
              <a:gs pos="0">
                <a:srgbClr val="9BBB59">
                  <a:lumMod val="0"/>
                  <a:lumOff val="100000"/>
                </a:srgbClr>
              </a:gs>
              <a:gs pos="35000">
                <a:srgbClr val="9BBB59">
                  <a:lumMod val="0"/>
                  <a:lumOff val="100000"/>
                </a:srgbClr>
              </a:gs>
              <a:gs pos="100000">
                <a:srgbClr val="9BBB59">
                  <a:lumMod val="100000"/>
                </a:srgbClr>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noAutofit/>
          </a:bodyPr>
          <a:lstStyle/>
          <a:p>
            <a:pPr algn="ctr" defTabSz="548627" eaLnBrk="0" fontAlgn="base" hangingPunct="0">
              <a:spcBef>
                <a:spcPct val="0"/>
              </a:spcBef>
              <a:spcAft>
                <a:spcPct val="0"/>
              </a:spcAft>
              <a:defRPr/>
            </a:pPr>
            <a:r>
              <a:rPr lang="et-EE" sz="1920" b="1" kern="0" dirty="0">
                <a:solidFill>
                  <a:srgbClr val="002060"/>
                </a:solidFill>
                <a:latin typeface="Calibri"/>
              </a:rPr>
              <a:t>OTSESED SISUTEGEVUSTE KULUD</a:t>
            </a:r>
          </a:p>
        </p:txBody>
      </p:sp>
      <p:sp>
        <p:nvSpPr>
          <p:cNvPr id="17" name="Ümarnurkne ristkülik 16"/>
          <p:cNvSpPr/>
          <p:nvPr/>
        </p:nvSpPr>
        <p:spPr>
          <a:xfrm>
            <a:off x="4540627" y="1605486"/>
            <a:ext cx="2835531" cy="769301"/>
          </a:xfrm>
          <a:prstGeom prst="roundRect">
            <a:avLst/>
          </a:prstGeom>
          <a:gradFill flip="none" rotWithShape="1">
            <a:gsLst>
              <a:gs pos="0">
                <a:srgbClr val="9BBB59">
                  <a:lumMod val="0"/>
                  <a:lumOff val="100000"/>
                </a:srgbClr>
              </a:gs>
              <a:gs pos="35000">
                <a:srgbClr val="9BBB59">
                  <a:lumMod val="0"/>
                  <a:lumOff val="100000"/>
                </a:srgbClr>
              </a:gs>
              <a:gs pos="100000">
                <a:srgbClr val="9BBB59">
                  <a:lumMod val="100000"/>
                </a:srgbClr>
              </a:gs>
            </a:gsLst>
            <a:path path="circle">
              <a:fillToRect l="50000" t="-80000" r="50000" b="180000"/>
            </a:path>
            <a:tileRect/>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noAutofit/>
          </a:bodyPr>
          <a:lstStyle/>
          <a:p>
            <a:pPr algn="ctr" defTabSz="548627" eaLnBrk="0" fontAlgn="base" hangingPunct="0">
              <a:spcBef>
                <a:spcPct val="0"/>
              </a:spcBef>
              <a:spcAft>
                <a:spcPct val="0"/>
              </a:spcAft>
              <a:defRPr/>
            </a:pPr>
            <a:r>
              <a:rPr lang="et-EE" sz="1600" b="1" kern="0" dirty="0">
                <a:solidFill>
                  <a:srgbClr val="002060"/>
                </a:solidFill>
                <a:latin typeface="Calibri"/>
              </a:rPr>
              <a:t>OTSESED </a:t>
            </a:r>
            <a:r>
              <a:rPr lang="et-EE" sz="1600" b="1" kern="0" dirty="0" smtClean="0">
                <a:solidFill>
                  <a:srgbClr val="002060"/>
                </a:solidFill>
                <a:latin typeface="Calibri"/>
              </a:rPr>
              <a:t>PERSONALIKULUD(kõik projekti töötasud)</a:t>
            </a:r>
            <a:endParaRPr lang="et-EE" sz="1600" b="1" kern="0" dirty="0">
              <a:solidFill>
                <a:srgbClr val="002060"/>
              </a:solidFill>
              <a:latin typeface="Calibri"/>
            </a:endParaRPr>
          </a:p>
        </p:txBody>
      </p:sp>
      <p:cxnSp>
        <p:nvCxnSpPr>
          <p:cNvPr id="18" name="Sirge noolkonnektor 17"/>
          <p:cNvCxnSpPr>
            <a:stCxn id="8" idx="2"/>
            <a:endCxn id="17" idx="0"/>
          </p:cNvCxnSpPr>
          <p:nvPr/>
        </p:nvCxnSpPr>
        <p:spPr>
          <a:xfrm>
            <a:off x="4312708" y="1394491"/>
            <a:ext cx="1645685" cy="210995"/>
          </a:xfrm>
          <a:prstGeom prst="straightConnector1">
            <a:avLst/>
          </a:prstGeom>
          <a:noFill/>
          <a:ln w="25400" cap="flat" cmpd="sng" algn="ctr">
            <a:solidFill>
              <a:srgbClr val="4F81BD"/>
            </a:solidFill>
            <a:prstDash val="solid"/>
            <a:tailEnd type="stealth" w="lg" len="lg"/>
          </a:ln>
          <a:effectLst>
            <a:outerShdw blurRad="40000" dist="20000" dir="5400000" rotWithShape="0">
              <a:srgbClr val="000000">
                <a:alpha val="38000"/>
              </a:srgbClr>
            </a:outerShdw>
          </a:effectLst>
        </p:spPr>
      </p:cxnSp>
      <p:cxnSp>
        <p:nvCxnSpPr>
          <p:cNvPr id="19" name="Sirge noolkonnektor 18"/>
          <p:cNvCxnSpPr>
            <a:stCxn id="8" idx="2"/>
            <a:endCxn id="16" idx="0"/>
          </p:cNvCxnSpPr>
          <p:nvPr/>
        </p:nvCxnSpPr>
        <p:spPr>
          <a:xfrm flipH="1">
            <a:off x="2553208" y="1394491"/>
            <a:ext cx="1759500" cy="219907"/>
          </a:xfrm>
          <a:prstGeom prst="straightConnector1">
            <a:avLst/>
          </a:prstGeom>
          <a:noFill/>
          <a:ln w="25400" cap="flat" cmpd="sng" algn="ctr">
            <a:solidFill>
              <a:srgbClr val="4F81BD"/>
            </a:solidFill>
            <a:prstDash val="solid"/>
            <a:tailEnd type="stealth" w="lg" len="lg"/>
          </a:ln>
          <a:effectLst>
            <a:outerShdw blurRad="40000" dist="20000" dir="5400000" rotWithShape="0">
              <a:srgbClr val="000000">
                <a:alpha val="38000"/>
              </a:srgbClr>
            </a:outerShdw>
          </a:effectLst>
        </p:spPr>
      </p:cxnSp>
      <p:sp>
        <p:nvSpPr>
          <p:cNvPr id="20" name="Ümarnurkne ristkülik 19"/>
          <p:cNvSpPr/>
          <p:nvPr/>
        </p:nvSpPr>
        <p:spPr>
          <a:xfrm>
            <a:off x="9241448" y="1"/>
            <a:ext cx="2298358" cy="476671"/>
          </a:xfrm>
          <a:prstGeom prst="roundRect">
            <a:avLst/>
          </a:prstGeom>
          <a:solidFill>
            <a:srgbClr val="FFFF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noAutofit/>
          </a:bodyPr>
          <a:lstStyle/>
          <a:p>
            <a:pPr defTabSz="548627" eaLnBrk="0" fontAlgn="base" hangingPunct="0">
              <a:spcBef>
                <a:spcPct val="0"/>
              </a:spcBef>
              <a:spcAft>
                <a:spcPct val="0"/>
              </a:spcAft>
              <a:defRPr/>
            </a:pPr>
            <a:r>
              <a:rPr lang="et-EE" sz="1440" b="1" kern="0" dirty="0">
                <a:solidFill>
                  <a:srgbClr val="002060"/>
                </a:solidFill>
                <a:latin typeface="Calibri"/>
              </a:rPr>
              <a:t>15% otsestest </a:t>
            </a:r>
            <a:r>
              <a:rPr lang="et-EE" sz="1440" b="1" kern="0" dirty="0" smtClean="0">
                <a:solidFill>
                  <a:srgbClr val="002060"/>
                </a:solidFill>
                <a:latin typeface="Calibri"/>
              </a:rPr>
              <a:t>personalikuludest</a:t>
            </a:r>
            <a:endParaRPr lang="et-EE" sz="1920" b="1" kern="0" dirty="0">
              <a:solidFill>
                <a:srgbClr val="002060"/>
              </a:solidFill>
              <a:latin typeface="Calibri"/>
            </a:endParaRPr>
          </a:p>
        </p:txBody>
      </p:sp>
      <p:cxnSp>
        <p:nvCxnSpPr>
          <p:cNvPr id="22" name="Sirge noolkonnektor 21"/>
          <p:cNvCxnSpPr>
            <a:stCxn id="26" idx="3"/>
            <a:endCxn id="7" idx="1"/>
          </p:cNvCxnSpPr>
          <p:nvPr/>
        </p:nvCxnSpPr>
        <p:spPr>
          <a:xfrm>
            <a:off x="5087889" y="351735"/>
            <a:ext cx="57606" cy="33577"/>
          </a:xfrm>
          <a:prstGeom prst="straightConnector1">
            <a:avLst/>
          </a:prstGeom>
          <a:noFill/>
          <a:ln w="25400" cap="flat" cmpd="sng" algn="ctr">
            <a:solidFill>
              <a:srgbClr val="4F81BD"/>
            </a:solidFill>
            <a:prstDash val="solid"/>
            <a:tailEnd type="stealth" w="lg" len="lg"/>
          </a:ln>
          <a:effectLst>
            <a:outerShdw blurRad="40000" dist="20000" dir="5400000" rotWithShape="0">
              <a:srgbClr val="000000">
                <a:alpha val="38000"/>
              </a:srgbClr>
            </a:outerShdw>
          </a:effectLst>
        </p:spPr>
      </p:cxnSp>
      <p:sp>
        <p:nvSpPr>
          <p:cNvPr id="26" name="Ümarnurkne ristkülik 25"/>
          <p:cNvSpPr/>
          <p:nvPr/>
        </p:nvSpPr>
        <p:spPr>
          <a:xfrm>
            <a:off x="737811" y="1"/>
            <a:ext cx="4350078" cy="703467"/>
          </a:xfrm>
          <a:prstGeom prst="roundRect">
            <a:avLst/>
          </a:prstGeom>
          <a:solidFill>
            <a:srgbClr val="FFFF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noAutofit/>
          </a:bodyPr>
          <a:lstStyle/>
          <a:p>
            <a:pPr algn="ctr"/>
            <a:r>
              <a:rPr lang="et-EE" sz="1200" b="1" dirty="0">
                <a:solidFill>
                  <a:srgbClr val="002060"/>
                </a:solidFill>
              </a:rPr>
              <a:t>Toetus </a:t>
            </a:r>
            <a:r>
              <a:rPr lang="et-EE" sz="1200" b="1" dirty="0" smtClean="0">
                <a:solidFill>
                  <a:srgbClr val="002060"/>
                </a:solidFill>
              </a:rPr>
              <a:t>85</a:t>
            </a:r>
            <a:r>
              <a:rPr lang="et-EE" sz="1200" b="1" dirty="0">
                <a:solidFill>
                  <a:srgbClr val="002060"/>
                </a:solidFill>
              </a:rPr>
              <a:t>%, omafinantseering </a:t>
            </a:r>
            <a:r>
              <a:rPr lang="et-EE" sz="1200" b="1" dirty="0" smtClean="0">
                <a:solidFill>
                  <a:srgbClr val="002060"/>
                </a:solidFill>
              </a:rPr>
              <a:t> 15% </a:t>
            </a:r>
            <a:r>
              <a:rPr lang="et-EE" sz="1200" b="1" dirty="0">
                <a:solidFill>
                  <a:srgbClr val="002060"/>
                </a:solidFill>
              </a:rPr>
              <a:t>projekti abikõlblikest </a:t>
            </a:r>
            <a:r>
              <a:rPr lang="et-EE" sz="1200" b="1" dirty="0" smtClean="0">
                <a:solidFill>
                  <a:srgbClr val="002060"/>
                </a:solidFill>
              </a:rPr>
              <a:t>kuludest.</a:t>
            </a:r>
            <a:r>
              <a:rPr lang="fi-FI" sz="1200" b="1" dirty="0" err="1">
                <a:solidFill>
                  <a:srgbClr val="002060"/>
                </a:solidFill>
              </a:rPr>
              <a:t>Toetuse</a:t>
            </a:r>
            <a:r>
              <a:rPr lang="fi-FI" sz="1200" b="1" dirty="0">
                <a:solidFill>
                  <a:srgbClr val="002060"/>
                </a:solidFill>
              </a:rPr>
              <a:t> </a:t>
            </a:r>
            <a:r>
              <a:rPr lang="fi-FI" sz="1200" b="1" dirty="0" err="1">
                <a:solidFill>
                  <a:srgbClr val="002060"/>
                </a:solidFill>
              </a:rPr>
              <a:t>vähim</a:t>
            </a:r>
            <a:r>
              <a:rPr lang="fi-FI" sz="1200" b="1" dirty="0">
                <a:solidFill>
                  <a:srgbClr val="002060"/>
                </a:solidFill>
              </a:rPr>
              <a:t> summa </a:t>
            </a:r>
            <a:r>
              <a:rPr lang="et-EE" sz="1200" b="1" dirty="0" smtClean="0">
                <a:solidFill>
                  <a:srgbClr val="002060"/>
                </a:solidFill>
              </a:rPr>
              <a:t>100 </a:t>
            </a:r>
            <a:r>
              <a:rPr lang="et-EE" sz="1200" b="1" dirty="0">
                <a:solidFill>
                  <a:srgbClr val="002060"/>
                </a:solidFill>
              </a:rPr>
              <a:t>0</a:t>
            </a:r>
            <a:r>
              <a:rPr lang="fi-FI" sz="1200" b="1" dirty="0">
                <a:solidFill>
                  <a:srgbClr val="002060"/>
                </a:solidFill>
              </a:rPr>
              <a:t>00 eurot</a:t>
            </a:r>
            <a:r>
              <a:rPr lang="et-EE" sz="1200" b="1" dirty="0">
                <a:solidFill>
                  <a:srgbClr val="002060"/>
                </a:solidFill>
              </a:rPr>
              <a:t>,</a:t>
            </a:r>
            <a:r>
              <a:rPr lang="fi-FI" sz="1200" b="1" dirty="0">
                <a:solidFill>
                  <a:srgbClr val="002060"/>
                </a:solidFill>
              </a:rPr>
              <a:t> </a:t>
            </a:r>
            <a:r>
              <a:rPr lang="fi-FI" sz="1200" b="1" dirty="0" err="1">
                <a:solidFill>
                  <a:srgbClr val="002060"/>
                </a:solidFill>
              </a:rPr>
              <a:t>suurim</a:t>
            </a:r>
            <a:r>
              <a:rPr lang="fi-FI" sz="1200" b="1" dirty="0">
                <a:solidFill>
                  <a:srgbClr val="002060"/>
                </a:solidFill>
              </a:rPr>
              <a:t> summa  </a:t>
            </a:r>
            <a:r>
              <a:rPr lang="et-EE" sz="1200" b="1" dirty="0">
                <a:solidFill>
                  <a:srgbClr val="002060"/>
                </a:solidFill>
              </a:rPr>
              <a:t>4</a:t>
            </a:r>
            <a:r>
              <a:rPr lang="fi-FI" sz="1200" b="1" dirty="0" smtClean="0">
                <a:solidFill>
                  <a:srgbClr val="002060"/>
                </a:solidFill>
              </a:rPr>
              <a:t>00 </a:t>
            </a:r>
            <a:r>
              <a:rPr lang="fi-FI" sz="1200" b="1" dirty="0">
                <a:solidFill>
                  <a:srgbClr val="002060"/>
                </a:solidFill>
              </a:rPr>
              <a:t>000 eurot projekti kohta</a:t>
            </a:r>
            <a:r>
              <a:rPr lang="et-EE" sz="1200" b="1" dirty="0">
                <a:solidFill>
                  <a:srgbClr val="002060"/>
                </a:solidFill>
              </a:rPr>
              <a:t>.</a:t>
            </a:r>
          </a:p>
        </p:txBody>
      </p:sp>
    </p:spTree>
    <p:extLst>
      <p:ext uri="{BB962C8B-B14F-4D97-AF65-F5344CB8AC3E}">
        <p14:creationId xmlns:p14="http://schemas.microsoft.com/office/powerpoint/2010/main" val="1508375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51384" y="1301624"/>
            <a:ext cx="10972800" cy="539559"/>
          </a:xfrm>
        </p:spPr>
        <p:txBody>
          <a:bodyPr>
            <a:normAutofit fontScale="90000"/>
          </a:bodyPr>
          <a:lstStyle/>
          <a:p>
            <a:r>
              <a:rPr lang="et-EE" dirty="0"/>
              <a:t>Personalikulud I</a:t>
            </a:r>
          </a:p>
        </p:txBody>
      </p:sp>
      <p:sp>
        <p:nvSpPr>
          <p:cNvPr id="3" name="Sisu kohatäide 2"/>
          <p:cNvSpPr>
            <a:spLocks noGrp="1"/>
          </p:cNvSpPr>
          <p:nvPr>
            <p:ph idx="1"/>
          </p:nvPr>
        </p:nvSpPr>
        <p:spPr>
          <a:xfrm>
            <a:off x="346872" y="1875584"/>
            <a:ext cx="10972800" cy="4548543"/>
          </a:xfrm>
        </p:spPr>
        <p:txBody>
          <a:bodyPr>
            <a:noAutofit/>
          </a:bodyPr>
          <a:lstStyle/>
          <a:p>
            <a:r>
              <a:rPr lang="fi-FI" sz="1900" dirty="0">
                <a:solidFill>
                  <a:srgbClr val="002060"/>
                </a:solidFill>
              </a:rPr>
              <a:t>Projekti </a:t>
            </a:r>
            <a:r>
              <a:rPr lang="fi-FI" sz="1900" dirty="0" err="1">
                <a:solidFill>
                  <a:srgbClr val="002060"/>
                </a:solidFill>
              </a:rPr>
              <a:t>otsesteks</a:t>
            </a:r>
            <a:r>
              <a:rPr lang="fi-FI" sz="1900" dirty="0">
                <a:solidFill>
                  <a:srgbClr val="002060"/>
                </a:solidFill>
              </a:rPr>
              <a:t> </a:t>
            </a:r>
            <a:r>
              <a:rPr lang="fi-FI" sz="1900" dirty="0" err="1">
                <a:solidFill>
                  <a:srgbClr val="002060"/>
                </a:solidFill>
              </a:rPr>
              <a:t>personalikuludeks</a:t>
            </a:r>
            <a:r>
              <a:rPr lang="fi-FI" sz="1900" dirty="0">
                <a:solidFill>
                  <a:srgbClr val="002060"/>
                </a:solidFill>
              </a:rPr>
              <a:t> </a:t>
            </a:r>
            <a:r>
              <a:rPr lang="fi-FI" sz="1900" dirty="0" err="1">
                <a:solidFill>
                  <a:srgbClr val="002060"/>
                </a:solidFill>
              </a:rPr>
              <a:t>loetakse</a:t>
            </a:r>
            <a:r>
              <a:rPr lang="fi-FI" sz="1900" dirty="0">
                <a:solidFill>
                  <a:srgbClr val="002060"/>
                </a:solidFill>
              </a:rPr>
              <a:t> </a:t>
            </a:r>
            <a:r>
              <a:rPr lang="fi-FI" sz="1900" dirty="0" err="1">
                <a:solidFill>
                  <a:srgbClr val="002060"/>
                </a:solidFill>
              </a:rPr>
              <a:t>toetatava</a:t>
            </a:r>
            <a:r>
              <a:rPr lang="fi-FI" sz="1900" dirty="0">
                <a:solidFill>
                  <a:srgbClr val="002060"/>
                </a:solidFill>
              </a:rPr>
              <a:t> </a:t>
            </a:r>
            <a:r>
              <a:rPr lang="fi-FI" sz="1900" dirty="0" err="1">
                <a:solidFill>
                  <a:srgbClr val="002060"/>
                </a:solidFill>
              </a:rPr>
              <a:t>tegevuse</a:t>
            </a:r>
            <a:r>
              <a:rPr lang="fi-FI" sz="1900" dirty="0">
                <a:solidFill>
                  <a:srgbClr val="002060"/>
                </a:solidFill>
              </a:rPr>
              <a:t> </a:t>
            </a:r>
            <a:r>
              <a:rPr lang="fi-FI" sz="1900" dirty="0" err="1">
                <a:solidFill>
                  <a:srgbClr val="002060"/>
                </a:solidFill>
              </a:rPr>
              <a:t>tegemise</a:t>
            </a:r>
            <a:r>
              <a:rPr lang="fi-FI" sz="1900" dirty="0">
                <a:solidFill>
                  <a:srgbClr val="002060"/>
                </a:solidFill>
              </a:rPr>
              <a:t> ja projekti </a:t>
            </a:r>
            <a:r>
              <a:rPr lang="fi-FI" sz="1900" dirty="0" err="1">
                <a:solidFill>
                  <a:srgbClr val="002060"/>
                </a:solidFill>
              </a:rPr>
              <a:t>juhtimise</a:t>
            </a:r>
            <a:r>
              <a:rPr lang="fi-FI" sz="1900" dirty="0">
                <a:solidFill>
                  <a:srgbClr val="002060"/>
                </a:solidFill>
              </a:rPr>
              <a:t> </a:t>
            </a:r>
            <a:r>
              <a:rPr lang="fi-FI" sz="1900" dirty="0" err="1">
                <a:solidFill>
                  <a:srgbClr val="002060"/>
                </a:solidFill>
              </a:rPr>
              <a:t>kulud</a:t>
            </a:r>
            <a:endParaRPr lang="et-EE" sz="1900" dirty="0">
              <a:solidFill>
                <a:srgbClr val="002060"/>
              </a:solidFill>
            </a:endParaRPr>
          </a:p>
          <a:p>
            <a:pPr marL="285750" indent="-285750">
              <a:buFont typeface="Arial" panose="020B0604020202020204" pitchFamily="34" charset="0"/>
              <a:buChar char="•"/>
            </a:pPr>
            <a:r>
              <a:rPr lang="et-EE" sz="1900" dirty="0">
                <a:solidFill>
                  <a:srgbClr val="002060"/>
                </a:solidFill>
              </a:rPr>
              <a:t>palk proportsionaalselt projekti heaks töötatud ajaga</a:t>
            </a:r>
          </a:p>
          <a:p>
            <a:pPr marL="285750" indent="-285750">
              <a:buFont typeface="Arial" panose="020B0604020202020204" pitchFamily="34" charset="0"/>
              <a:buChar char="•"/>
            </a:pPr>
            <a:r>
              <a:rPr lang="et-EE" sz="1900" dirty="0">
                <a:solidFill>
                  <a:srgbClr val="002060"/>
                </a:solidFill>
              </a:rPr>
              <a:t>puhkusetasu proportsionaalselt projekti heaks töötatud ajaga ja vastavalt seaduses sätestatud korrale</a:t>
            </a:r>
          </a:p>
          <a:p>
            <a:pPr marL="285750" indent="-285750">
              <a:buFont typeface="Arial" panose="020B0604020202020204" pitchFamily="34" charset="0"/>
              <a:buChar char="•"/>
            </a:pPr>
            <a:r>
              <a:rPr lang="et-EE" sz="1900" dirty="0">
                <a:solidFill>
                  <a:srgbClr val="002060"/>
                </a:solidFill>
              </a:rPr>
              <a:t>teenistusest või töölt vabastamise, töölepingu või teenistussuhte lõpetamise ja muud seadusest </a:t>
            </a:r>
            <a:endParaRPr lang="et-EE" sz="1900" dirty="0" smtClean="0">
              <a:solidFill>
                <a:srgbClr val="002060"/>
              </a:solidFill>
            </a:endParaRPr>
          </a:p>
          <a:p>
            <a:r>
              <a:rPr lang="et-EE" sz="1900" dirty="0" smtClean="0">
                <a:solidFill>
                  <a:srgbClr val="002060"/>
                </a:solidFill>
              </a:rPr>
              <a:t>tulenevad </a:t>
            </a:r>
            <a:r>
              <a:rPr lang="et-EE" sz="1900" dirty="0">
                <a:solidFill>
                  <a:srgbClr val="002060"/>
                </a:solidFill>
              </a:rPr>
              <a:t>hüvitised proportsionaalselt projektiga seotud ajaga</a:t>
            </a:r>
          </a:p>
          <a:p>
            <a:pPr marL="285750" indent="-285750">
              <a:buFont typeface="Arial" panose="020B0604020202020204" pitchFamily="34" charset="0"/>
              <a:buChar char="•"/>
            </a:pPr>
            <a:r>
              <a:rPr lang="et-EE" sz="1900" dirty="0">
                <a:solidFill>
                  <a:srgbClr val="002060"/>
                </a:solidFill>
              </a:rPr>
              <a:t>seadusest tulenevad maksud ja maksed eelmises kolmes punktis nimetatud kuludelt</a:t>
            </a:r>
          </a:p>
          <a:p>
            <a:pPr>
              <a:buFont typeface="Wingdings" panose="05000000000000000000" pitchFamily="2" charset="2"/>
              <a:buChar char="§"/>
            </a:pPr>
            <a:r>
              <a:rPr lang="et-EE" sz="1900" dirty="0" smtClean="0">
                <a:solidFill>
                  <a:srgbClr val="002060"/>
                </a:solidFill>
              </a:rPr>
              <a:t>töötaja </a:t>
            </a:r>
            <a:r>
              <a:rPr lang="et-EE" sz="1900" dirty="0">
                <a:solidFill>
                  <a:srgbClr val="002060"/>
                </a:solidFill>
              </a:rPr>
              <a:t>ja ametniku tervisekontrolli kulu proportsionaalselt projekti heaks töötatud ajaga, sh tasustatud tervisepäevad	</a:t>
            </a:r>
            <a:endParaRPr lang="et-EE" sz="1900" dirty="0" smtClean="0">
              <a:solidFill>
                <a:srgbClr val="002060"/>
              </a:solidFill>
            </a:endParaRPr>
          </a:p>
          <a:p>
            <a:r>
              <a:rPr lang="et-EE" sz="1900" dirty="0" smtClean="0">
                <a:solidFill>
                  <a:srgbClr val="002060"/>
                </a:solidFill>
              </a:rPr>
              <a:t>Raamatupidamise kulud ei ole abikõlblikud, need tuleb katta kaudsetest kuludest</a:t>
            </a:r>
            <a:endParaRPr lang="et-EE" sz="1900" dirty="0">
              <a:solidFill>
                <a:srgbClr val="002060"/>
              </a:solidFill>
            </a:endParaRPr>
          </a:p>
          <a:p>
            <a:pPr>
              <a:buFont typeface="Wingdings" panose="05000000000000000000" pitchFamily="2" charset="2"/>
              <a:buChar char="§"/>
            </a:pPr>
            <a:endParaRPr lang="et-EE" sz="1700" dirty="0">
              <a:solidFill>
                <a:srgbClr val="002060"/>
              </a:solidFill>
            </a:endParaRPr>
          </a:p>
        </p:txBody>
      </p:sp>
      <p:sp>
        <p:nvSpPr>
          <p:cNvPr id="5" name="Ümarnurkne ristkülik 4"/>
          <p:cNvSpPr/>
          <p:nvPr/>
        </p:nvSpPr>
        <p:spPr>
          <a:xfrm rot="16200000">
            <a:off x="10538009" y="2542417"/>
            <a:ext cx="2217768" cy="563509"/>
          </a:xfrm>
          <a:prstGeom prst="roundRect">
            <a:avLst/>
          </a:prstGeom>
          <a:solidFill>
            <a:srgbClr val="92D050"/>
          </a:solidFill>
          <a:ln>
            <a:solidFill>
              <a:srgbClr val="558ED5"/>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t-EE" sz="2160" b="1" dirty="0">
                <a:solidFill>
                  <a:srgbClr val="002060"/>
                </a:solidFill>
              </a:rPr>
              <a:t>OTSENE PERSONALIKULU</a:t>
            </a:r>
          </a:p>
        </p:txBody>
      </p:sp>
      <p:sp>
        <p:nvSpPr>
          <p:cNvPr id="6" name="Paremlooksulg 5"/>
          <p:cNvSpPr/>
          <p:nvPr/>
        </p:nvSpPr>
        <p:spPr>
          <a:xfrm>
            <a:off x="10992544" y="1875584"/>
            <a:ext cx="281661" cy="2073753"/>
          </a:xfrm>
          <a:prstGeom prst="rightBrace">
            <a:avLst/>
          </a:prstGeom>
          <a:ln>
            <a:solidFill>
              <a:schemeClr val="accent1">
                <a:lumMod val="75000"/>
                <a:lumOff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t-EE" sz="2160"/>
          </a:p>
        </p:txBody>
      </p:sp>
    </p:spTree>
    <p:extLst>
      <p:ext uri="{BB962C8B-B14F-4D97-AF65-F5344CB8AC3E}">
        <p14:creationId xmlns:p14="http://schemas.microsoft.com/office/powerpoint/2010/main" val="494317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521443" y="1262387"/>
            <a:ext cx="10972800" cy="629117"/>
          </a:xfrm>
        </p:spPr>
        <p:txBody>
          <a:bodyPr/>
          <a:lstStyle/>
          <a:p>
            <a:r>
              <a:rPr lang="et-EE" dirty="0"/>
              <a:t>Personalikulud II</a:t>
            </a:r>
          </a:p>
        </p:txBody>
      </p:sp>
      <p:sp>
        <p:nvSpPr>
          <p:cNvPr id="3" name="Sisu kohatäide 2"/>
          <p:cNvSpPr>
            <a:spLocks noGrp="1"/>
          </p:cNvSpPr>
          <p:nvPr>
            <p:ph idx="1"/>
          </p:nvPr>
        </p:nvSpPr>
        <p:spPr>
          <a:xfrm>
            <a:off x="381499" y="1891505"/>
            <a:ext cx="10972800" cy="4267042"/>
          </a:xfrm>
        </p:spPr>
        <p:txBody>
          <a:bodyPr>
            <a:normAutofit/>
          </a:bodyPr>
          <a:lstStyle/>
          <a:p>
            <a:r>
              <a:rPr lang="et-EE" dirty="0">
                <a:solidFill>
                  <a:srgbClr val="002060"/>
                </a:solidFill>
              </a:rPr>
              <a:t>Füüsilise isikuga sõlmitud võlaõigusseaduses nimetatud töövõtu- või käsunduslepingu alusel tekkiva personalikuluna loetakse abikõlblikuks proportsionaalselt projekti heaks kulunud ajaga teenuste eest makstavat tasu, mida maksustatakse sotsiaalmaksu ja töötuskindlustusmaksega, ning sellelt tasult arvestatud sotsiaalmaks ja töötuskindlustusmakse, kui erinevate teenuste eest makstavad tasud on eristatud. </a:t>
            </a:r>
          </a:p>
          <a:p>
            <a:r>
              <a:rPr lang="et-EE" sz="2400" b="1" dirty="0">
                <a:solidFill>
                  <a:srgbClr val="002060"/>
                </a:solidFill>
              </a:rPr>
              <a:t>R</a:t>
            </a:r>
            <a:r>
              <a:rPr lang="et-EE" sz="2400" b="1" dirty="0" smtClean="0">
                <a:solidFill>
                  <a:srgbClr val="002060"/>
                </a:solidFill>
              </a:rPr>
              <a:t>iigihangete seadus kohaldub ka siis, </a:t>
            </a:r>
            <a:r>
              <a:rPr lang="et-EE" sz="2400" b="1" dirty="0">
                <a:solidFill>
                  <a:srgbClr val="002060"/>
                </a:solidFill>
              </a:rPr>
              <a:t>kui </a:t>
            </a:r>
            <a:r>
              <a:rPr lang="et-EE" sz="2400" b="1" dirty="0" smtClean="0">
                <a:solidFill>
                  <a:srgbClr val="002060"/>
                </a:solidFill>
              </a:rPr>
              <a:t>sõlmitakse võlaõiguslik </a:t>
            </a:r>
            <a:r>
              <a:rPr lang="et-EE" sz="2400" b="1" dirty="0">
                <a:solidFill>
                  <a:srgbClr val="002060"/>
                </a:solidFill>
              </a:rPr>
              <a:t>leping (käsundus- või töövõtuleping) </a:t>
            </a:r>
            <a:r>
              <a:rPr lang="et-EE" sz="2400" b="1" dirty="0" smtClean="0">
                <a:solidFill>
                  <a:srgbClr val="002060"/>
                </a:solidFill>
              </a:rPr>
              <a:t>füüsilise </a:t>
            </a:r>
            <a:r>
              <a:rPr lang="et-EE" sz="2400" b="1" dirty="0">
                <a:solidFill>
                  <a:srgbClr val="002060"/>
                </a:solidFill>
              </a:rPr>
              <a:t>isikuga.</a:t>
            </a:r>
          </a:p>
          <a:p>
            <a:endParaRPr lang="et-EE" sz="2400" b="1" dirty="0">
              <a:solidFill>
                <a:srgbClr val="002060"/>
              </a:solidFill>
            </a:endParaRPr>
          </a:p>
          <a:p>
            <a:r>
              <a:rPr lang="et-EE" dirty="0">
                <a:solidFill>
                  <a:srgbClr val="002060"/>
                </a:solidFill>
              </a:rPr>
              <a:t>Projekti tegevuste elluviimisega seotud kaudsed kulud on abikõlblikud ühtse määra alusel arvestatuna projekti tegevuste elluviimisega seotud otsestest personalikuludest. Lubatud ühtne määr on 15%. Projekti kaudseteks kuludeks loetakse ühendmääruse § 9 lõikes 5 nimetatud projekti </a:t>
            </a:r>
            <a:r>
              <a:rPr lang="et-EE" dirty="0" err="1">
                <a:solidFill>
                  <a:srgbClr val="002060"/>
                </a:solidFill>
              </a:rPr>
              <a:t>üldkulud</a:t>
            </a:r>
            <a:r>
              <a:rPr lang="et-EE" dirty="0">
                <a:solidFill>
                  <a:srgbClr val="002060"/>
                </a:solidFill>
              </a:rPr>
              <a:t> ja lõikes 6 nimetatud tegevuste tegemisel tekkivad </a:t>
            </a:r>
            <a:r>
              <a:rPr lang="et-EE" dirty="0" smtClean="0">
                <a:solidFill>
                  <a:srgbClr val="002060"/>
                </a:solidFill>
              </a:rPr>
              <a:t>kulud.</a:t>
            </a:r>
          </a:p>
          <a:p>
            <a:endParaRPr lang="et-EE" dirty="0"/>
          </a:p>
        </p:txBody>
      </p:sp>
      <p:sp>
        <p:nvSpPr>
          <p:cNvPr id="5" name="Ümarnurkne ristkülik 4"/>
          <p:cNvSpPr/>
          <p:nvPr/>
        </p:nvSpPr>
        <p:spPr>
          <a:xfrm rot="16200000">
            <a:off x="10327796" y="2268611"/>
            <a:ext cx="2756000" cy="562402"/>
          </a:xfrm>
          <a:prstGeom prst="roundRect">
            <a:avLst/>
          </a:prstGeom>
          <a:solidFill>
            <a:srgbClr val="92D050"/>
          </a:solidFill>
          <a:ln>
            <a:solidFill>
              <a:srgbClr val="558ED5"/>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t-EE" sz="2160" b="1" dirty="0">
                <a:solidFill>
                  <a:srgbClr val="002060"/>
                </a:solidFill>
              </a:rPr>
              <a:t>OTSENE PERSONALIKULU</a:t>
            </a:r>
          </a:p>
        </p:txBody>
      </p:sp>
      <p:sp>
        <p:nvSpPr>
          <p:cNvPr id="6" name="Paremlooksulg 5"/>
          <p:cNvSpPr/>
          <p:nvPr/>
        </p:nvSpPr>
        <p:spPr>
          <a:xfrm>
            <a:off x="10817089" y="1165051"/>
            <a:ext cx="537210" cy="2678698"/>
          </a:xfrm>
          <a:prstGeom prst="rightBrace">
            <a:avLst/>
          </a:prstGeom>
          <a:ln>
            <a:solidFill>
              <a:schemeClr val="accent1">
                <a:lumMod val="75000"/>
                <a:lumOff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t-EE" sz="2160"/>
          </a:p>
        </p:txBody>
      </p:sp>
    </p:spTree>
    <p:extLst>
      <p:ext uri="{BB962C8B-B14F-4D97-AF65-F5344CB8AC3E}">
        <p14:creationId xmlns:p14="http://schemas.microsoft.com/office/powerpoint/2010/main" val="3595078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609600" y="1412777"/>
            <a:ext cx="10972800" cy="648072"/>
          </a:xfrm>
        </p:spPr>
        <p:txBody>
          <a:bodyPr>
            <a:normAutofit fontScale="90000"/>
          </a:bodyPr>
          <a:lstStyle/>
          <a:p>
            <a:r>
              <a:rPr lang="et-EE" dirty="0"/>
              <a:t>Ruumide remont, mööbel, seadmed ja abivahendid</a:t>
            </a:r>
          </a:p>
        </p:txBody>
      </p:sp>
      <p:sp>
        <p:nvSpPr>
          <p:cNvPr id="3" name="Sisu kohatäide 2"/>
          <p:cNvSpPr>
            <a:spLocks noGrp="1"/>
          </p:cNvSpPr>
          <p:nvPr>
            <p:ph idx="1"/>
          </p:nvPr>
        </p:nvSpPr>
        <p:spPr>
          <a:xfrm>
            <a:off x="839416" y="2132856"/>
            <a:ext cx="10972800" cy="3960438"/>
          </a:xfrm>
        </p:spPr>
        <p:txBody>
          <a:bodyPr>
            <a:normAutofit/>
          </a:bodyPr>
          <a:lstStyle/>
          <a:p>
            <a:r>
              <a:rPr lang="et-EE" dirty="0">
                <a:solidFill>
                  <a:srgbClr val="002060"/>
                </a:solidFill>
              </a:rPr>
              <a:t>Abikõlblik on </a:t>
            </a:r>
            <a:r>
              <a:rPr lang="et-EE" dirty="0" smtClean="0">
                <a:solidFill>
                  <a:srgbClr val="002060"/>
                </a:solidFill>
              </a:rPr>
              <a:t>otseselt </a:t>
            </a:r>
            <a:r>
              <a:rPr lang="et-EE" dirty="0">
                <a:solidFill>
                  <a:srgbClr val="002060"/>
                </a:solidFill>
              </a:rPr>
              <a:t>määruse §-s 6 nimetatud teenuste osutamiseks vajalike ruumide remontimise, vajaliku mööbli, seadmete ja abivahendite soetamise kulu järgmistel tingimustel:</a:t>
            </a:r>
          </a:p>
          <a:p>
            <a:r>
              <a:rPr lang="et-EE" dirty="0">
                <a:solidFill>
                  <a:srgbClr val="002060"/>
                </a:solidFill>
              </a:rPr>
              <a:t>1) otseselt teenuse osutamiseks vajalike abivahendite (sotsiaalkaitseministri 21. detsembri 2015. a määruse nr 74 „Abivahendite loetelu, abivahendite eest tasu maksmise kohustuse riigi poolt </a:t>
            </a:r>
            <a:r>
              <a:rPr lang="et-EE" dirty="0" err="1">
                <a:solidFill>
                  <a:srgbClr val="002060"/>
                </a:solidFill>
              </a:rPr>
              <a:t>ülevõtmise</a:t>
            </a:r>
            <a:r>
              <a:rPr lang="et-EE" dirty="0">
                <a:solidFill>
                  <a:srgbClr val="002060"/>
                </a:solidFill>
              </a:rPr>
              <a:t> otsustamise ja erandite tegemise tingimused ja kord ning abivahendi kaardi andmed” lisas esitatud loetelu) soetamise kulu on abikõlblik ainult käesoleva määruse § 6 punktides 1 ja 4 nimetatud teenuste osutamisel; </a:t>
            </a:r>
          </a:p>
          <a:p>
            <a:r>
              <a:rPr lang="et-EE" dirty="0">
                <a:solidFill>
                  <a:srgbClr val="002060"/>
                </a:solidFill>
              </a:rPr>
              <a:t>2) käesolevas lõikes nimetatud kulusid võib teha kokku kuni 30% ulatuses projekti abikõlblikest kogukuludest ja kulutused peavad olema tehtud vähemalt kuus kuud enne projekti abikõlblikkuse perioodi lõppu.</a:t>
            </a:r>
          </a:p>
          <a:p>
            <a:endParaRPr lang="et-EE" dirty="0">
              <a:solidFill>
                <a:srgbClr val="002060"/>
              </a:solidFill>
            </a:endParaRPr>
          </a:p>
          <a:p>
            <a:r>
              <a:rPr lang="et-EE" dirty="0" smtClean="0">
                <a:solidFill>
                  <a:srgbClr val="002060"/>
                </a:solidFill>
              </a:rPr>
              <a:t>Inimese </a:t>
            </a:r>
            <a:r>
              <a:rPr lang="et-EE" dirty="0">
                <a:solidFill>
                  <a:srgbClr val="002060"/>
                </a:solidFill>
              </a:rPr>
              <a:t>kodu kohandamise kulu on mitteabikõlblik</a:t>
            </a:r>
          </a:p>
        </p:txBody>
      </p:sp>
    </p:spTree>
    <p:extLst>
      <p:ext uri="{BB962C8B-B14F-4D97-AF65-F5344CB8AC3E}">
        <p14:creationId xmlns:p14="http://schemas.microsoft.com/office/powerpoint/2010/main" val="3705524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1753</TotalTime>
  <Words>1590</Words>
  <Application>Microsoft Office PowerPoint</Application>
  <PresentationFormat>Laiekraan</PresentationFormat>
  <Paragraphs>168</Paragraphs>
  <Slides>17</Slides>
  <Notes>11</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17</vt:i4>
      </vt:variant>
    </vt:vector>
  </HeadingPairs>
  <TitlesOfParts>
    <vt:vector size="23" baseType="lpstr">
      <vt:lpstr>Arial</vt:lpstr>
      <vt:lpstr>Calibri</vt:lpstr>
      <vt:lpstr>Georgia</vt:lpstr>
      <vt:lpstr>Trebuchet MS</vt:lpstr>
      <vt:lpstr>Wingdings</vt:lpstr>
      <vt:lpstr>Office Theme</vt:lpstr>
      <vt:lpstr>Abikõlblikud kulud</vt:lpstr>
      <vt:lpstr>Kulude abikõlblikkuse üldtingimused</vt:lpstr>
      <vt:lpstr>Abikõlblikkuse üldtingimused meetme raames I </vt:lpstr>
      <vt:lpstr>Abikõlblikkus üldtingimused meetme raames II</vt:lpstr>
      <vt:lpstr>Nõustamisteenused või tugigrupid</vt:lpstr>
      <vt:lpstr>PowerPointi esitlus</vt:lpstr>
      <vt:lpstr>Personalikulud I</vt:lpstr>
      <vt:lpstr>Personalikulud II</vt:lpstr>
      <vt:lpstr>Ruumide remont, mööbel, seadmed ja abivahendid</vt:lpstr>
      <vt:lpstr>Personali koolitamise kulu</vt:lpstr>
      <vt:lpstr>Sotsiaaltransporditeenus</vt:lpstr>
      <vt:lpstr>Isikukaitsevahendid ja veebipõhiste lahenduste loomine</vt:lpstr>
      <vt:lpstr>Kaudsed kulud – Ühendmääruse § 9 lg 6</vt:lpstr>
      <vt:lpstr>Kaudsed kulud – Ühendmääruse § 9 lg 5</vt:lpstr>
      <vt:lpstr>Mitteabikõlblikud kulud I</vt:lpstr>
      <vt:lpstr>Mitteabikõlblikud kulud II</vt:lpstr>
      <vt:lpstr>PowerPointi esitlus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creator>Anu Uusmaa</dc:creator>
  <cp:lastModifiedBy>Riina Penu</cp:lastModifiedBy>
  <cp:revision>113</cp:revision>
  <dcterms:created xsi:type="dcterms:W3CDTF">2012-12-12T10:23:16Z</dcterms:created>
  <dcterms:modified xsi:type="dcterms:W3CDTF">2021-04-13T14:10:29Z</dcterms:modified>
</cp:coreProperties>
</file>