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5"/>
  </p:notesMasterIdLst>
  <p:sldIdLst>
    <p:sldId id="266" r:id="rId2"/>
    <p:sldId id="370" r:id="rId3"/>
    <p:sldId id="349" r:id="rId4"/>
    <p:sldId id="305" r:id="rId5"/>
    <p:sldId id="360" r:id="rId6"/>
    <p:sldId id="363" r:id="rId7"/>
    <p:sldId id="365" r:id="rId8"/>
    <p:sldId id="371" r:id="rId9"/>
    <p:sldId id="372" r:id="rId10"/>
    <p:sldId id="373" r:id="rId11"/>
    <p:sldId id="364" r:id="rId12"/>
    <p:sldId id="359" r:id="rId13"/>
    <p:sldId id="347" r:id="rId14"/>
  </p:sldIdLst>
  <p:sldSz cx="8999538" cy="6840538"/>
  <p:notesSz cx="7559675" cy="10691813"/>
  <p:defaultTextStyle>
    <a:defPPr>
      <a:defRPr lang="en-GB"/>
    </a:defPPr>
    <a:lvl1pPr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1pPr>
    <a:lvl2pPr marL="742950" indent="-28575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2pPr>
    <a:lvl3pPr marL="11430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3pPr>
    <a:lvl4pPr marL="16002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4pPr>
    <a:lvl5pPr marL="20574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5pPr>
    <a:lvl6pPr marL="22860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6pPr>
    <a:lvl7pPr marL="27432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7pPr>
    <a:lvl8pPr marL="32004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8pPr>
    <a:lvl9pPr marL="36576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9pPr>
  </p:defaultTextStyle>
  <p:extLst>
    <p:ext uri="{521415D9-36F7-43E2-AB2F-B90AF26B5E84}">
      <p14:sectionLst xmlns:p14="http://schemas.microsoft.com/office/powerpoint/2010/main">
        <p14:section name="Vaikejaotis" id="{542E3C75-89C2-452B-8517-D4D35F596F80}">
          <p14:sldIdLst>
            <p14:sldId id="266"/>
            <p14:sldId id="370"/>
            <p14:sldId id="349"/>
            <p14:sldId id="305"/>
            <p14:sldId id="360"/>
            <p14:sldId id="363"/>
            <p14:sldId id="365"/>
            <p14:sldId id="371"/>
            <p14:sldId id="372"/>
            <p14:sldId id="373"/>
            <p14:sldId id="364"/>
            <p14:sldId id="359"/>
            <p14:sldId id="34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or" initials="A" lastIdx="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4586"/>
    <a:srgbClr val="0084D1"/>
    <a:srgbClr val="999999"/>
    <a:srgbClr val="83C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1" autoAdjust="0"/>
    <p:restoredTop sz="83549" autoAdjust="0"/>
  </p:normalViewPr>
  <p:slideViewPr>
    <p:cSldViewPr>
      <p:cViewPr varScale="1">
        <p:scale>
          <a:sx n="56" d="100"/>
          <a:sy n="56" d="100"/>
        </p:scale>
        <p:origin x="1552" y="44"/>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106488" y="812800"/>
            <a:ext cx="5343525" cy="400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755650" y="5078413"/>
            <a:ext cx="6046788" cy="481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
        <p:nvSpPr>
          <p:cNvPr id="2051" name="Rectangle 3"/>
          <p:cNvSpPr>
            <a:spLocks noGrp="1" noChangeArrowheads="1"/>
          </p:cNvSpPr>
          <p:nvPr>
            <p:ph type="hdr"/>
          </p:nvPr>
        </p:nvSpPr>
        <p:spPr bwMode="auto">
          <a:xfrm>
            <a:off x="0"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2" name="Rectangle 4"/>
          <p:cNvSpPr>
            <a:spLocks noGrp="1" noChangeArrowheads="1"/>
          </p:cNvSpPr>
          <p:nvPr>
            <p:ph type="dt"/>
          </p:nvPr>
        </p:nvSpPr>
        <p:spPr bwMode="auto">
          <a:xfrm>
            <a:off x="4278313"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3" name="Rectangle 5"/>
          <p:cNvSpPr>
            <a:spLocks noGrp="1" noChangeArrowheads="1"/>
          </p:cNvSpPr>
          <p:nvPr>
            <p:ph type="ftr"/>
          </p:nvPr>
        </p:nvSpPr>
        <p:spPr bwMode="auto">
          <a:xfrm>
            <a:off x="0"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4" name="Rectangle 6"/>
          <p:cNvSpPr>
            <a:spLocks noGrp="1" noChangeArrowheads="1"/>
          </p:cNvSpPr>
          <p:nvPr>
            <p:ph type="sldNum"/>
          </p:nvPr>
        </p:nvSpPr>
        <p:spPr bwMode="auto">
          <a:xfrm>
            <a:off x="4278313"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fld id="{9137B0FE-B827-43E6-9F1A-73A7AB4ED6CD}" type="slidenum">
              <a:rPr lang="et-EE" altLang="en-US"/>
              <a:pPr/>
              <a:t>‹#›</a:t>
            </a:fld>
            <a:endParaRPr lang="et-EE" altLang="en-US"/>
          </a:p>
        </p:txBody>
      </p:sp>
    </p:spTree>
    <p:extLst>
      <p:ext uri="{BB962C8B-B14F-4D97-AF65-F5344CB8AC3E}">
        <p14:creationId xmlns:p14="http://schemas.microsoft.com/office/powerpoint/2010/main" val="632586641"/>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a:xfrm>
            <a:off x="1143000" y="812800"/>
            <a:ext cx="5270500" cy="4006850"/>
          </a:xfrm>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idx="10"/>
          </p:nvPr>
        </p:nvSpPr>
        <p:spPr/>
        <p:txBody>
          <a:bodyPr/>
          <a:lstStyle/>
          <a:p>
            <a:fld id="{9137B0FE-B827-43E6-9F1A-73A7AB4ED6CD}" type="slidenum">
              <a:rPr lang="et-EE" altLang="en-US" smtClean="0"/>
              <a:pPr/>
              <a:t>2</a:t>
            </a:fld>
            <a:endParaRPr lang="et-EE" altLang="en-US"/>
          </a:p>
        </p:txBody>
      </p:sp>
    </p:spTree>
    <p:extLst>
      <p:ext uri="{BB962C8B-B14F-4D97-AF65-F5344CB8AC3E}">
        <p14:creationId xmlns:p14="http://schemas.microsoft.com/office/powerpoint/2010/main" val="828002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a:xfrm>
            <a:off x="1143000" y="812800"/>
            <a:ext cx="5270500" cy="4006850"/>
          </a:xfrm>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idx="10"/>
          </p:nvPr>
        </p:nvSpPr>
        <p:spPr/>
        <p:txBody>
          <a:bodyPr/>
          <a:lstStyle/>
          <a:p>
            <a:fld id="{9137B0FE-B827-43E6-9F1A-73A7AB4ED6CD}" type="slidenum">
              <a:rPr lang="et-EE" altLang="en-US" smtClean="0"/>
              <a:pPr/>
              <a:t>3</a:t>
            </a:fld>
            <a:endParaRPr lang="et-EE" altLang="en-US"/>
          </a:p>
        </p:txBody>
      </p:sp>
    </p:spTree>
    <p:extLst>
      <p:ext uri="{BB962C8B-B14F-4D97-AF65-F5344CB8AC3E}">
        <p14:creationId xmlns:p14="http://schemas.microsoft.com/office/powerpoint/2010/main" val="56369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a:xfrm>
            <a:off x="1143000" y="812800"/>
            <a:ext cx="5270500" cy="4006850"/>
          </a:xfrm>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idx="10"/>
          </p:nvPr>
        </p:nvSpPr>
        <p:spPr/>
        <p:txBody>
          <a:bodyPr/>
          <a:lstStyle/>
          <a:p>
            <a:fld id="{9137B0FE-B827-43E6-9F1A-73A7AB4ED6CD}" type="slidenum">
              <a:rPr lang="et-EE" altLang="en-US" smtClean="0"/>
              <a:pPr/>
              <a:t>4</a:t>
            </a:fld>
            <a:endParaRPr lang="et-EE" altLang="en-US"/>
          </a:p>
        </p:txBody>
      </p:sp>
    </p:spTree>
    <p:extLst>
      <p:ext uri="{BB962C8B-B14F-4D97-AF65-F5344CB8AC3E}">
        <p14:creationId xmlns:p14="http://schemas.microsoft.com/office/powerpoint/2010/main" val="4194663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a:xfrm>
            <a:off x="1143000" y="812800"/>
            <a:ext cx="5270500" cy="4006850"/>
          </a:xfrm>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idx="10"/>
          </p:nvPr>
        </p:nvSpPr>
        <p:spPr/>
        <p:txBody>
          <a:bodyPr/>
          <a:lstStyle/>
          <a:p>
            <a:fld id="{9137B0FE-B827-43E6-9F1A-73A7AB4ED6CD}" type="slidenum">
              <a:rPr lang="et-EE" altLang="en-US" smtClean="0"/>
              <a:pPr/>
              <a:t>6</a:t>
            </a:fld>
            <a:endParaRPr lang="et-EE" altLang="en-US"/>
          </a:p>
        </p:txBody>
      </p:sp>
    </p:spTree>
    <p:extLst>
      <p:ext uri="{BB962C8B-B14F-4D97-AF65-F5344CB8AC3E}">
        <p14:creationId xmlns:p14="http://schemas.microsoft.com/office/powerpoint/2010/main" val="34310483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a:xfrm>
            <a:off x="1143000" y="812800"/>
            <a:ext cx="5270500" cy="4006850"/>
          </a:xfrm>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idx="10"/>
          </p:nvPr>
        </p:nvSpPr>
        <p:spPr/>
        <p:txBody>
          <a:bodyPr/>
          <a:lstStyle/>
          <a:p>
            <a:fld id="{9137B0FE-B827-43E6-9F1A-73A7AB4ED6CD}" type="slidenum">
              <a:rPr lang="et-EE" altLang="en-US" smtClean="0"/>
              <a:pPr/>
              <a:t>7</a:t>
            </a:fld>
            <a:endParaRPr lang="et-EE" altLang="en-US"/>
          </a:p>
        </p:txBody>
      </p:sp>
    </p:spTree>
    <p:extLst>
      <p:ext uri="{BB962C8B-B14F-4D97-AF65-F5344CB8AC3E}">
        <p14:creationId xmlns:p14="http://schemas.microsoft.com/office/powerpoint/2010/main" val="9173558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a:xfrm>
            <a:off x="1143000" y="812800"/>
            <a:ext cx="5270500" cy="4006850"/>
          </a:xfrm>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idx="10"/>
          </p:nvPr>
        </p:nvSpPr>
        <p:spPr/>
        <p:txBody>
          <a:bodyPr/>
          <a:lstStyle/>
          <a:p>
            <a:fld id="{9137B0FE-B827-43E6-9F1A-73A7AB4ED6CD}" type="slidenum">
              <a:rPr lang="et-EE" altLang="en-US" smtClean="0"/>
              <a:pPr/>
              <a:t>8</a:t>
            </a:fld>
            <a:endParaRPr lang="et-EE" altLang="en-US"/>
          </a:p>
        </p:txBody>
      </p:sp>
    </p:spTree>
    <p:extLst>
      <p:ext uri="{BB962C8B-B14F-4D97-AF65-F5344CB8AC3E}">
        <p14:creationId xmlns:p14="http://schemas.microsoft.com/office/powerpoint/2010/main" val="1060379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a:xfrm>
            <a:off x="1143000" y="812800"/>
            <a:ext cx="5270500" cy="4006850"/>
          </a:xfrm>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idx="10"/>
          </p:nvPr>
        </p:nvSpPr>
        <p:spPr/>
        <p:txBody>
          <a:bodyPr/>
          <a:lstStyle/>
          <a:p>
            <a:fld id="{9137B0FE-B827-43E6-9F1A-73A7AB4ED6CD}" type="slidenum">
              <a:rPr lang="et-EE" altLang="en-US" smtClean="0"/>
              <a:pPr/>
              <a:t>9</a:t>
            </a:fld>
            <a:endParaRPr lang="et-EE" altLang="en-US"/>
          </a:p>
        </p:txBody>
      </p:sp>
    </p:spTree>
    <p:extLst>
      <p:ext uri="{BB962C8B-B14F-4D97-AF65-F5344CB8AC3E}">
        <p14:creationId xmlns:p14="http://schemas.microsoft.com/office/powerpoint/2010/main" val="3165545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a:xfrm>
            <a:off x="1143000" y="812800"/>
            <a:ext cx="5270500" cy="4006850"/>
          </a:xfrm>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idx="10"/>
          </p:nvPr>
        </p:nvSpPr>
        <p:spPr/>
        <p:txBody>
          <a:bodyPr/>
          <a:lstStyle/>
          <a:p>
            <a:fld id="{9137B0FE-B827-43E6-9F1A-73A7AB4ED6CD}" type="slidenum">
              <a:rPr lang="et-EE" altLang="en-US" smtClean="0"/>
              <a:pPr/>
              <a:t>10</a:t>
            </a:fld>
            <a:endParaRPr lang="et-EE" altLang="en-US"/>
          </a:p>
        </p:txBody>
      </p:sp>
    </p:spTree>
    <p:extLst>
      <p:ext uri="{BB962C8B-B14F-4D97-AF65-F5344CB8AC3E}">
        <p14:creationId xmlns:p14="http://schemas.microsoft.com/office/powerpoint/2010/main" val="2226553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a:xfrm>
            <a:off x="1143000" y="812800"/>
            <a:ext cx="5270500" cy="4006850"/>
          </a:xfrm>
        </p:spPr>
      </p:sp>
      <p:sp>
        <p:nvSpPr>
          <p:cNvPr id="3" name="Märkmete kohatäide 2"/>
          <p:cNvSpPr>
            <a:spLocks noGrp="1"/>
          </p:cNvSpPr>
          <p:nvPr>
            <p:ph type="body" idx="1"/>
          </p:nvPr>
        </p:nvSpPr>
        <p:spPr/>
        <p:txBody>
          <a:bodyPr/>
          <a:lstStyle/>
          <a:p>
            <a:pPr algn="just"/>
            <a:endParaRPr lang="et-EE" dirty="0"/>
          </a:p>
        </p:txBody>
      </p:sp>
      <p:sp>
        <p:nvSpPr>
          <p:cNvPr id="4" name="Slaidinumbri kohatäide 3"/>
          <p:cNvSpPr>
            <a:spLocks noGrp="1"/>
          </p:cNvSpPr>
          <p:nvPr>
            <p:ph type="sldNum" idx="10"/>
          </p:nvPr>
        </p:nvSpPr>
        <p:spPr/>
        <p:txBody>
          <a:bodyPr/>
          <a:lstStyle/>
          <a:p>
            <a:fld id="{9137B0FE-B827-43E6-9F1A-73A7AB4ED6CD}" type="slidenum">
              <a:rPr lang="et-EE" altLang="en-US" smtClean="0"/>
              <a:pPr/>
              <a:t>11</a:t>
            </a:fld>
            <a:endParaRPr lang="et-EE" altLang="en-US"/>
          </a:p>
        </p:txBody>
      </p:sp>
    </p:spTree>
    <p:extLst>
      <p:ext uri="{BB962C8B-B14F-4D97-AF65-F5344CB8AC3E}">
        <p14:creationId xmlns:p14="http://schemas.microsoft.com/office/powerpoint/2010/main" val="2874324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a:lvl1pPr>
          </a:lstStyle>
          <a:p>
            <a:r>
              <a:rPr lang="en-US" dirty="0" err="1"/>
              <a:t>Esitlusslaidide</a:t>
            </a:r>
            <a:r>
              <a:rPr lang="en-US" dirty="0"/>
              <a:t> </a:t>
            </a:r>
            <a:r>
              <a:rPr lang="en-US" dirty="0" err="1"/>
              <a:t>kujundusest</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asutuse nimetus / ametinimetus</a:t>
            </a:r>
          </a:p>
          <a:p>
            <a:endParaRPr lang="et-EE" dirty="0"/>
          </a:p>
          <a:p>
            <a:r>
              <a:rPr lang="et-EE" dirty="0"/>
              <a:t>14.12.2013</a:t>
            </a:r>
            <a:endParaRPr lang="en-US" dirty="0"/>
          </a:p>
        </p:txBody>
      </p:sp>
      <p:pic>
        <p:nvPicPr>
          <p:cNvPr id="4" name="Pilt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9289" y="179909"/>
            <a:ext cx="3465001" cy="1386000"/>
          </a:xfrm>
          <a:prstGeom prst="rect">
            <a:avLst/>
          </a:prstGeom>
        </p:spPr>
      </p:pic>
    </p:spTree>
    <p:extLst>
      <p:ext uri="{BB962C8B-B14F-4D97-AF65-F5344CB8AC3E}">
        <p14:creationId xmlns:p14="http://schemas.microsoft.com/office/powerpoint/2010/main" val="4267559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Blue">
    <p:spTree>
      <p:nvGrpSpPr>
        <p:cNvPr id="1" name=""/>
        <p:cNvGrpSpPr/>
        <p:nvPr/>
      </p:nvGrpSpPr>
      <p:grpSpPr>
        <a:xfrm>
          <a:off x="0" y="0"/>
          <a:ext cx="0" cy="0"/>
          <a:chOff x="0" y="0"/>
          <a:chExt cx="0" cy="0"/>
        </a:xfrm>
      </p:grpSpPr>
      <p:sp>
        <p:nvSpPr>
          <p:cNvPr id="4" name="Rectangle 3"/>
          <p:cNvSpPr/>
          <p:nvPr userDrawn="1"/>
        </p:nvSpPr>
        <p:spPr bwMode="auto">
          <a:xfrm>
            <a:off x="0" y="1800538"/>
            <a:ext cx="8999538" cy="5040000"/>
          </a:xfrm>
          <a:prstGeom prst="rect">
            <a:avLst/>
          </a:prstGeom>
          <a:solidFill>
            <a:srgbClr val="0084D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a:solidFill>
                  <a:schemeClr val="bg1"/>
                </a:solidFill>
              </a:defRPr>
            </a:lvl1pPr>
          </a:lstStyle>
          <a:p>
            <a:r>
              <a:rPr lang="en-US" dirty="0" err="1"/>
              <a:t>Esitlusslaidide</a:t>
            </a:r>
            <a:r>
              <a:rPr lang="en-US" dirty="0"/>
              <a:t> </a:t>
            </a:r>
            <a:r>
              <a:rPr lang="en-US" dirty="0" err="1"/>
              <a:t>kujundusest</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asutuse nimetus / ametinimetus</a:t>
            </a:r>
          </a:p>
          <a:p>
            <a:endParaRPr lang="et-EE" dirty="0"/>
          </a:p>
          <a:p>
            <a:r>
              <a:rPr lang="et-EE" dirty="0"/>
              <a:t>14.12.2013</a:t>
            </a:r>
            <a:endParaRPr lang="en-US" dirty="0"/>
          </a:p>
        </p:txBody>
      </p:sp>
      <p:pic>
        <p:nvPicPr>
          <p:cNvPr id="5" name="Pilt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9289" y="162061"/>
            <a:ext cx="3465001" cy="1386000"/>
          </a:xfrm>
          <a:prstGeom prst="rect">
            <a:avLst/>
          </a:prstGeom>
        </p:spPr>
      </p:pic>
    </p:spTree>
    <p:extLst>
      <p:ext uri="{BB962C8B-B14F-4D97-AF65-F5344CB8AC3E}">
        <p14:creationId xmlns:p14="http://schemas.microsoft.com/office/powerpoint/2010/main" val="3114093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0"/>
            <a:ext cx="7920000" cy="1080000"/>
          </a:xfrm>
        </p:spPr>
        <p:txBody>
          <a:bodyPr tIns="54000" anchor="t" anchorCtr="0"/>
          <a:lstStyle>
            <a:lvl1pPr>
              <a:defRPr sz="3600"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
        <p:nvSpPr>
          <p:cNvPr id="3" name="Content Placeholder 2"/>
          <p:cNvSpPr>
            <a:spLocks noGrp="1"/>
          </p:cNvSpPr>
          <p:nvPr>
            <p:ph idx="1"/>
          </p:nvPr>
        </p:nvSpPr>
        <p:spPr>
          <a:xfrm>
            <a:off x="503239" y="1768475"/>
            <a:ext cx="7920000" cy="4513263"/>
          </a:xfrm>
        </p:spPr>
        <p:txBody>
          <a:bodyPr/>
          <a:lstStyle>
            <a:lvl1pPr marL="0" indent="0">
              <a:spcAft>
                <a:spcPts val="800"/>
              </a:spcAft>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t-EE"/>
              <a:t>Redigeeri juhtslaidi tekstilaade</a:t>
            </a:r>
          </a:p>
        </p:txBody>
      </p:sp>
    </p:spTree>
    <p:extLst>
      <p:ext uri="{BB962C8B-B14F-4D97-AF65-F5344CB8AC3E}">
        <p14:creationId xmlns:p14="http://schemas.microsoft.com/office/powerpoint/2010/main" val="996003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0"/>
            <a:ext cx="7920000" cy="1080000"/>
          </a:xfrm>
        </p:spPr>
        <p:txBody>
          <a:bodyPr tIns="54000" anchor="t" anchorCtr="0"/>
          <a:lstStyle>
            <a:lvl1pPr>
              <a:defRPr sz="3600"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
        <p:nvSpPr>
          <p:cNvPr id="3" name="Content Placeholder 2"/>
          <p:cNvSpPr>
            <a:spLocks noGrp="1"/>
          </p:cNvSpPr>
          <p:nvPr>
            <p:ph idx="1"/>
          </p:nvPr>
        </p:nvSpPr>
        <p:spPr>
          <a:xfrm>
            <a:off x="503239" y="1768475"/>
            <a:ext cx="7920000" cy="4513263"/>
          </a:xfrm>
        </p:spPr>
        <p:txBody>
          <a:bodyPr/>
          <a:lstStyle>
            <a:lvl1pPr marL="432000" indent="-324000">
              <a:spcAft>
                <a:spcPts val="800"/>
              </a:spcAft>
              <a:buClr>
                <a:srgbClr val="0084D1"/>
              </a:buClr>
              <a:buSzPct val="100000"/>
              <a:buFont typeface="Arial" panose="020B0604020202020204" pitchFamily="34" charset="0"/>
              <a:buChar char="•"/>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t-EE"/>
              <a:t>Redigeeri juhtslaidi tekstilaade</a:t>
            </a:r>
          </a:p>
        </p:txBody>
      </p:sp>
    </p:spTree>
    <p:extLst>
      <p:ext uri="{BB962C8B-B14F-4D97-AF65-F5344CB8AC3E}">
        <p14:creationId xmlns:p14="http://schemas.microsoft.com/office/powerpoint/2010/main" val="4009672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lvl1pPr>
          </a:lstStyle>
          <a:p>
            <a:r>
              <a:rPr lang="et-EE" dirty="0"/>
              <a:t>Aitäh!</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err="1"/>
              <a:t>eesnimi@perenimi@amet.ee</a:t>
            </a:r>
            <a:endParaRPr lang="et-EE" dirty="0"/>
          </a:p>
          <a:p>
            <a:endParaRPr lang="et-EE" dirty="0"/>
          </a:p>
        </p:txBody>
      </p:sp>
      <p:pic>
        <p:nvPicPr>
          <p:cNvPr id="6" name="Pilt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9289" y="179909"/>
            <a:ext cx="3465001" cy="1386000"/>
          </a:xfrm>
          <a:prstGeom prst="rect">
            <a:avLst/>
          </a:prstGeom>
        </p:spPr>
      </p:pic>
    </p:spTree>
    <p:extLst>
      <p:ext uri="{BB962C8B-B14F-4D97-AF65-F5344CB8AC3E}">
        <p14:creationId xmlns:p14="http://schemas.microsoft.com/office/powerpoint/2010/main" val="2619003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 Slide Blue">
    <p:spTree>
      <p:nvGrpSpPr>
        <p:cNvPr id="1" name=""/>
        <p:cNvGrpSpPr/>
        <p:nvPr/>
      </p:nvGrpSpPr>
      <p:grpSpPr>
        <a:xfrm>
          <a:off x="0" y="0"/>
          <a:ext cx="0" cy="0"/>
          <a:chOff x="0" y="0"/>
          <a:chExt cx="0" cy="0"/>
        </a:xfrm>
      </p:grpSpPr>
      <p:sp>
        <p:nvSpPr>
          <p:cNvPr id="5" name="Rectangle 4"/>
          <p:cNvSpPr/>
          <p:nvPr userDrawn="1"/>
        </p:nvSpPr>
        <p:spPr bwMode="auto">
          <a:xfrm>
            <a:off x="0" y="1800538"/>
            <a:ext cx="8999538" cy="5040000"/>
          </a:xfrm>
          <a:prstGeom prst="rect">
            <a:avLst/>
          </a:prstGeom>
          <a:solidFill>
            <a:srgbClr val="0084D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solidFill>
                  <a:schemeClr val="bg1"/>
                </a:solidFill>
              </a:defRPr>
            </a:lvl1pPr>
          </a:lstStyle>
          <a:p>
            <a:r>
              <a:rPr lang="et-EE" dirty="0"/>
              <a:t>Aitäh!</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err="1"/>
              <a:t>eesnimi@perenimi@amet.ee</a:t>
            </a:r>
            <a:endParaRPr lang="et-EE" dirty="0"/>
          </a:p>
          <a:p>
            <a:endParaRPr lang="et-EE" dirty="0"/>
          </a:p>
        </p:txBody>
      </p:sp>
      <p:pic>
        <p:nvPicPr>
          <p:cNvPr id="2" name="Pilt 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9289" y="179909"/>
            <a:ext cx="3465001" cy="1386000"/>
          </a:xfrm>
          <a:prstGeom prst="rect">
            <a:avLst/>
          </a:prstGeom>
        </p:spPr>
      </p:pic>
    </p:spTree>
    <p:extLst>
      <p:ext uri="{BB962C8B-B14F-4D97-AF65-F5344CB8AC3E}">
        <p14:creationId xmlns:p14="http://schemas.microsoft.com/office/powerpoint/2010/main" val="3403631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3541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69387"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a:t>Click to edit the title text format</a:t>
            </a:r>
          </a:p>
        </p:txBody>
      </p:sp>
      <p:sp>
        <p:nvSpPr>
          <p:cNvPr id="1026" name="Rectangle 2"/>
          <p:cNvSpPr>
            <a:spLocks noGrp="1" noChangeArrowheads="1"/>
          </p:cNvSpPr>
          <p:nvPr>
            <p:ph type="body" idx="1"/>
          </p:nvPr>
        </p:nvSpPr>
        <p:spPr bwMode="auto">
          <a:xfrm>
            <a:off x="503238" y="1768475"/>
            <a:ext cx="9069387" cy="4513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1027" name="Rectangle 3"/>
          <p:cNvSpPr>
            <a:spLocks noGrp="1" noChangeArrowheads="1"/>
          </p:cNvSpPr>
          <p:nvPr>
            <p:ph type="dt"/>
          </p:nvPr>
        </p:nvSpPr>
        <p:spPr bwMode="auto">
          <a:xfrm>
            <a:off x="50323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1028" name="Rectangle 4"/>
          <p:cNvSpPr>
            <a:spLocks noGrp="1" noChangeArrowheads="1"/>
          </p:cNvSpPr>
          <p:nvPr>
            <p:ph type="ftr"/>
          </p:nvPr>
        </p:nvSpPr>
        <p:spPr bwMode="auto">
          <a:xfrm>
            <a:off x="3448050" y="6886575"/>
            <a:ext cx="3194050"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1029" name="Rectangle 5"/>
          <p:cNvSpPr>
            <a:spLocks noGrp="1" noChangeArrowheads="1"/>
          </p:cNvSpPr>
          <p:nvPr>
            <p:ph type="sldNum"/>
          </p:nvPr>
        </p:nvSpPr>
        <p:spPr bwMode="auto">
          <a:xfrm>
            <a:off x="722788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a:solidFill>
                  <a:srgbClr val="000000"/>
                </a:solidFill>
                <a:latin typeface="Times New Roman" panose="02020603050405020304" pitchFamily="18" charset="0"/>
                <a:cs typeface="Arial Unicode MS" panose="020B0604020202020204" pitchFamily="34" charset="-128"/>
              </a:defRPr>
            </a:lvl1pPr>
          </a:lstStyle>
          <a:p>
            <a:fld id="{91A857D3-8977-4B76-8A8E-76EC884CC3A4}" type="slidenum">
              <a:rPr lang="et-EE" altLang="en-US"/>
              <a:pPr/>
              <a:t>‹#›</a:t>
            </a:fld>
            <a:endParaRPr lang="et-EE" altLang="en-US"/>
          </a:p>
        </p:txBody>
      </p:sp>
    </p:spTree>
  </p:cSld>
  <p:clrMap bg1="lt1" tx1="dk1" bg2="lt2" tx2="dk2" accent1="accent1" accent2="accent2" accent3="accent3" accent4="accent4" accent5="accent5" accent6="accent6" hlink="hlink" folHlink="folHlink"/>
  <p:sldLayoutIdLst>
    <p:sldLayoutId id="2147483649" r:id="rId1"/>
    <p:sldLayoutId id="2147483661" r:id="rId2"/>
    <p:sldLayoutId id="2147483650" r:id="rId3"/>
    <p:sldLayoutId id="2147483662" r:id="rId4"/>
    <p:sldLayoutId id="2147483660" r:id="rId5"/>
    <p:sldLayoutId id="2147483663" r:id="rId6"/>
    <p:sldLayoutId id="2147483655" r:id="rId7"/>
  </p:sldLayoutIdLst>
  <p:txStyles>
    <p:titleStyle>
      <a:lvl1pPr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kern="1200">
          <a:solidFill>
            <a:srgbClr val="000000"/>
          </a:solidFill>
          <a:latin typeface="+mj-lt"/>
          <a:ea typeface="+mj-ea"/>
          <a:cs typeface="+mj-cs"/>
        </a:defRPr>
      </a:lvl1pPr>
      <a:lvl2pPr marL="742950" indent="-28575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2pPr>
      <a:lvl3pPr marL="1143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3pPr>
      <a:lvl4pPr marL="1600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4pPr>
      <a:lvl5pPr marL="20574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5pPr>
      <a:lvl6pPr marL="25146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6pPr>
      <a:lvl7pPr marL="29718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7pPr>
      <a:lvl8pPr marL="3429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8pPr>
      <a:lvl9pPr marL="3886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9pPr>
    </p:titleStyle>
    <p:bodyStyle>
      <a:lvl1pPr marL="342900" indent="-342900" algn="l" defTabSz="449263" rtl="0" eaLnBrk="1" fontAlgn="base" hangingPunct="1">
        <a:lnSpc>
          <a:spcPct val="110000"/>
        </a:lnSpc>
        <a:spcBef>
          <a:spcPct val="0"/>
        </a:spcBef>
        <a:spcAft>
          <a:spcPts val="1413"/>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1" fontAlgn="base" hangingPunct="1">
        <a:lnSpc>
          <a:spcPct val="110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eaLnBrk="1" fontAlgn="base" hangingPunct="1">
        <a:lnSpc>
          <a:spcPct val="110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eaLnBrk="1" fontAlgn="base" hangingPunct="1">
        <a:lnSpc>
          <a:spcPct val="110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eaLnBrk="1" fontAlgn="base" hangingPunct="1">
        <a:lnSpc>
          <a:spcPct val="110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sotsiaalkindlustusamet.ee/sites/default/files/content-editors/Jarelevalve/KOV_noustamisyksus/sotsiaaltransporditeenuse_juhend.pdf"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terry.ney@sm.e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3" Type="http://schemas.openxmlformats.org/officeDocument/2006/relationships/hyperlink" Target="https://sotsiaalkindlustusamet.ee/sites/default/files/content-editors/Jarelevalve/KOV_noustamisyksus/koduteenuse_juhend.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sotsiaalkindlustusamet.ee/sites/default/files/content-editors/Jarelevalve/KOV_noustamisyksus/tugiisikuteenuse_juhend.pdf"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sotsiaalkindlustusamet.ee/sites/default/files/content-editors/Jarelevalve/KOV_noustamisyksus/isikliku_abistaja_teenuse_juhend.pdf"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sotsiaalkindlustusamet.ee/sites/default/files/content-editors/Jarelevalve/KOV_noustamisyksus/valjaspool_kodu_osutatava_uldhooldusteenuse_juhend.pdf"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321" y="2448000"/>
            <a:ext cx="8136679" cy="1800000"/>
          </a:xfrm>
        </p:spPr>
        <p:txBody>
          <a:bodyPr/>
          <a:lstStyle/>
          <a:p>
            <a:r>
              <a:rPr lang="et-EE" sz="4000" b="1" dirty="0"/>
              <a:t>Tööturul osalemist toetavad </a:t>
            </a:r>
            <a:r>
              <a:rPr lang="et-EE" sz="4000" b="1" dirty="0" err="1"/>
              <a:t>hoolekandeteenused</a:t>
            </a:r>
            <a:r>
              <a:rPr lang="et-EE" sz="4000" b="1" dirty="0"/>
              <a:t>  Ida-Virumaa avatud taotlusvoor</a:t>
            </a:r>
            <a:endParaRPr lang="en-US" sz="4000" dirty="0"/>
          </a:p>
        </p:txBody>
      </p:sp>
      <p:sp>
        <p:nvSpPr>
          <p:cNvPr id="3" name="Subtitle 2"/>
          <p:cNvSpPr>
            <a:spLocks noGrp="1"/>
          </p:cNvSpPr>
          <p:nvPr>
            <p:ph type="subTitle" idx="1"/>
          </p:nvPr>
        </p:nvSpPr>
        <p:spPr>
          <a:xfrm>
            <a:off x="467321" y="4248000"/>
            <a:ext cx="8136679" cy="2005200"/>
          </a:xfrm>
        </p:spPr>
        <p:txBody>
          <a:bodyPr/>
          <a:lstStyle/>
          <a:p>
            <a:endParaRPr lang="et-EE" altLang="en-US" sz="4000" b="1" dirty="0">
              <a:solidFill>
                <a:srgbClr val="FFFFFF"/>
              </a:solidFill>
            </a:endParaRPr>
          </a:p>
          <a:p>
            <a:endParaRPr lang="et-EE" altLang="en-US" sz="2000" dirty="0">
              <a:solidFill>
                <a:srgbClr val="FFFFFF"/>
              </a:solidFill>
            </a:endParaRPr>
          </a:p>
          <a:p>
            <a:r>
              <a:rPr lang="et-EE" altLang="en-US" sz="2000" dirty="0">
                <a:solidFill>
                  <a:srgbClr val="FFFFFF"/>
                </a:solidFill>
              </a:rPr>
              <a:t>Sotsiaalministeerium</a:t>
            </a:r>
          </a:p>
          <a:p>
            <a:r>
              <a:rPr lang="et-EE" altLang="en-US" sz="2000" dirty="0">
                <a:solidFill>
                  <a:srgbClr val="FFFFFF"/>
                </a:solidFill>
              </a:rPr>
              <a:t>Hoolekande osakond</a:t>
            </a:r>
            <a:endParaRPr lang="en-US" altLang="en-US" sz="2000" dirty="0">
              <a:solidFill>
                <a:srgbClr val="FFFFFF"/>
              </a:solidFill>
            </a:endParaRPr>
          </a:p>
          <a:p>
            <a:r>
              <a:rPr lang="en-US" altLang="en-US" sz="2000">
                <a:solidFill>
                  <a:srgbClr val="FFFFFF"/>
                </a:solidFill>
              </a:rPr>
              <a:t>Terry Ney</a:t>
            </a:r>
            <a:endParaRPr lang="et-EE" altLang="en-US" sz="2000" dirty="0">
              <a:solidFill>
                <a:srgbClr val="FFFFFF"/>
              </a:solidFill>
            </a:endParaRPr>
          </a:p>
        </p:txBody>
      </p:sp>
      <p:pic>
        <p:nvPicPr>
          <p:cNvPr id="4" name="Pilt 49" descr="https://photos-2.dropbox.com/t/1/AADC8DTOOazhBuDKk286saN4RGuBo4Rk83ustvN97oNl3w/12/51296160/jpeg/32x32/3/1417521600/0/2/EL_Sotsiaalfond_horisontaalne.jpg/dnhfJcs_pZkeuYC0tv3IfZdYUKPicKx8djvv0k8z5oY?size=1600x120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74667" y="523543"/>
            <a:ext cx="1518672" cy="796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6022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79288" y="256938"/>
            <a:ext cx="8352929" cy="1075099"/>
          </a:xfrm>
        </p:spPr>
        <p:txBody>
          <a:bodyPr vert="horz" lIns="91440" tIns="45720" rIns="91440" bIns="45720" rtlCol="0" anchor="b">
            <a:normAutofit/>
          </a:bodyPr>
          <a:lstStyle/>
          <a:p>
            <a:pPr defTabSz="914400">
              <a:lnSpc>
                <a:spcPct val="90000"/>
              </a:lnSpc>
            </a:pPr>
            <a:r>
              <a:rPr lang="et-EE" sz="3200" b="1" dirty="0">
                <a:solidFill>
                  <a:schemeClr val="accent1">
                    <a:lumMod val="50000"/>
                  </a:schemeClr>
                </a:solidFill>
              </a:rPr>
              <a:t>N</a:t>
            </a:r>
            <a:r>
              <a:rPr lang="en-US" sz="3200" b="1" kern="1200" dirty="0" err="1">
                <a:solidFill>
                  <a:schemeClr val="accent1">
                    <a:lumMod val="50000"/>
                  </a:schemeClr>
                </a:solidFill>
              </a:rPr>
              <a:t>õustamisteenused</a:t>
            </a:r>
            <a:r>
              <a:rPr lang="en-US" sz="3200" b="1" kern="1200" dirty="0">
                <a:solidFill>
                  <a:schemeClr val="accent1">
                    <a:lumMod val="50000"/>
                  </a:schemeClr>
                </a:solidFill>
              </a:rPr>
              <a:t> ja </a:t>
            </a:r>
            <a:r>
              <a:rPr lang="en-US" sz="3200" b="1" kern="1200" dirty="0" err="1">
                <a:solidFill>
                  <a:schemeClr val="accent1">
                    <a:lumMod val="50000"/>
                  </a:schemeClr>
                </a:solidFill>
              </a:rPr>
              <a:t>tugigrupid</a:t>
            </a:r>
            <a:br>
              <a:rPr lang="en-US" sz="3200" b="1" kern="1200" dirty="0">
                <a:solidFill>
                  <a:schemeClr val="accent1">
                    <a:lumMod val="50000"/>
                  </a:schemeClr>
                </a:solidFill>
              </a:rPr>
            </a:br>
            <a:endParaRPr lang="en-US" sz="3200" b="1" kern="1200" dirty="0">
              <a:solidFill>
                <a:schemeClr val="accent1">
                  <a:lumMod val="50000"/>
                </a:schemeClr>
              </a:solidFill>
            </a:endParaRPr>
          </a:p>
        </p:txBody>
      </p:sp>
      <p:sp>
        <p:nvSpPr>
          <p:cNvPr id="4" name="TextBox 3"/>
          <p:cNvSpPr txBox="1"/>
          <p:nvPr/>
        </p:nvSpPr>
        <p:spPr>
          <a:xfrm>
            <a:off x="467321" y="971997"/>
            <a:ext cx="8064895" cy="5958554"/>
          </a:xfrm>
          <a:prstGeom prst="rect">
            <a:avLst/>
          </a:prstGeom>
          <a:noFill/>
        </p:spPr>
        <p:txBody>
          <a:bodyPr wrap="square" rtlCol="0">
            <a:spAutoFit/>
          </a:bodyPr>
          <a:lstStyle/>
          <a:p>
            <a:pPr marL="342900" indent="-342900">
              <a:buFont typeface="Wingdings" panose="05000000000000000000" pitchFamily="2" charset="2"/>
              <a:buChar char="§"/>
            </a:pPr>
            <a:r>
              <a:rPr lang="et-EE" sz="2000" b="1" dirty="0">
                <a:solidFill>
                  <a:srgbClr val="000000"/>
                </a:solidFill>
                <a:effectLst/>
                <a:latin typeface="Arial" panose="020B0604020202020204" pitchFamily="34" charset="0"/>
                <a:ea typeface="Arial" panose="020B0604020202020204" pitchFamily="34" charset="0"/>
              </a:rPr>
              <a:t>eesmärk</a:t>
            </a:r>
            <a:r>
              <a:rPr lang="et-EE" sz="2000" dirty="0">
                <a:solidFill>
                  <a:srgbClr val="000000"/>
                </a:solidFill>
                <a:effectLst/>
                <a:latin typeface="Arial" panose="020B0604020202020204" pitchFamily="34" charset="0"/>
                <a:ea typeface="Arial" panose="020B0604020202020204" pitchFamily="34" charset="0"/>
              </a:rPr>
              <a:t> on pakkuda käesoleva meetme sihtrühmale emotsionaalset tuge ja praktilisi nõuandeid ning suurendada teadlikkust sellest, kuidas tulla toime igapäevaelus tekkivate keeruliste situatsioonidega (nt enesega, oma erivajadusega või hoolduskoormusega) ning seeläbi aidata kaasa inimeste elukvaliteedi paranemisele (sh tööelus osalemisele);</a:t>
            </a:r>
            <a:endParaRPr lang="et-EE" sz="2000" dirty="0">
              <a:effectLst/>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
            </a:pPr>
            <a:r>
              <a:rPr lang="et-EE" sz="2000" dirty="0">
                <a:solidFill>
                  <a:srgbClr val="000000"/>
                </a:solidFill>
                <a:effectLst/>
                <a:latin typeface="Arial" panose="020B0604020202020204" pitchFamily="34" charset="0"/>
                <a:ea typeface="Arial" panose="020B0604020202020204" pitchFamily="34" charset="0"/>
              </a:rPr>
              <a:t>nõustamisteenuste alla kuuluvad erinevad nõustamisliigid ja -viisid, nt psühholoogiline nõustamine, kogemusnõustamine, elulõpu toetamine või leinanõustamine, aga ka võlanõustamine ja toimetulekuraskustes inimeste toimetulekuõpe;</a:t>
            </a:r>
            <a:endParaRPr lang="et-EE" sz="2000" dirty="0">
              <a:effectLst/>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
            </a:pPr>
            <a:r>
              <a:rPr lang="et-EE" sz="2000" dirty="0">
                <a:solidFill>
                  <a:srgbClr val="000000"/>
                </a:solidFill>
                <a:latin typeface="Arial" panose="020B0604020202020204" pitchFamily="34" charset="0"/>
                <a:ea typeface="Arial" panose="020B0604020202020204" pitchFamily="34" charset="0"/>
              </a:rPr>
              <a:t>t</a:t>
            </a:r>
            <a:r>
              <a:rPr lang="et-EE" sz="2000" dirty="0">
                <a:solidFill>
                  <a:srgbClr val="000000"/>
                </a:solidFill>
                <a:effectLst/>
                <a:latin typeface="Arial" panose="020B0604020202020204" pitchFamily="34" charset="0"/>
                <a:ea typeface="Arial" panose="020B0604020202020204" pitchFamily="34" charset="0"/>
              </a:rPr>
              <a:t>ugigruppide eesmärk on toetada sarnase kogemusega inimeste kogemuste vahetamise ja üksteise toetamise kaudu hoolduskoormusega, toimetulekuraskustes või erivajadusega inimeste toimetulekut ning koolitada või juhendada neid inimesi raskusi ja probleeme tekitavates olukordades. </a:t>
            </a:r>
            <a:endParaRPr lang="et-EE" sz="2000" dirty="0">
              <a:effectLst/>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
            </a:pPr>
            <a:endParaRPr lang="et-EE" sz="2400" dirty="0"/>
          </a:p>
          <a:p>
            <a:pPr marL="342900" indent="-342900">
              <a:buFont typeface="Wingdings" panose="05000000000000000000" pitchFamily="2" charset="2"/>
              <a:buChar char="§"/>
            </a:pPr>
            <a:endParaRPr lang="et-EE" sz="2400" dirty="0"/>
          </a:p>
        </p:txBody>
      </p:sp>
    </p:spTree>
    <p:extLst>
      <p:ext uri="{BB962C8B-B14F-4D97-AF65-F5344CB8AC3E}">
        <p14:creationId xmlns:p14="http://schemas.microsoft.com/office/powerpoint/2010/main" val="1830967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79288" y="256938"/>
            <a:ext cx="8352929" cy="1075099"/>
          </a:xfrm>
        </p:spPr>
        <p:txBody>
          <a:bodyPr vert="horz" lIns="91440" tIns="45720" rIns="91440" bIns="45720" rtlCol="0" anchor="b">
            <a:normAutofit/>
          </a:bodyPr>
          <a:lstStyle/>
          <a:p>
            <a:pPr defTabSz="914400">
              <a:lnSpc>
                <a:spcPct val="90000"/>
              </a:lnSpc>
            </a:pPr>
            <a:r>
              <a:rPr lang="et-EE" sz="3200" b="1" dirty="0">
                <a:solidFill>
                  <a:schemeClr val="accent1">
                    <a:lumMod val="50000"/>
                  </a:schemeClr>
                </a:solidFill>
              </a:rPr>
              <a:t>Sotsiaaltransporditeenus</a:t>
            </a:r>
            <a:endParaRPr lang="en-US" sz="3200" b="1" kern="1200" dirty="0">
              <a:solidFill>
                <a:schemeClr val="accent1">
                  <a:lumMod val="50000"/>
                </a:schemeClr>
              </a:solidFill>
            </a:endParaRPr>
          </a:p>
        </p:txBody>
      </p:sp>
      <p:sp>
        <p:nvSpPr>
          <p:cNvPr id="4" name="TextBox 3"/>
          <p:cNvSpPr txBox="1"/>
          <p:nvPr/>
        </p:nvSpPr>
        <p:spPr>
          <a:xfrm>
            <a:off x="539329" y="1620069"/>
            <a:ext cx="8136903" cy="6669518"/>
          </a:xfrm>
          <a:prstGeom prst="rect">
            <a:avLst/>
          </a:prstGeom>
          <a:noFill/>
        </p:spPr>
        <p:txBody>
          <a:bodyPr wrap="square" rtlCol="0">
            <a:spAutoFit/>
          </a:bodyPr>
          <a:lstStyle/>
          <a:p>
            <a:pPr marL="342900" indent="-342900">
              <a:buFont typeface="Wingdings" panose="05000000000000000000" pitchFamily="2" charset="2"/>
              <a:buChar char="§"/>
            </a:pPr>
            <a:r>
              <a:rPr lang="et-EE" sz="2000" dirty="0">
                <a:effectLst/>
                <a:latin typeface="Arial" panose="020B0604020202020204" pitchFamily="34" charset="0"/>
                <a:ea typeface="Times New Roman" panose="02020603050405020304" pitchFamily="18" charset="0"/>
              </a:rPr>
              <a:t>teenuse kaudu tagatakse inimesele transpordivõimalus, mis vastab tema vajadustele, nt on tagatud võimalus siseneda ratastooliga transpordivahendisse, inimesele on tagatud abi sõidukisse sisenemisel ja sõidukist väljumisel ning sihtkohas juhendamine; </a:t>
            </a:r>
          </a:p>
          <a:p>
            <a:pPr marL="342900" indent="-342900">
              <a:buFont typeface="Wingdings" panose="05000000000000000000" pitchFamily="2" charset="2"/>
              <a:buChar char="§"/>
            </a:pPr>
            <a:r>
              <a:rPr lang="et-EE" sz="2000" b="1" dirty="0">
                <a:effectLst/>
                <a:latin typeface="Arial" panose="020B0604020202020204" pitchFamily="34" charset="0"/>
                <a:ea typeface="Times New Roman" panose="02020603050405020304" pitchFamily="18" charset="0"/>
              </a:rPr>
              <a:t>eesmärk</a:t>
            </a:r>
            <a:r>
              <a:rPr lang="et-EE" sz="2000" dirty="0">
                <a:effectLst/>
                <a:latin typeface="Arial" panose="020B0604020202020204" pitchFamily="34" charset="0"/>
                <a:ea typeface="Times New Roman" panose="02020603050405020304" pitchFamily="18" charset="0"/>
              </a:rPr>
              <a:t> on toetada </a:t>
            </a:r>
            <a:r>
              <a:rPr lang="et-EE" sz="2000" b="1" dirty="0">
                <a:effectLst/>
                <a:latin typeface="Arial" panose="020B0604020202020204" pitchFamily="34" charset="0"/>
                <a:ea typeface="Times New Roman" panose="02020603050405020304" pitchFamily="18" charset="0"/>
              </a:rPr>
              <a:t>erivajadusega inimeste </a:t>
            </a:r>
            <a:r>
              <a:rPr lang="et-EE" sz="2000" dirty="0">
                <a:effectLst/>
                <a:latin typeface="Arial" panose="020B0604020202020204" pitchFamily="34" charset="0"/>
                <a:ea typeface="Times New Roman" panose="02020603050405020304" pitchFamily="18" charset="0"/>
              </a:rPr>
              <a:t>iseseisvat toimetulekut, avalike teenuste kasutamist, tööl käimist ja ühiskonnaelus osalemist (nt teatri, muuseumi või ka kalmistu külastamine);</a:t>
            </a:r>
          </a:p>
          <a:p>
            <a:pPr marL="342900" indent="-342900">
              <a:buFont typeface="Wingdings" panose="05000000000000000000" pitchFamily="2" charset="2"/>
              <a:buChar char="§"/>
            </a:pPr>
            <a:r>
              <a:rPr lang="et-EE" sz="2000" dirty="0">
                <a:latin typeface="Arial" panose="020B0604020202020204" pitchFamily="34" charset="0"/>
                <a:ea typeface="Times New Roman" panose="02020603050405020304" pitchFamily="18" charset="0"/>
              </a:rPr>
              <a:t>s</a:t>
            </a:r>
            <a:r>
              <a:rPr lang="et-EE" sz="2000" dirty="0">
                <a:effectLst/>
                <a:latin typeface="Arial" panose="020B0604020202020204" pitchFamily="34" charset="0"/>
                <a:ea typeface="Times New Roman" panose="02020603050405020304" pitchFamily="18" charset="0"/>
              </a:rPr>
              <a:t>otsiaaltransporditeenust võivad vajada ka </a:t>
            </a:r>
            <a:r>
              <a:rPr lang="et-EE" sz="2000" b="1" dirty="0">
                <a:effectLst/>
                <a:latin typeface="Arial" panose="020B0604020202020204" pitchFamily="34" charset="0"/>
                <a:ea typeface="Times New Roman" panose="02020603050405020304" pitchFamily="18" charset="0"/>
              </a:rPr>
              <a:t>hooldusvajadusega </a:t>
            </a:r>
            <a:r>
              <a:rPr lang="et-EE" sz="2000" dirty="0">
                <a:effectLst/>
                <a:latin typeface="Arial" panose="020B0604020202020204" pitchFamily="34" charset="0"/>
                <a:ea typeface="Times New Roman" panose="02020603050405020304" pitchFamily="18" charset="0"/>
              </a:rPr>
              <a:t>inimesed nt arsti juurde või haiglasse sõiduks;</a:t>
            </a:r>
          </a:p>
          <a:p>
            <a:pPr marL="342900" indent="-342900">
              <a:buFont typeface="Wingdings" panose="05000000000000000000" pitchFamily="2" charset="2"/>
              <a:buChar char="§"/>
            </a:pPr>
            <a:r>
              <a:rPr lang="et-EE" sz="2000" dirty="0">
                <a:effectLst/>
                <a:latin typeface="Arial" panose="020B0604020202020204" pitchFamily="34" charset="0"/>
                <a:ea typeface="Times New Roman" panose="02020603050405020304" pitchFamily="18" charset="0"/>
              </a:rPr>
              <a:t>Sotsiaaltransporditeenuse sisu, eesmärgi ja korraldamise kohta on täpsemalt võimalik lugeda siit: </a:t>
            </a:r>
            <a:r>
              <a:rPr lang="et-EE" sz="2000" u="sng" dirty="0">
                <a:effectLst/>
                <a:latin typeface="Arial" panose="020B0604020202020204" pitchFamily="34" charset="0"/>
                <a:ea typeface="Times New Roman" panose="02020603050405020304" pitchFamily="18" charset="0"/>
                <a:cs typeface="Times New Roman" panose="02020603050405020304" pitchFamily="18" charset="0"/>
                <a:hlinkClick r:id="rId3"/>
              </a:rPr>
              <a:t>https://sotsiaalkindlustusamet.ee/sites/default/files/content-editors/Jarelevalve/KOV_noustamisyksus/sotsiaaltransporditeenuse_juhend.pdf</a:t>
            </a:r>
            <a:r>
              <a:rPr lang="et-EE" sz="2000" dirty="0">
                <a:effectLst/>
                <a:latin typeface="Arial" panose="020B0604020202020204" pitchFamily="34" charset="0"/>
                <a:ea typeface="Times New Roman" panose="02020603050405020304" pitchFamily="18" charset="0"/>
              </a:rPr>
              <a:t>.</a:t>
            </a:r>
          </a:p>
          <a:p>
            <a:pPr marL="342900" indent="-342900">
              <a:buFont typeface="Wingdings" panose="05000000000000000000" pitchFamily="2" charset="2"/>
              <a:buChar char="§"/>
            </a:pPr>
            <a:endParaRPr lang="et-EE" sz="1800" dirty="0">
              <a:effectLst/>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
            </a:pPr>
            <a:endParaRPr lang="et-EE" sz="2400" dirty="0"/>
          </a:p>
          <a:p>
            <a:endParaRPr lang="et-EE" sz="2400" dirty="0"/>
          </a:p>
          <a:p>
            <a:pPr marL="342900" indent="-342900">
              <a:buFont typeface="Wingdings" panose="05000000000000000000" pitchFamily="2" charset="2"/>
              <a:buChar char="§"/>
            </a:pPr>
            <a:endParaRPr lang="et-EE" sz="2400" dirty="0"/>
          </a:p>
        </p:txBody>
      </p:sp>
    </p:spTree>
    <p:extLst>
      <p:ext uri="{BB962C8B-B14F-4D97-AF65-F5344CB8AC3E}">
        <p14:creationId xmlns:p14="http://schemas.microsoft.com/office/powerpoint/2010/main" val="1314724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149DA9E4-F235-47FE-BF77-EA62FEC40FB7}"/>
              </a:ext>
            </a:extLst>
          </p:cNvPr>
          <p:cNvSpPr>
            <a:spLocks noGrp="1"/>
          </p:cNvSpPr>
          <p:nvPr>
            <p:ph type="title"/>
          </p:nvPr>
        </p:nvSpPr>
        <p:spPr/>
        <p:txBody>
          <a:bodyPr/>
          <a:lstStyle/>
          <a:p>
            <a:r>
              <a:rPr lang="et-EE" sz="3200" dirty="0">
                <a:solidFill>
                  <a:schemeClr val="accent1">
                    <a:lumMod val="50000"/>
                  </a:schemeClr>
                </a:solidFill>
              </a:rPr>
              <a:t>Enne teenuse osutamise algust peavad projektis osalevad kohaliku omavalitsuse üksused:</a:t>
            </a:r>
          </a:p>
        </p:txBody>
      </p:sp>
      <p:sp>
        <p:nvSpPr>
          <p:cNvPr id="3" name="Sisu kohatäide 2">
            <a:extLst>
              <a:ext uri="{FF2B5EF4-FFF2-40B4-BE49-F238E27FC236}">
                <a16:creationId xmlns:a16="http://schemas.microsoft.com/office/drawing/2014/main" id="{52F4B61E-CA46-49E4-8281-43A0E6677B5F}"/>
              </a:ext>
            </a:extLst>
          </p:cNvPr>
          <p:cNvSpPr>
            <a:spLocks noGrp="1"/>
          </p:cNvSpPr>
          <p:nvPr>
            <p:ph idx="1"/>
          </p:nvPr>
        </p:nvSpPr>
        <p:spPr/>
        <p:txBody>
          <a:bodyPr/>
          <a:lstStyle/>
          <a:p>
            <a:r>
              <a:rPr lang="et-EE" sz="2400" dirty="0">
                <a:solidFill>
                  <a:schemeClr val="tx1"/>
                </a:solidFill>
              </a:rPr>
              <a:t>kehtestama teenuse osutamise tingimused ja korra vastavalt sotsiaalhoolekande seaduse §-le 14, välja arvatud juhul, kui varem kehtestatud teenuse osutamise tingimused ja kord vastavad nimetatud tingimusele;</a:t>
            </a:r>
          </a:p>
          <a:p>
            <a:r>
              <a:rPr lang="et-EE" sz="2400" dirty="0">
                <a:solidFill>
                  <a:schemeClr val="tx1"/>
                </a:solidFill>
              </a:rPr>
              <a:t>olema vastavalt sotsiaalhoolekande seaduse §-le 15 selgitanud välja abi saamiseks pöördunud inimese teenusevajaduse, koostanud hindamisakti ja teinud otsuse abi andmise kohta;</a:t>
            </a:r>
          </a:p>
          <a:p>
            <a:r>
              <a:rPr lang="et-EE" sz="2400" dirty="0">
                <a:solidFill>
                  <a:schemeClr val="tx1"/>
                </a:solidFill>
              </a:rPr>
              <a:t>esitama rakendusüksuse nõudmisel teenuse osutamise tingimused ja korra ning hindamisakti iga teenuse saaja kohta koos otsusega abi andmise kohta.</a:t>
            </a:r>
          </a:p>
        </p:txBody>
      </p:sp>
    </p:spTree>
    <p:extLst>
      <p:ext uri="{BB962C8B-B14F-4D97-AF65-F5344CB8AC3E}">
        <p14:creationId xmlns:p14="http://schemas.microsoft.com/office/powerpoint/2010/main" val="3920411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321" y="2448000"/>
            <a:ext cx="8136679" cy="1800000"/>
          </a:xfrm>
        </p:spPr>
        <p:txBody>
          <a:bodyPr/>
          <a:lstStyle/>
          <a:p>
            <a:pPr algn="ctr"/>
            <a:r>
              <a:rPr lang="et-EE" sz="4000" b="1" dirty="0"/>
              <a:t>Tänud!</a:t>
            </a:r>
            <a:endParaRPr lang="en-US" sz="4000" dirty="0"/>
          </a:p>
        </p:txBody>
      </p:sp>
      <p:sp>
        <p:nvSpPr>
          <p:cNvPr id="3" name="Subtitle 2"/>
          <p:cNvSpPr>
            <a:spLocks noGrp="1"/>
          </p:cNvSpPr>
          <p:nvPr>
            <p:ph type="subTitle" idx="1"/>
          </p:nvPr>
        </p:nvSpPr>
        <p:spPr>
          <a:xfrm>
            <a:off x="467321" y="4248000"/>
            <a:ext cx="8136679" cy="2005200"/>
          </a:xfrm>
        </p:spPr>
        <p:txBody>
          <a:bodyPr/>
          <a:lstStyle/>
          <a:p>
            <a:r>
              <a:rPr lang="et-EE" altLang="en-US" sz="2000" b="1" dirty="0">
                <a:solidFill>
                  <a:srgbClr val="FFFFFF"/>
                </a:solidFill>
              </a:rPr>
              <a:t>Terry Ney </a:t>
            </a:r>
            <a:r>
              <a:rPr lang="et-EE" altLang="en-US" sz="2000" b="1" dirty="0">
                <a:solidFill>
                  <a:srgbClr val="FFFFFF"/>
                </a:solidFill>
                <a:hlinkClick r:id="rId2"/>
              </a:rPr>
              <a:t>terry.ney@sm.ee</a:t>
            </a:r>
            <a:endParaRPr lang="et-EE" altLang="en-US" sz="2000" b="1" dirty="0">
              <a:solidFill>
                <a:srgbClr val="FFFFFF"/>
              </a:solidFill>
            </a:endParaRPr>
          </a:p>
          <a:p>
            <a:endParaRPr lang="et-EE" altLang="en-US" sz="2000" dirty="0">
              <a:solidFill>
                <a:srgbClr val="FFFFFF"/>
              </a:solidFill>
            </a:endParaRPr>
          </a:p>
          <a:p>
            <a:r>
              <a:rPr lang="et-EE" altLang="en-US" sz="2400" dirty="0">
                <a:solidFill>
                  <a:srgbClr val="FFFFFF"/>
                </a:solidFill>
              </a:rPr>
              <a:t>Sotsiaalministeerium</a:t>
            </a:r>
          </a:p>
          <a:p>
            <a:r>
              <a:rPr lang="et-EE" altLang="en-US" sz="2400" dirty="0">
                <a:solidFill>
                  <a:srgbClr val="FFFFFF"/>
                </a:solidFill>
              </a:rPr>
              <a:t>Hoolekande osakond</a:t>
            </a:r>
          </a:p>
        </p:txBody>
      </p:sp>
      <p:pic>
        <p:nvPicPr>
          <p:cNvPr id="4" name="Pilt 49" descr="https://photos-2.dropbox.com/t/1/AADC8DTOOazhBuDKk286saN4RGuBo4Rk83ustvN97oNl3w/12/51296160/jpeg/32x32/3/1417521600/0/2/EL_Sotsiaalfond_horisontaalne.jpg/dnhfJcs_pZkeuYC0tv3IfZdYUKPicKx8djvv0k8z5oY?size=1600x120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4667" y="523543"/>
            <a:ext cx="1518672" cy="796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4644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79288" y="256938"/>
            <a:ext cx="8352929" cy="1075099"/>
          </a:xfrm>
        </p:spPr>
        <p:txBody>
          <a:bodyPr vert="horz" lIns="91440" tIns="45720" rIns="91440" bIns="45720" rtlCol="0" anchor="b">
            <a:normAutofit/>
          </a:bodyPr>
          <a:lstStyle/>
          <a:p>
            <a:pPr defTabSz="914400">
              <a:lnSpc>
                <a:spcPct val="90000"/>
              </a:lnSpc>
            </a:pPr>
            <a:r>
              <a:rPr lang="et-EE" sz="3200" b="1" dirty="0">
                <a:solidFill>
                  <a:schemeClr val="accent1">
                    <a:lumMod val="50000"/>
                  </a:schemeClr>
                </a:solidFill>
              </a:rPr>
              <a:t>Vooru eesmärk ja avamine</a:t>
            </a:r>
            <a:endParaRPr lang="en-US" sz="3200" b="1" kern="1200" dirty="0">
              <a:solidFill>
                <a:schemeClr val="accent1">
                  <a:lumMod val="50000"/>
                </a:schemeClr>
              </a:solidFill>
            </a:endParaRPr>
          </a:p>
        </p:txBody>
      </p:sp>
      <p:sp>
        <p:nvSpPr>
          <p:cNvPr id="4" name="TextBox 3"/>
          <p:cNvSpPr txBox="1"/>
          <p:nvPr/>
        </p:nvSpPr>
        <p:spPr>
          <a:xfrm>
            <a:off x="539329" y="1620069"/>
            <a:ext cx="8136903" cy="4942892"/>
          </a:xfrm>
          <a:prstGeom prst="rect">
            <a:avLst/>
          </a:prstGeom>
          <a:noFill/>
        </p:spPr>
        <p:txBody>
          <a:bodyPr wrap="square" rtlCol="0">
            <a:spAutoFit/>
          </a:bodyPr>
          <a:lstStyle/>
          <a:p>
            <a:pPr marL="342900" indent="-342900">
              <a:buFont typeface="Wingdings" panose="05000000000000000000" pitchFamily="2" charset="2"/>
              <a:buChar char="§"/>
            </a:pPr>
            <a:r>
              <a:rPr lang="et-EE" sz="2400" dirty="0"/>
              <a:t>Toetamaks Ida-Virumaad sotsiaalvaldkonna probleemide lahendamisel, hankis Sotsiaalministeerium 2020.a partneri Ida-Virumaal arendusprorammi läbi viimiseks. </a:t>
            </a:r>
          </a:p>
          <a:p>
            <a:endParaRPr lang="et-EE" sz="2400" dirty="0"/>
          </a:p>
          <a:p>
            <a:pPr marL="342900" indent="-342900">
              <a:buFont typeface="Wingdings" panose="05000000000000000000" pitchFamily="2" charset="2"/>
              <a:buChar char="§"/>
            </a:pPr>
            <a:r>
              <a:rPr lang="et-EE" sz="2400" dirty="0"/>
              <a:t>Eesmärk </a:t>
            </a:r>
            <a:r>
              <a:rPr lang="fi-FI" sz="2400" dirty="0" err="1"/>
              <a:t>toetada</a:t>
            </a:r>
            <a:r>
              <a:rPr lang="et-EE" sz="2400" dirty="0"/>
              <a:t> arendusprogrammis osalenud Ida-Virumaa </a:t>
            </a:r>
            <a:r>
              <a:rPr lang="et-EE" sz="2400" dirty="0" err="1"/>
              <a:t>KOV-e</a:t>
            </a:r>
            <a:r>
              <a:rPr lang="fi-FI" sz="2400" dirty="0"/>
              <a:t> </a:t>
            </a:r>
            <a:r>
              <a:rPr lang="fi-FI" sz="2400" dirty="0" err="1"/>
              <a:t>sotsiaalteenuste</a:t>
            </a:r>
            <a:r>
              <a:rPr lang="fi-FI" sz="2400" dirty="0"/>
              <a:t> </a:t>
            </a:r>
            <a:r>
              <a:rPr lang="fi-FI" sz="2400" dirty="0" err="1"/>
              <a:t>osutamisel</a:t>
            </a:r>
            <a:r>
              <a:rPr lang="et-EE" sz="2400" dirty="0"/>
              <a:t> ja arendamisel;</a:t>
            </a:r>
          </a:p>
          <a:p>
            <a:endParaRPr lang="et-EE" sz="2400" dirty="0"/>
          </a:p>
          <a:p>
            <a:pPr marL="342900" indent="-342900">
              <a:buFont typeface="Wingdings" panose="05000000000000000000" pitchFamily="2" charset="2"/>
              <a:buChar char="§"/>
            </a:pPr>
            <a:r>
              <a:rPr lang="et-EE" sz="2400" dirty="0" err="1"/>
              <a:t>Invicta</a:t>
            </a:r>
            <a:r>
              <a:rPr lang="et-EE" sz="2400" dirty="0"/>
              <a:t> tugi </a:t>
            </a:r>
            <a:r>
              <a:rPr lang="et-EE" sz="2400" dirty="0" err="1"/>
              <a:t>KOVidele</a:t>
            </a:r>
            <a:r>
              <a:rPr lang="et-EE" sz="2400" dirty="0"/>
              <a:t> kuni 22. juunini</a:t>
            </a:r>
          </a:p>
          <a:p>
            <a:endParaRPr lang="et-EE" sz="2400" dirty="0"/>
          </a:p>
          <a:p>
            <a:endParaRPr lang="et-EE" sz="2400" dirty="0"/>
          </a:p>
          <a:p>
            <a:endParaRPr lang="et-EE" sz="2400" dirty="0"/>
          </a:p>
          <a:p>
            <a:endParaRPr lang="et-EE" sz="2400" dirty="0"/>
          </a:p>
        </p:txBody>
      </p:sp>
    </p:spTree>
    <p:extLst>
      <p:ext uri="{BB962C8B-B14F-4D97-AF65-F5344CB8AC3E}">
        <p14:creationId xmlns:p14="http://schemas.microsoft.com/office/powerpoint/2010/main" val="2401916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79288" y="256938"/>
            <a:ext cx="8352929" cy="1075099"/>
          </a:xfrm>
        </p:spPr>
        <p:txBody>
          <a:bodyPr vert="horz" lIns="91440" tIns="45720" rIns="91440" bIns="45720" rtlCol="0" anchor="b">
            <a:normAutofit/>
          </a:bodyPr>
          <a:lstStyle/>
          <a:p>
            <a:pPr defTabSz="914400">
              <a:lnSpc>
                <a:spcPct val="90000"/>
              </a:lnSpc>
            </a:pPr>
            <a:r>
              <a:rPr lang="et-EE" sz="3200" b="1" dirty="0">
                <a:solidFill>
                  <a:schemeClr val="accent1">
                    <a:lumMod val="50000"/>
                  </a:schemeClr>
                </a:solidFill>
              </a:rPr>
              <a:t>Vooru eesmärk ja avamine</a:t>
            </a:r>
            <a:endParaRPr lang="en-US" sz="3200" b="1" kern="1200" dirty="0">
              <a:solidFill>
                <a:schemeClr val="accent1">
                  <a:lumMod val="50000"/>
                </a:schemeClr>
              </a:solidFill>
            </a:endParaRPr>
          </a:p>
        </p:txBody>
      </p:sp>
      <p:sp>
        <p:nvSpPr>
          <p:cNvPr id="4" name="TextBox 3"/>
          <p:cNvSpPr txBox="1"/>
          <p:nvPr/>
        </p:nvSpPr>
        <p:spPr>
          <a:xfrm>
            <a:off x="539329" y="1620069"/>
            <a:ext cx="8136903" cy="4942892"/>
          </a:xfrm>
          <a:prstGeom prst="rect">
            <a:avLst/>
          </a:prstGeom>
          <a:noFill/>
        </p:spPr>
        <p:txBody>
          <a:bodyPr wrap="square" rtlCol="0">
            <a:spAutoFit/>
          </a:bodyPr>
          <a:lstStyle/>
          <a:p>
            <a:pPr marL="342900" indent="-342900">
              <a:buFont typeface="Wingdings" panose="05000000000000000000" pitchFamily="2" charset="2"/>
              <a:buChar char="§"/>
            </a:pPr>
            <a:endParaRPr lang="et-EE" sz="2400" dirty="0"/>
          </a:p>
          <a:p>
            <a:pPr marL="342900" indent="-342900">
              <a:buFont typeface="Wingdings" panose="05000000000000000000" pitchFamily="2" charset="2"/>
              <a:buChar char="§"/>
            </a:pPr>
            <a:r>
              <a:rPr lang="et-EE" sz="2400" dirty="0"/>
              <a:t>ESF t</a:t>
            </a:r>
            <a:r>
              <a:rPr lang="en-US" sz="2400" dirty="0" err="1"/>
              <a:t>oetus</a:t>
            </a:r>
            <a:r>
              <a:rPr lang="et-EE" sz="2400" dirty="0"/>
              <a:t> </a:t>
            </a:r>
            <a:r>
              <a:rPr lang="en-US" sz="2400" dirty="0" err="1"/>
              <a:t>kokku</a:t>
            </a:r>
            <a:r>
              <a:rPr lang="en-US" sz="2400" dirty="0"/>
              <a:t> </a:t>
            </a:r>
            <a:r>
              <a:rPr lang="et-EE" sz="2400" dirty="0"/>
              <a:t>1,5</a:t>
            </a:r>
            <a:r>
              <a:rPr lang="en-US" sz="2400" dirty="0"/>
              <a:t> </a:t>
            </a:r>
            <a:r>
              <a:rPr lang="en-US" sz="2400" dirty="0" err="1"/>
              <a:t>milj</a:t>
            </a:r>
            <a:r>
              <a:rPr lang="en-US" sz="2400" dirty="0"/>
              <a:t> </a:t>
            </a:r>
            <a:r>
              <a:rPr lang="en-US" sz="2400" dirty="0" err="1"/>
              <a:t>eurot</a:t>
            </a:r>
            <a:r>
              <a:rPr lang="et-EE" sz="2400" dirty="0"/>
              <a:t>;</a:t>
            </a:r>
          </a:p>
          <a:p>
            <a:endParaRPr lang="et-EE" sz="2400" dirty="0"/>
          </a:p>
          <a:p>
            <a:pPr marL="342900" indent="-342900">
              <a:buFont typeface="Wingdings" panose="05000000000000000000" pitchFamily="2" charset="2"/>
              <a:buChar char="§"/>
            </a:pPr>
            <a:r>
              <a:rPr lang="et-EE" sz="2400" dirty="0"/>
              <a:t>Taotlusvoor avatud </a:t>
            </a:r>
            <a:r>
              <a:rPr lang="en-US" sz="2400" dirty="0"/>
              <a:t>26.aprill </a:t>
            </a:r>
            <a:r>
              <a:rPr lang="et-EE" sz="2400" dirty="0"/>
              <a:t>kuni </a:t>
            </a:r>
            <a:r>
              <a:rPr lang="en-US" sz="2400" dirty="0"/>
              <a:t>28</a:t>
            </a:r>
            <a:r>
              <a:rPr lang="et-EE" sz="2400" dirty="0"/>
              <a:t>. juuni;</a:t>
            </a:r>
          </a:p>
          <a:p>
            <a:endParaRPr lang="et-EE" sz="2400" dirty="0"/>
          </a:p>
          <a:p>
            <a:pPr marL="342900" indent="-342900">
              <a:buFont typeface="Wingdings" panose="05000000000000000000" pitchFamily="2" charset="2"/>
              <a:buChar char="§"/>
            </a:pPr>
            <a:r>
              <a:rPr lang="fi-FI" sz="2400" dirty="0" err="1"/>
              <a:t>Toetuse</a:t>
            </a:r>
            <a:r>
              <a:rPr lang="fi-FI" sz="2400" dirty="0"/>
              <a:t> </a:t>
            </a:r>
            <a:r>
              <a:rPr lang="fi-FI" sz="2400" dirty="0" err="1"/>
              <a:t>vähim</a:t>
            </a:r>
            <a:r>
              <a:rPr lang="fi-FI" sz="2400" dirty="0"/>
              <a:t> summa projekti kohta on </a:t>
            </a:r>
            <a:r>
              <a:rPr lang="et-EE" sz="2400" dirty="0"/>
              <a:t>10</a:t>
            </a:r>
            <a:r>
              <a:rPr lang="fi-FI" sz="2400" dirty="0"/>
              <a:t>0 000 eurot ja </a:t>
            </a:r>
            <a:r>
              <a:rPr lang="fi-FI" sz="2400" dirty="0" err="1"/>
              <a:t>suurim</a:t>
            </a:r>
            <a:r>
              <a:rPr lang="fi-FI" sz="2400" dirty="0"/>
              <a:t> summa 400 000 eurot</a:t>
            </a:r>
            <a:r>
              <a:rPr lang="et-EE" sz="2400" dirty="0"/>
              <a:t>;</a:t>
            </a:r>
          </a:p>
          <a:p>
            <a:endParaRPr lang="fi-FI" sz="2400" dirty="0"/>
          </a:p>
          <a:p>
            <a:pPr marL="342900" indent="-342900">
              <a:buFont typeface="Wingdings" panose="05000000000000000000" pitchFamily="2" charset="2"/>
              <a:buChar char="§"/>
            </a:pPr>
            <a:r>
              <a:rPr lang="fi-FI" sz="2400" dirty="0" err="1"/>
              <a:t>Toetuse</a:t>
            </a:r>
            <a:r>
              <a:rPr lang="fi-FI" sz="2400" dirty="0"/>
              <a:t> </a:t>
            </a:r>
            <a:r>
              <a:rPr lang="fi-FI" sz="2400" dirty="0" err="1"/>
              <a:t>maksimaalne</a:t>
            </a:r>
            <a:r>
              <a:rPr lang="fi-FI" sz="2400" dirty="0"/>
              <a:t> </a:t>
            </a:r>
            <a:r>
              <a:rPr lang="fi-FI" sz="2400" dirty="0" err="1"/>
              <a:t>osakaal</a:t>
            </a:r>
            <a:r>
              <a:rPr lang="fi-FI" sz="2400" dirty="0"/>
              <a:t> </a:t>
            </a:r>
            <a:r>
              <a:rPr lang="fi-FI" sz="2400" dirty="0" err="1"/>
              <a:t>abikõlblikest</a:t>
            </a:r>
            <a:r>
              <a:rPr lang="fi-FI" sz="2400" dirty="0"/>
              <a:t> </a:t>
            </a:r>
            <a:r>
              <a:rPr lang="fi-FI" sz="2400" dirty="0" err="1"/>
              <a:t>kuludest</a:t>
            </a:r>
            <a:r>
              <a:rPr lang="fi-FI" sz="2400" dirty="0"/>
              <a:t> on 85%</a:t>
            </a:r>
            <a:r>
              <a:rPr lang="et-EE" sz="2400" dirty="0"/>
              <a:t>.</a:t>
            </a:r>
          </a:p>
          <a:p>
            <a:endParaRPr lang="et-EE" sz="2400" dirty="0"/>
          </a:p>
          <a:p>
            <a:endParaRPr lang="et-EE" sz="2400" dirty="0"/>
          </a:p>
          <a:p>
            <a:endParaRPr lang="et-EE" sz="2400" dirty="0"/>
          </a:p>
        </p:txBody>
      </p:sp>
    </p:spTree>
    <p:extLst>
      <p:ext uri="{BB962C8B-B14F-4D97-AF65-F5344CB8AC3E}">
        <p14:creationId xmlns:p14="http://schemas.microsoft.com/office/powerpoint/2010/main" val="634144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467321" y="611957"/>
            <a:ext cx="4963961" cy="601190"/>
          </a:xfrm>
          <a:prstGeom prst="rect">
            <a:avLst/>
          </a:prstGeom>
        </p:spPr>
        <p:txBody>
          <a:bodyPr wrap="square">
            <a:spAutoFit/>
          </a:bodyPr>
          <a:lstStyle/>
          <a:p>
            <a:pPr lvl="0" algn="just">
              <a:spcAft>
                <a:spcPts val="0"/>
              </a:spcAft>
            </a:pPr>
            <a:r>
              <a:rPr lang="et-EE" sz="3200" b="1" kern="50" dirty="0">
                <a:solidFill>
                  <a:schemeClr val="accent1">
                    <a:lumMod val="50000"/>
                  </a:schemeClr>
                </a:solidFill>
                <a:latin typeface="+mn-lt"/>
                <a:ea typeface="SimSun" panose="02010600030101010101" pitchFamily="2" charset="-122"/>
                <a:cs typeface="Times New Roman" panose="02020603050405020304" pitchFamily="18" charset="0"/>
              </a:rPr>
              <a:t>Toetatavad tegevused</a:t>
            </a:r>
            <a:endParaRPr lang="et-EE" sz="3200" kern="50" dirty="0">
              <a:solidFill>
                <a:schemeClr val="accent1">
                  <a:lumMod val="50000"/>
                </a:schemeClr>
              </a:solidFill>
              <a:effectLst/>
              <a:latin typeface="+mn-lt"/>
              <a:ea typeface="SimSun" panose="02010600030101010101" pitchFamily="2" charset="-122"/>
              <a:cs typeface="Times New Roman" panose="02020603050405020304" pitchFamily="18" charset="0"/>
            </a:endParaRPr>
          </a:p>
        </p:txBody>
      </p:sp>
      <p:sp>
        <p:nvSpPr>
          <p:cNvPr id="3" name="TextBox 2"/>
          <p:cNvSpPr txBox="1"/>
          <p:nvPr/>
        </p:nvSpPr>
        <p:spPr>
          <a:xfrm>
            <a:off x="476480" y="1133637"/>
            <a:ext cx="8199753" cy="4847481"/>
          </a:xfrm>
          <a:prstGeom prst="rect">
            <a:avLst/>
          </a:prstGeom>
          <a:noFill/>
        </p:spPr>
        <p:txBody>
          <a:bodyPr wrap="square" rtlCol="0">
            <a:spAutoFit/>
          </a:bodyPr>
          <a:lstStyle/>
          <a:p>
            <a:endParaRPr lang="et-EE" sz="2400" dirty="0"/>
          </a:p>
          <a:p>
            <a:pPr marL="285750" indent="-285750">
              <a:buFont typeface="Wingdings" panose="05000000000000000000" pitchFamily="2" charset="2"/>
              <a:buChar char="§"/>
            </a:pPr>
            <a:r>
              <a:rPr lang="et-EE" sz="2400" dirty="0"/>
              <a:t>koduteenus;</a:t>
            </a:r>
          </a:p>
          <a:p>
            <a:pPr marL="285750" indent="-285750">
              <a:buFont typeface="Wingdings" panose="05000000000000000000" pitchFamily="2" charset="2"/>
              <a:buChar char="§"/>
            </a:pPr>
            <a:r>
              <a:rPr lang="et-EE" sz="2400" dirty="0"/>
              <a:t>tugiisikuteenus;</a:t>
            </a:r>
          </a:p>
          <a:p>
            <a:pPr marL="285750" indent="-285750">
              <a:buFont typeface="Wingdings" panose="05000000000000000000" pitchFamily="2" charset="2"/>
              <a:buChar char="§"/>
            </a:pPr>
            <a:r>
              <a:rPr lang="et-EE" sz="2400" dirty="0"/>
              <a:t>isikliku abistaja teenus;</a:t>
            </a:r>
          </a:p>
          <a:p>
            <a:pPr marL="285750" indent="-285750">
              <a:buFont typeface="Wingdings" panose="05000000000000000000" pitchFamily="2" charset="2"/>
              <a:buChar char="§"/>
            </a:pPr>
            <a:r>
              <a:rPr lang="et-EE" sz="2400" dirty="0"/>
              <a:t>väljaspool kodu osutatav </a:t>
            </a:r>
            <a:r>
              <a:rPr lang="et-EE" sz="2400" dirty="0" err="1"/>
              <a:t>üldhooldusteenus</a:t>
            </a:r>
            <a:r>
              <a:rPr lang="et-EE" sz="2400" dirty="0"/>
              <a:t> – päevahoiu- või intervallhooldusteenus;</a:t>
            </a:r>
          </a:p>
          <a:p>
            <a:pPr marL="342900" indent="-342900">
              <a:buFont typeface="Wingdings" panose="05000000000000000000" pitchFamily="2" charset="2"/>
              <a:buChar char="§"/>
            </a:pPr>
            <a:r>
              <a:rPr lang="et-EE" sz="2400" dirty="0"/>
              <a:t>nõustamisteenused ja tugigrupid;</a:t>
            </a:r>
          </a:p>
          <a:p>
            <a:pPr marL="342900" indent="-342900">
              <a:buFont typeface="Wingdings" panose="05000000000000000000" pitchFamily="2" charset="2"/>
              <a:buChar char="§"/>
            </a:pPr>
            <a:r>
              <a:rPr lang="et-EE" sz="2400" dirty="0"/>
              <a:t>sotsiaaltransporditeenus.</a:t>
            </a:r>
            <a:r>
              <a:rPr lang="et-EE" dirty="0"/>
              <a:t>  </a:t>
            </a:r>
          </a:p>
          <a:p>
            <a:pPr marL="342900" indent="-342900">
              <a:buFont typeface="Wingdings" panose="05000000000000000000" pitchFamily="2" charset="2"/>
              <a:buChar char="§"/>
            </a:pPr>
            <a:endParaRPr lang="et-EE" sz="2400" dirty="0"/>
          </a:p>
          <a:p>
            <a:r>
              <a:rPr lang="et-EE" sz="2400" dirty="0"/>
              <a:t>Teenuste sisu, mis on reguleeritud sotsiaalhoolekande seaduses (edaspidi SHS), peab vastama </a:t>
            </a:r>
            <a:r>
              <a:rPr lang="et-EE" sz="2400" dirty="0" err="1"/>
              <a:t>SHSis</a:t>
            </a:r>
            <a:r>
              <a:rPr lang="et-EE" sz="2400" dirty="0"/>
              <a:t> sätestatud tingimustele.</a:t>
            </a:r>
          </a:p>
          <a:p>
            <a:r>
              <a:rPr lang="et-EE" dirty="0"/>
              <a:t>  </a:t>
            </a:r>
          </a:p>
        </p:txBody>
      </p:sp>
    </p:spTree>
    <p:extLst>
      <p:ext uri="{BB962C8B-B14F-4D97-AF65-F5344CB8AC3E}">
        <p14:creationId xmlns:p14="http://schemas.microsoft.com/office/powerpoint/2010/main" val="56777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A31E81A-16D2-412F-9F47-7CF654D8C1E4}"/>
              </a:ext>
            </a:extLst>
          </p:cNvPr>
          <p:cNvSpPr>
            <a:spLocks noGrp="1"/>
          </p:cNvSpPr>
          <p:nvPr>
            <p:ph type="title"/>
          </p:nvPr>
        </p:nvSpPr>
        <p:spPr>
          <a:xfrm>
            <a:off x="503237" y="540000"/>
            <a:ext cx="7920000" cy="864045"/>
          </a:xfrm>
        </p:spPr>
        <p:txBody>
          <a:bodyPr/>
          <a:lstStyle/>
          <a:p>
            <a:r>
              <a:rPr lang="et-EE" dirty="0">
                <a:solidFill>
                  <a:schemeClr val="accent1">
                    <a:lumMod val="50000"/>
                  </a:schemeClr>
                </a:solidFill>
              </a:rPr>
              <a:t>Teenuse saajad </a:t>
            </a:r>
            <a:endParaRPr lang="et-EE" dirty="0"/>
          </a:p>
        </p:txBody>
      </p:sp>
      <p:sp>
        <p:nvSpPr>
          <p:cNvPr id="3" name="Sisu kohatäide 2">
            <a:extLst>
              <a:ext uri="{FF2B5EF4-FFF2-40B4-BE49-F238E27FC236}">
                <a16:creationId xmlns:a16="http://schemas.microsoft.com/office/drawing/2014/main" id="{D2A7E842-DB21-4C9E-A4BA-9570F583986D}"/>
              </a:ext>
            </a:extLst>
          </p:cNvPr>
          <p:cNvSpPr>
            <a:spLocks noGrp="1"/>
          </p:cNvSpPr>
          <p:nvPr>
            <p:ph idx="1"/>
          </p:nvPr>
        </p:nvSpPr>
        <p:spPr/>
        <p:txBody>
          <a:bodyPr/>
          <a:lstStyle/>
          <a:p>
            <a:r>
              <a:rPr lang="et-EE" dirty="0"/>
              <a:t>Tööealine erivajadusega inimene;</a:t>
            </a:r>
          </a:p>
          <a:p>
            <a:r>
              <a:rPr lang="et-EE" dirty="0"/>
              <a:t>Tööealine hoolduskoormusega inimene;</a:t>
            </a:r>
          </a:p>
          <a:p>
            <a:r>
              <a:rPr lang="et-EE" dirty="0"/>
              <a:t>18+ hooldusvajadusega inimene;</a:t>
            </a:r>
          </a:p>
          <a:p>
            <a:r>
              <a:rPr lang="et-EE" dirty="0"/>
              <a:t>18+ toimetulekuraskustes inimene; </a:t>
            </a:r>
          </a:p>
          <a:p>
            <a:pPr marL="108000" indent="0">
              <a:buNone/>
            </a:pPr>
            <a:endParaRPr lang="et-EE" dirty="0">
              <a:solidFill>
                <a:schemeClr val="tx1"/>
              </a:solidFill>
            </a:endParaRPr>
          </a:p>
          <a:p>
            <a:pPr marL="108000" indent="0">
              <a:buNone/>
            </a:pPr>
            <a:r>
              <a:rPr lang="et-EE" dirty="0">
                <a:solidFill>
                  <a:schemeClr val="tx1"/>
                </a:solidFill>
              </a:rPr>
              <a:t>T</a:t>
            </a:r>
            <a:r>
              <a:rPr lang="fi-FI" dirty="0" err="1">
                <a:solidFill>
                  <a:schemeClr val="tx1"/>
                </a:solidFill>
              </a:rPr>
              <a:t>eenus</a:t>
            </a:r>
            <a:r>
              <a:rPr lang="et-EE" dirty="0">
                <a:solidFill>
                  <a:schemeClr val="tx1"/>
                </a:solidFill>
              </a:rPr>
              <a:t>e </a:t>
            </a:r>
            <a:r>
              <a:rPr lang="fi-FI" dirty="0" err="1">
                <a:solidFill>
                  <a:schemeClr val="tx1"/>
                </a:solidFill>
              </a:rPr>
              <a:t>saajate</a:t>
            </a:r>
            <a:r>
              <a:rPr lang="fi-FI" dirty="0">
                <a:solidFill>
                  <a:schemeClr val="tx1"/>
                </a:solidFill>
              </a:rPr>
              <a:t> </a:t>
            </a:r>
            <a:r>
              <a:rPr lang="fi-FI" dirty="0" err="1">
                <a:solidFill>
                  <a:schemeClr val="tx1"/>
                </a:solidFill>
              </a:rPr>
              <a:t>arv</a:t>
            </a:r>
            <a:r>
              <a:rPr lang="fi-FI" dirty="0">
                <a:solidFill>
                  <a:schemeClr val="tx1"/>
                </a:solidFill>
              </a:rPr>
              <a:t> </a:t>
            </a:r>
            <a:r>
              <a:rPr lang="fi-FI" dirty="0" err="1">
                <a:solidFill>
                  <a:schemeClr val="tx1"/>
                </a:solidFill>
              </a:rPr>
              <a:t>vähemalt</a:t>
            </a:r>
            <a:r>
              <a:rPr lang="fi-FI" dirty="0">
                <a:solidFill>
                  <a:schemeClr val="tx1"/>
                </a:solidFill>
              </a:rPr>
              <a:t> 300 </a:t>
            </a:r>
            <a:r>
              <a:rPr lang="et-EE" dirty="0">
                <a:solidFill>
                  <a:schemeClr val="tx1"/>
                </a:solidFill>
              </a:rPr>
              <a:t>i</a:t>
            </a:r>
            <a:r>
              <a:rPr lang="fi-FI" dirty="0" err="1">
                <a:solidFill>
                  <a:schemeClr val="tx1"/>
                </a:solidFill>
              </a:rPr>
              <a:t>nimest</a:t>
            </a:r>
            <a:r>
              <a:rPr lang="et-EE" dirty="0">
                <a:solidFill>
                  <a:schemeClr val="tx1"/>
                </a:solidFill>
              </a:rPr>
              <a:t> kogu vooru peale kokku</a:t>
            </a:r>
            <a:r>
              <a:rPr lang="fi-FI" dirty="0">
                <a:solidFill>
                  <a:schemeClr val="tx1"/>
                </a:solidFill>
              </a:rPr>
              <a:t>.</a:t>
            </a:r>
            <a:endParaRPr lang="et-EE" dirty="0">
              <a:solidFill>
                <a:schemeClr val="tx1"/>
              </a:solidFill>
            </a:endParaRPr>
          </a:p>
        </p:txBody>
      </p:sp>
    </p:spTree>
    <p:extLst>
      <p:ext uri="{BB962C8B-B14F-4D97-AF65-F5344CB8AC3E}">
        <p14:creationId xmlns:p14="http://schemas.microsoft.com/office/powerpoint/2010/main" val="962059411"/>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79288" y="256938"/>
            <a:ext cx="8352929" cy="1075099"/>
          </a:xfrm>
        </p:spPr>
        <p:txBody>
          <a:bodyPr vert="horz" lIns="91440" tIns="45720" rIns="91440" bIns="45720" rtlCol="0" anchor="b">
            <a:normAutofit/>
          </a:bodyPr>
          <a:lstStyle/>
          <a:p>
            <a:pPr defTabSz="914400">
              <a:lnSpc>
                <a:spcPct val="90000"/>
              </a:lnSpc>
            </a:pPr>
            <a:r>
              <a:rPr lang="et-EE" sz="3200" b="1" dirty="0">
                <a:solidFill>
                  <a:schemeClr val="accent1">
                    <a:lumMod val="50000"/>
                  </a:schemeClr>
                </a:solidFill>
              </a:rPr>
              <a:t>Koduteenus</a:t>
            </a:r>
            <a:endParaRPr lang="en-US" sz="3200" b="1" kern="1200" dirty="0">
              <a:solidFill>
                <a:schemeClr val="accent1">
                  <a:lumMod val="50000"/>
                </a:schemeClr>
              </a:solidFill>
            </a:endParaRPr>
          </a:p>
        </p:txBody>
      </p:sp>
      <p:sp>
        <p:nvSpPr>
          <p:cNvPr id="4" name="TextBox 3"/>
          <p:cNvSpPr txBox="1"/>
          <p:nvPr/>
        </p:nvSpPr>
        <p:spPr>
          <a:xfrm>
            <a:off x="539329" y="1620069"/>
            <a:ext cx="8136903" cy="4672048"/>
          </a:xfrm>
          <a:prstGeom prst="rect">
            <a:avLst/>
          </a:prstGeom>
          <a:noFill/>
        </p:spPr>
        <p:txBody>
          <a:bodyPr wrap="square" rtlCol="0">
            <a:spAutoFit/>
          </a:bodyPr>
          <a:lstStyle/>
          <a:p>
            <a:pPr marL="342900" indent="-342900">
              <a:buFont typeface="Wingdings" panose="05000000000000000000" pitchFamily="2" charset="2"/>
              <a:buChar char="§"/>
            </a:pPr>
            <a:r>
              <a:rPr lang="et-EE" sz="2000" b="1" dirty="0">
                <a:effectLst/>
                <a:latin typeface="Arial" panose="020B0604020202020204" pitchFamily="34" charset="0"/>
                <a:ea typeface="Times New Roman" panose="02020603050405020304" pitchFamily="18" charset="0"/>
              </a:rPr>
              <a:t>eesmärk </a:t>
            </a:r>
            <a:r>
              <a:rPr lang="et-EE" sz="2000" dirty="0">
                <a:effectLst/>
                <a:latin typeface="Arial" panose="020B0604020202020204" pitchFamily="34" charset="0"/>
                <a:ea typeface="Times New Roman" panose="02020603050405020304" pitchFamily="18" charset="0"/>
              </a:rPr>
              <a:t>on abistada ja juhendada hooldusvajadusega inimest tema koduses keskkonnas ning tagada </a:t>
            </a:r>
            <a:r>
              <a:rPr lang="et-EE" sz="2000" b="1" dirty="0">
                <a:effectLst/>
                <a:latin typeface="Arial" panose="020B0604020202020204" pitchFamily="34" charset="0"/>
                <a:ea typeface="Times New Roman" panose="02020603050405020304" pitchFamily="18" charset="0"/>
              </a:rPr>
              <a:t>hoolduskoormusega inimestele </a:t>
            </a:r>
            <a:r>
              <a:rPr lang="et-EE" sz="2000" dirty="0">
                <a:effectLst/>
                <a:latin typeface="Arial" panose="020B0604020202020204" pitchFamily="34" charset="0"/>
                <a:ea typeface="Times New Roman" panose="02020603050405020304" pitchFamily="18" charset="0"/>
              </a:rPr>
              <a:t>võimalus saada tööturuteenuseid, osaleda tööhõives ja ühiskonnaelus. Teenuse raames v</a:t>
            </a:r>
            <a:r>
              <a:rPr lang="et-EE" sz="2000" dirty="0">
                <a:latin typeface="Arial" panose="020B0604020202020204" pitchFamily="34" charset="0"/>
                <a:ea typeface="Times New Roman" panose="02020603050405020304" pitchFamily="18" charset="0"/>
              </a:rPr>
              <a:t>õimalus </a:t>
            </a:r>
            <a:r>
              <a:rPr lang="et-EE" sz="2000" dirty="0">
                <a:effectLst/>
                <a:latin typeface="Arial" panose="020B0604020202020204" pitchFamily="34" charset="0"/>
                <a:ea typeface="Times New Roman" panose="02020603050405020304" pitchFamily="18" charset="0"/>
              </a:rPr>
              <a:t>abistada ka </a:t>
            </a:r>
            <a:r>
              <a:rPr lang="et-EE" sz="2000" b="1" dirty="0">
                <a:effectLst/>
                <a:latin typeface="Arial" panose="020B0604020202020204" pitchFamily="34" charset="0"/>
                <a:ea typeface="Times New Roman" panose="02020603050405020304" pitchFamily="18" charset="0"/>
              </a:rPr>
              <a:t>toimetulekuraskustes inimest</a:t>
            </a:r>
            <a:r>
              <a:rPr lang="et-EE" sz="2000" dirty="0">
                <a:effectLst/>
                <a:latin typeface="Arial" panose="020B0604020202020204" pitchFamily="34" charset="0"/>
                <a:ea typeface="Times New Roman" panose="02020603050405020304" pitchFamily="18" charset="0"/>
              </a:rPr>
              <a:t> või tema perekonda igapäevaelu vajaduste rahuldamisel;</a:t>
            </a:r>
            <a:endParaRPr lang="et-EE" sz="2000" dirty="0"/>
          </a:p>
          <a:p>
            <a:pPr marL="342900" indent="-342900">
              <a:buFont typeface="Wingdings" panose="05000000000000000000" pitchFamily="2" charset="2"/>
              <a:buChar char="§"/>
            </a:pPr>
            <a:r>
              <a:rPr lang="et-EE" sz="2000" dirty="0">
                <a:effectLst/>
                <a:latin typeface="Arial" panose="020B0604020202020204" pitchFamily="34" charset="0"/>
                <a:ea typeface="Times New Roman" panose="02020603050405020304" pitchFamily="18" charset="0"/>
              </a:rPr>
              <a:t>Koduteenuse sisu, eesmärgi ja korralduse kohta on täpsemalt võimalik lugeda siit: </a:t>
            </a:r>
            <a:r>
              <a:rPr lang="et-EE" sz="2000" u="sng" dirty="0">
                <a:effectLst/>
                <a:latin typeface="Arial" panose="020B0604020202020204" pitchFamily="34" charset="0"/>
                <a:ea typeface="Times New Roman" panose="02020603050405020304" pitchFamily="18" charset="0"/>
                <a:cs typeface="Times New Roman" panose="02020603050405020304" pitchFamily="18" charset="0"/>
                <a:hlinkClick r:id="rId3"/>
              </a:rPr>
              <a:t>https://sotsiaalkindlustusamet.ee/sites/default/files/content-editors/Jarelevalve/KOV_noustamisyksus/koduteenuse_juhend.pdf</a:t>
            </a:r>
            <a:r>
              <a:rPr lang="et-EE" sz="2000" dirty="0">
                <a:effectLst/>
                <a:latin typeface="Arial" panose="020B0604020202020204" pitchFamily="34" charset="0"/>
                <a:ea typeface="Times New Roman" panose="02020603050405020304" pitchFamily="18" charset="0"/>
              </a:rPr>
              <a:t>.</a:t>
            </a:r>
            <a:endParaRPr lang="et-EE" sz="2000" dirty="0"/>
          </a:p>
          <a:p>
            <a:pPr marL="342900" indent="-342900">
              <a:buFont typeface="Wingdings" panose="05000000000000000000" pitchFamily="2" charset="2"/>
              <a:buChar char="§"/>
            </a:pPr>
            <a:endParaRPr lang="et-EE" sz="2400" dirty="0"/>
          </a:p>
          <a:p>
            <a:pPr marL="342900" indent="-342900">
              <a:buFont typeface="Wingdings" panose="05000000000000000000" pitchFamily="2" charset="2"/>
              <a:buChar char="§"/>
            </a:pPr>
            <a:endParaRPr lang="et-EE" sz="2400" dirty="0"/>
          </a:p>
          <a:p>
            <a:pPr marL="342900" indent="-342900">
              <a:buFont typeface="Wingdings" panose="05000000000000000000" pitchFamily="2" charset="2"/>
              <a:buChar char="§"/>
            </a:pPr>
            <a:endParaRPr lang="et-EE" sz="2400" dirty="0"/>
          </a:p>
        </p:txBody>
      </p:sp>
    </p:spTree>
    <p:extLst>
      <p:ext uri="{BB962C8B-B14F-4D97-AF65-F5344CB8AC3E}">
        <p14:creationId xmlns:p14="http://schemas.microsoft.com/office/powerpoint/2010/main" val="1267022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79288" y="256938"/>
            <a:ext cx="8352929" cy="1075099"/>
          </a:xfrm>
        </p:spPr>
        <p:txBody>
          <a:bodyPr vert="horz" lIns="91440" tIns="45720" rIns="91440" bIns="45720" rtlCol="0" anchor="b">
            <a:normAutofit/>
          </a:bodyPr>
          <a:lstStyle/>
          <a:p>
            <a:pPr defTabSz="914400">
              <a:lnSpc>
                <a:spcPct val="90000"/>
              </a:lnSpc>
            </a:pPr>
            <a:r>
              <a:rPr lang="et-EE" sz="3200" b="1" dirty="0">
                <a:solidFill>
                  <a:schemeClr val="accent1">
                    <a:lumMod val="50000"/>
                  </a:schemeClr>
                </a:solidFill>
              </a:rPr>
              <a:t>Tugiisiku teenus</a:t>
            </a:r>
            <a:endParaRPr lang="en-US" sz="3200" b="1" kern="1200" dirty="0">
              <a:solidFill>
                <a:schemeClr val="accent1">
                  <a:lumMod val="50000"/>
                </a:schemeClr>
              </a:solidFill>
            </a:endParaRPr>
          </a:p>
        </p:txBody>
      </p:sp>
      <p:sp>
        <p:nvSpPr>
          <p:cNvPr id="4" name="TextBox 3"/>
          <p:cNvSpPr txBox="1"/>
          <p:nvPr/>
        </p:nvSpPr>
        <p:spPr>
          <a:xfrm>
            <a:off x="539329" y="1620069"/>
            <a:ext cx="8136903" cy="6026265"/>
          </a:xfrm>
          <a:prstGeom prst="rect">
            <a:avLst/>
          </a:prstGeom>
          <a:noFill/>
        </p:spPr>
        <p:txBody>
          <a:bodyPr wrap="square" rtlCol="0">
            <a:spAutoFit/>
          </a:bodyPr>
          <a:lstStyle/>
          <a:p>
            <a:pPr marL="342900" indent="-342900">
              <a:buFont typeface="Wingdings" panose="05000000000000000000" pitchFamily="2" charset="2"/>
              <a:buChar char="§"/>
            </a:pPr>
            <a:r>
              <a:rPr lang="et-EE" sz="2000" b="1" dirty="0">
                <a:effectLst/>
                <a:latin typeface="Arial" panose="020B0604020202020204" pitchFamily="34" charset="0"/>
                <a:ea typeface="Times New Roman" panose="02020603050405020304" pitchFamily="18" charset="0"/>
              </a:rPr>
              <a:t>eesmärk</a:t>
            </a:r>
            <a:r>
              <a:rPr lang="et-EE" sz="2000" dirty="0">
                <a:effectLst/>
                <a:latin typeface="Arial" panose="020B0604020202020204" pitchFamily="34" charset="0"/>
                <a:ea typeface="Times New Roman" panose="02020603050405020304" pitchFamily="18" charset="0"/>
              </a:rPr>
              <a:t> on aidata inimestel saavutada kontrolli oma elu üle ning anda neile võimalus proovida oma elu ise korraldada; </a:t>
            </a:r>
          </a:p>
          <a:p>
            <a:pPr marL="342900" indent="-342900">
              <a:buFont typeface="Wingdings" panose="05000000000000000000" pitchFamily="2" charset="2"/>
              <a:buChar char="§"/>
            </a:pPr>
            <a:r>
              <a:rPr lang="et-EE" sz="2000" b="1" dirty="0">
                <a:effectLst/>
                <a:latin typeface="Arial" panose="020B0604020202020204" pitchFamily="34" charset="0"/>
                <a:ea typeface="Times New Roman" panose="02020603050405020304" pitchFamily="18" charset="0"/>
              </a:rPr>
              <a:t>sihtrühm käesoleva määruse </a:t>
            </a:r>
            <a:r>
              <a:rPr lang="et-EE" sz="2000" dirty="0">
                <a:effectLst/>
                <a:latin typeface="Arial" panose="020B0604020202020204" pitchFamily="34" charset="0"/>
                <a:ea typeface="Times New Roman" panose="02020603050405020304" pitchFamily="18" charset="0"/>
              </a:rPr>
              <a:t>tähenduses on tööealised erivajadusega või toimetulekuraskustes inimesed, kes vajavad sotsiaalsete, psühholoogiliste või terviseprobleemide tõttu oma kohustuste täitmisel (nt pereliikmete eest hoolitsemine, arvete maksmine jms) ja õiguste teostamisel (nt taotleda toetusi ja/või sotsiaalteenuseid või kasutada avalikke teenuseid jms) olulisel määral </a:t>
            </a:r>
            <a:r>
              <a:rPr lang="et-EE" sz="2000" dirty="0" err="1">
                <a:effectLst/>
                <a:latin typeface="Arial" panose="020B0604020202020204" pitchFamily="34" charset="0"/>
                <a:ea typeface="Times New Roman" panose="02020603050405020304" pitchFamily="18" charset="0"/>
              </a:rPr>
              <a:t>kõrvalabi</a:t>
            </a:r>
            <a:r>
              <a:rPr lang="et-EE" sz="2000" dirty="0">
                <a:effectLst/>
                <a:latin typeface="Arial" panose="020B0604020202020204" pitchFamily="34" charset="0"/>
                <a:ea typeface="Times New Roman" panose="02020603050405020304" pitchFamily="18" charset="0"/>
              </a:rPr>
              <a:t>.</a:t>
            </a:r>
          </a:p>
          <a:p>
            <a:pPr marL="342900" indent="-342900">
              <a:buFont typeface="Wingdings" panose="05000000000000000000" pitchFamily="2" charset="2"/>
              <a:buChar char="§"/>
            </a:pPr>
            <a:r>
              <a:rPr lang="et-EE" sz="2000" dirty="0">
                <a:effectLst/>
                <a:latin typeface="Arial" panose="020B0604020202020204" pitchFamily="34" charset="0"/>
                <a:ea typeface="Times New Roman" panose="02020603050405020304" pitchFamily="18" charset="0"/>
              </a:rPr>
              <a:t>Tugiisikuteenuse eesmärgi, sisu ja korralduse kohta on võimalik täpsemalt lugeda siit: </a:t>
            </a:r>
            <a:r>
              <a:rPr lang="et-EE" sz="2000" u="sng" dirty="0">
                <a:effectLst/>
                <a:latin typeface="Arial" panose="020B0604020202020204" pitchFamily="34" charset="0"/>
                <a:ea typeface="Times New Roman" panose="02020603050405020304" pitchFamily="18" charset="0"/>
                <a:cs typeface="Times New Roman" panose="02020603050405020304" pitchFamily="18" charset="0"/>
                <a:hlinkClick r:id="rId3"/>
              </a:rPr>
              <a:t>https://sotsiaalkindlustusamet.ee/sites/default/files/content-editors/Jarelevalve/KOV_noustamisyksus/tugiisikuteenuse_juhend.pdf</a:t>
            </a:r>
            <a:endParaRPr lang="et-EE" sz="2000" dirty="0">
              <a:effectLst/>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
            </a:pPr>
            <a:endParaRPr lang="et-EE" sz="2400" dirty="0"/>
          </a:p>
          <a:p>
            <a:pPr marL="342900" indent="-342900">
              <a:buFont typeface="Wingdings" panose="05000000000000000000" pitchFamily="2" charset="2"/>
              <a:buChar char="§"/>
            </a:pPr>
            <a:endParaRPr lang="et-EE" sz="2400" dirty="0"/>
          </a:p>
          <a:p>
            <a:pPr marL="342900" indent="-342900">
              <a:buFont typeface="Wingdings" panose="05000000000000000000" pitchFamily="2" charset="2"/>
              <a:buChar char="§"/>
            </a:pPr>
            <a:endParaRPr lang="et-EE" sz="2400" dirty="0"/>
          </a:p>
        </p:txBody>
      </p:sp>
    </p:spTree>
    <p:extLst>
      <p:ext uri="{BB962C8B-B14F-4D97-AF65-F5344CB8AC3E}">
        <p14:creationId xmlns:p14="http://schemas.microsoft.com/office/powerpoint/2010/main" val="3225800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79288" y="256938"/>
            <a:ext cx="8352929" cy="1075099"/>
          </a:xfrm>
        </p:spPr>
        <p:txBody>
          <a:bodyPr vert="horz" lIns="91440" tIns="45720" rIns="91440" bIns="45720" rtlCol="0" anchor="b">
            <a:normAutofit/>
          </a:bodyPr>
          <a:lstStyle/>
          <a:p>
            <a:pPr defTabSz="914400">
              <a:lnSpc>
                <a:spcPct val="90000"/>
              </a:lnSpc>
            </a:pPr>
            <a:r>
              <a:rPr lang="et-EE" sz="3200" b="1" kern="1200" dirty="0">
                <a:solidFill>
                  <a:schemeClr val="accent1">
                    <a:lumMod val="50000"/>
                  </a:schemeClr>
                </a:solidFill>
              </a:rPr>
              <a:t>Isikliku abistaja teenus</a:t>
            </a:r>
            <a:endParaRPr lang="en-US" sz="3200" b="1" kern="1200" dirty="0">
              <a:solidFill>
                <a:schemeClr val="accent1">
                  <a:lumMod val="50000"/>
                </a:schemeClr>
              </a:solidFill>
            </a:endParaRPr>
          </a:p>
        </p:txBody>
      </p:sp>
      <p:sp>
        <p:nvSpPr>
          <p:cNvPr id="4" name="TextBox 3"/>
          <p:cNvSpPr txBox="1"/>
          <p:nvPr/>
        </p:nvSpPr>
        <p:spPr>
          <a:xfrm>
            <a:off x="539329" y="1620069"/>
            <a:ext cx="8136903" cy="5586145"/>
          </a:xfrm>
          <a:prstGeom prst="rect">
            <a:avLst/>
          </a:prstGeom>
          <a:noFill/>
        </p:spPr>
        <p:txBody>
          <a:bodyPr wrap="square" rtlCol="0">
            <a:spAutoFit/>
          </a:bodyPr>
          <a:lstStyle/>
          <a:p>
            <a:pPr marL="342900" indent="-342900">
              <a:buFont typeface="Wingdings" panose="05000000000000000000" pitchFamily="2" charset="2"/>
              <a:buChar char="§"/>
            </a:pPr>
            <a:r>
              <a:rPr lang="et-EE" sz="2000" b="1" dirty="0">
                <a:effectLst/>
                <a:latin typeface="Arial" panose="020B0604020202020204" pitchFamily="34" charset="0"/>
                <a:ea typeface="Times New Roman" panose="02020603050405020304" pitchFamily="18" charset="0"/>
              </a:rPr>
              <a:t>eesmärk </a:t>
            </a:r>
            <a:r>
              <a:rPr lang="et-EE" sz="2000" dirty="0">
                <a:effectLst/>
                <a:latin typeface="Arial" panose="020B0604020202020204" pitchFamily="34" charset="0"/>
                <a:ea typeface="Times New Roman" panose="02020603050405020304" pitchFamily="18" charset="0"/>
              </a:rPr>
              <a:t>on abistada </a:t>
            </a:r>
            <a:r>
              <a:rPr lang="et-EE" sz="2000" b="1" dirty="0">
                <a:effectLst/>
                <a:latin typeface="Arial" panose="020B0604020202020204" pitchFamily="34" charset="0"/>
                <a:ea typeface="Times New Roman" panose="02020603050405020304" pitchFamily="18" charset="0"/>
              </a:rPr>
              <a:t>tööealist erivajadusega inimest </a:t>
            </a:r>
            <a:r>
              <a:rPr lang="et-EE" sz="2000" dirty="0">
                <a:effectLst/>
                <a:latin typeface="Arial" panose="020B0604020202020204" pitchFamily="34" charset="0"/>
                <a:ea typeface="Times New Roman" panose="02020603050405020304" pitchFamily="18" charset="0"/>
              </a:rPr>
              <a:t>igapäevastes füüsilistes tegevustes, toetades seeläbi tema võimalikult iseseisvat toimetulekut ja osalemist ühiskonnaelus;</a:t>
            </a:r>
          </a:p>
          <a:p>
            <a:pPr marL="342900" indent="-342900">
              <a:buFont typeface="Wingdings" panose="05000000000000000000" pitchFamily="2" charset="2"/>
              <a:buChar char="§"/>
            </a:pPr>
            <a:r>
              <a:rPr lang="et-EE" sz="2000" dirty="0">
                <a:effectLst/>
                <a:latin typeface="Arial" panose="020B0604020202020204" pitchFamily="34" charset="0"/>
                <a:ea typeface="Times New Roman" panose="02020603050405020304" pitchFamily="18" charset="0"/>
              </a:rPr>
              <a:t>Isikliku abistaja teenus erineb tugiisikuteenusest selle poolest, et isiklik abistaja osaleb inimese abistamises füüsiliselt, tugiisik on aga ainult juhendaja/võimestaja rollis;</a:t>
            </a:r>
          </a:p>
          <a:p>
            <a:pPr marL="342900" indent="-342900">
              <a:buFont typeface="Wingdings" panose="05000000000000000000" pitchFamily="2" charset="2"/>
              <a:buChar char="§"/>
            </a:pPr>
            <a:r>
              <a:rPr lang="et-EE" sz="2000" dirty="0">
                <a:effectLst/>
                <a:latin typeface="Arial" panose="020B0604020202020204" pitchFamily="34" charset="0"/>
                <a:ea typeface="Times New Roman" panose="02020603050405020304" pitchFamily="18" charset="0"/>
              </a:rPr>
              <a:t>teenusesaaja peab olema võimeline isiklikku abistajat juhendama ning isikliku abistaja tööd selgelt ja arusaadavalt koordineerima;</a:t>
            </a:r>
          </a:p>
          <a:p>
            <a:pPr marL="342900" indent="-342900">
              <a:buFont typeface="Wingdings" panose="05000000000000000000" pitchFamily="2" charset="2"/>
              <a:buChar char="§"/>
            </a:pPr>
            <a:r>
              <a:rPr lang="et-EE" sz="2000" dirty="0">
                <a:effectLst/>
                <a:latin typeface="Arial" panose="020B0604020202020204" pitchFamily="34" charset="0"/>
                <a:ea typeface="Times New Roman" panose="02020603050405020304" pitchFamily="18" charset="0"/>
              </a:rPr>
              <a:t>Isikliku abistaja teenuse eesmärgi, sisu ja korralduse kohta on võimalik täpsemalt lugeda siit: </a:t>
            </a:r>
            <a:r>
              <a:rPr lang="et-EE" sz="2000" u="sng" dirty="0">
                <a:effectLst/>
                <a:latin typeface="Arial" panose="020B0604020202020204" pitchFamily="34" charset="0"/>
                <a:ea typeface="Times New Roman" panose="02020603050405020304" pitchFamily="18" charset="0"/>
                <a:cs typeface="Times New Roman" panose="02020603050405020304" pitchFamily="18" charset="0"/>
                <a:hlinkClick r:id="rId3"/>
              </a:rPr>
              <a:t>https://www.sotsiaalkindlustusamet.ee/sites/default/files/content-editors/Jarelevalve/KOV_noustamisyksus/isikliku_abistaja_teenuse_juhend.pdf</a:t>
            </a:r>
            <a:endParaRPr lang="et-EE" sz="2000" dirty="0">
              <a:effectLst/>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
            </a:pPr>
            <a:endParaRPr lang="et-EE" sz="1800" dirty="0">
              <a:effectLst/>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
            </a:pPr>
            <a:endParaRPr lang="et-EE" sz="2400" dirty="0"/>
          </a:p>
          <a:p>
            <a:pPr marL="342900" indent="-342900">
              <a:buFont typeface="Wingdings" panose="05000000000000000000" pitchFamily="2" charset="2"/>
              <a:buChar char="§"/>
            </a:pPr>
            <a:endParaRPr lang="et-EE" sz="2400" dirty="0"/>
          </a:p>
        </p:txBody>
      </p:sp>
    </p:spTree>
    <p:extLst>
      <p:ext uri="{BB962C8B-B14F-4D97-AF65-F5344CB8AC3E}">
        <p14:creationId xmlns:p14="http://schemas.microsoft.com/office/powerpoint/2010/main" val="1256106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79288" y="256938"/>
            <a:ext cx="8352929" cy="1075099"/>
          </a:xfrm>
        </p:spPr>
        <p:txBody>
          <a:bodyPr vert="horz" lIns="91440" tIns="45720" rIns="91440" bIns="45720" rtlCol="0" anchor="b">
            <a:normAutofit/>
          </a:bodyPr>
          <a:lstStyle/>
          <a:p>
            <a:pPr defTabSz="914400">
              <a:lnSpc>
                <a:spcPct val="90000"/>
              </a:lnSpc>
            </a:pPr>
            <a:r>
              <a:rPr lang="et-EE" sz="3200" b="1" dirty="0">
                <a:solidFill>
                  <a:schemeClr val="accent1">
                    <a:lumMod val="50000"/>
                  </a:schemeClr>
                </a:solidFill>
              </a:rPr>
              <a:t>V</a:t>
            </a:r>
            <a:r>
              <a:rPr lang="en-US" sz="3200" b="1" kern="1200" dirty="0" err="1">
                <a:solidFill>
                  <a:schemeClr val="accent1">
                    <a:lumMod val="50000"/>
                  </a:schemeClr>
                </a:solidFill>
              </a:rPr>
              <a:t>äljaspool</a:t>
            </a:r>
            <a:r>
              <a:rPr lang="en-US" sz="3200" b="1" kern="1200" dirty="0">
                <a:solidFill>
                  <a:schemeClr val="accent1">
                    <a:lumMod val="50000"/>
                  </a:schemeClr>
                </a:solidFill>
              </a:rPr>
              <a:t> </a:t>
            </a:r>
            <a:r>
              <a:rPr lang="en-US" sz="3200" b="1" kern="1200" dirty="0" err="1">
                <a:solidFill>
                  <a:schemeClr val="accent1">
                    <a:lumMod val="50000"/>
                  </a:schemeClr>
                </a:solidFill>
              </a:rPr>
              <a:t>kodu</a:t>
            </a:r>
            <a:r>
              <a:rPr lang="en-US" sz="3200" b="1" kern="1200" dirty="0">
                <a:solidFill>
                  <a:schemeClr val="accent1">
                    <a:lumMod val="50000"/>
                  </a:schemeClr>
                </a:solidFill>
              </a:rPr>
              <a:t> </a:t>
            </a:r>
            <a:r>
              <a:rPr lang="en-US" sz="3200" b="1" kern="1200" dirty="0" err="1">
                <a:solidFill>
                  <a:schemeClr val="accent1">
                    <a:lumMod val="50000"/>
                  </a:schemeClr>
                </a:solidFill>
              </a:rPr>
              <a:t>osutatav</a:t>
            </a:r>
            <a:r>
              <a:rPr lang="en-US" sz="3200" b="1" kern="1200" dirty="0">
                <a:solidFill>
                  <a:schemeClr val="accent1">
                    <a:lumMod val="50000"/>
                  </a:schemeClr>
                </a:solidFill>
              </a:rPr>
              <a:t> </a:t>
            </a:r>
            <a:r>
              <a:rPr lang="en-US" sz="3200" b="1" kern="1200" dirty="0" err="1">
                <a:solidFill>
                  <a:schemeClr val="accent1">
                    <a:lumMod val="50000"/>
                  </a:schemeClr>
                </a:solidFill>
              </a:rPr>
              <a:t>üldhooldusteenus</a:t>
            </a:r>
            <a:r>
              <a:rPr lang="en-US" sz="3200" b="1" kern="1200" dirty="0">
                <a:solidFill>
                  <a:schemeClr val="accent1">
                    <a:lumMod val="50000"/>
                  </a:schemeClr>
                </a:solidFill>
              </a:rPr>
              <a:t> – </a:t>
            </a:r>
            <a:r>
              <a:rPr lang="en-US" sz="3200" b="1" kern="1200" dirty="0" err="1">
                <a:solidFill>
                  <a:schemeClr val="accent1">
                    <a:lumMod val="50000"/>
                  </a:schemeClr>
                </a:solidFill>
              </a:rPr>
              <a:t>päevahoiu</a:t>
            </a:r>
            <a:r>
              <a:rPr lang="en-US" sz="3200" b="1" kern="1200" dirty="0">
                <a:solidFill>
                  <a:schemeClr val="accent1">
                    <a:lumMod val="50000"/>
                  </a:schemeClr>
                </a:solidFill>
              </a:rPr>
              <a:t>- </a:t>
            </a:r>
            <a:r>
              <a:rPr lang="en-US" sz="3200" b="1" kern="1200" dirty="0" err="1">
                <a:solidFill>
                  <a:schemeClr val="accent1">
                    <a:lumMod val="50000"/>
                  </a:schemeClr>
                </a:solidFill>
              </a:rPr>
              <a:t>või</a:t>
            </a:r>
            <a:r>
              <a:rPr lang="en-US" sz="3200" b="1" kern="1200" dirty="0">
                <a:solidFill>
                  <a:schemeClr val="accent1">
                    <a:lumMod val="50000"/>
                  </a:schemeClr>
                </a:solidFill>
              </a:rPr>
              <a:t> </a:t>
            </a:r>
            <a:r>
              <a:rPr lang="en-US" sz="3200" b="1" kern="1200" dirty="0" err="1">
                <a:solidFill>
                  <a:schemeClr val="accent1">
                    <a:lumMod val="50000"/>
                  </a:schemeClr>
                </a:solidFill>
              </a:rPr>
              <a:t>intervallhooldusteenus</a:t>
            </a:r>
            <a:endParaRPr lang="en-US" sz="3200" b="1" kern="1200" dirty="0">
              <a:solidFill>
                <a:schemeClr val="accent1">
                  <a:lumMod val="50000"/>
                </a:schemeClr>
              </a:solidFill>
            </a:endParaRPr>
          </a:p>
        </p:txBody>
      </p:sp>
      <p:sp>
        <p:nvSpPr>
          <p:cNvPr id="4" name="TextBox 3"/>
          <p:cNvSpPr txBox="1"/>
          <p:nvPr/>
        </p:nvSpPr>
        <p:spPr>
          <a:xfrm>
            <a:off x="323303" y="1620070"/>
            <a:ext cx="8352929" cy="6601807"/>
          </a:xfrm>
          <a:prstGeom prst="rect">
            <a:avLst/>
          </a:prstGeom>
          <a:noFill/>
        </p:spPr>
        <p:txBody>
          <a:bodyPr wrap="square" rtlCol="0">
            <a:spAutoFit/>
          </a:bodyPr>
          <a:lstStyle/>
          <a:p>
            <a:pPr marL="285750" indent="-285750">
              <a:buFont typeface="Wingdings" panose="05000000000000000000" pitchFamily="2" charset="2"/>
              <a:buChar char="§"/>
            </a:pPr>
            <a:r>
              <a:rPr lang="et-EE" sz="2000" b="1" dirty="0">
                <a:latin typeface="Arial" panose="020B0604020202020204" pitchFamily="34" charset="0"/>
                <a:ea typeface="Times New Roman" panose="02020603050405020304" pitchFamily="18" charset="0"/>
              </a:rPr>
              <a:t>teenuse saajaks </a:t>
            </a:r>
            <a:r>
              <a:rPr lang="et-EE" sz="2000" dirty="0">
                <a:effectLst/>
                <a:latin typeface="Arial" panose="020B0604020202020204" pitchFamily="34" charset="0"/>
                <a:ea typeface="Times New Roman" panose="02020603050405020304" pitchFamily="18" charset="0"/>
              </a:rPr>
              <a:t>on hooldusvajadusega inimesed, kes vajavad igapäevaeluks vajalike toimingute sooritamisel ja enesehooldamisel ajutist või püsivat </a:t>
            </a:r>
            <a:r>
              <a:rPr lang="et-EE" sz="2000" dirty="0" err="1">
                <a:effectLst/>
                <a:latin typeface="Arial" panose="020B0604020202020204" pitchFamily="34" charset="0"/>
                <a:ea typeface="Times New Roman" panose="02020603050405020304" pitchFamily="18" charset="0"/>
              </a:rPr>
              <a:t>kõrvalabi</a:t>
            </a:r>
            <a:r>
              <a:rPr lang="et-EE" sz="2000" dirty="0">
                <a:effectLst/>
                <a:latin typeface="Arial" panose="020B0604020202020204" pitchFamily="34" charset="0"/>
                <a:ea typeface="Times New Roman" panose="02020603050405020304" pitchFamily="18" charset="0"/>
              </a:rPr>
              <a:t> sellisel määral, kus kodu kohandamisest või kodus osutatavate teenuste osutamisest inimese toimetuleku, turvalisuse ja elukvaliteedi säilitamiseks ei piisa</a:t>
            </a:r>
            <a:r>
              <a:rPr lang="et-EE" sz="2000" dirty="0">
                <a:latin typeface="Arial" panose="020B0604020202020204" pitchFamily="34" charset="0"/>
                <a:ea typeface="Times New Roman" panose="02020603050405020304" pitchFamily="18" charset="0"/>
              </a:rPr>
              <a:t>. </a:t>
            </a:r>
            <a:r>
              <a:rPr lang="et-EE" sz="2000" b="1" dirty="0">
                <a:latin typeface="Arial" panose="020B0604020202020204" pitchFamily="34" charset="0"/>
                <a:ea typeface="Times New Roman" panose="02020603050405020304" pitchFamily="18" charset="0"/>
              </a:rPr>
              <a:t>Hooldus-koormusega inimestel </a:t>
            </a:r>
            <a:r>
              <a:rPr lang="et-EE" sz="2000" dirty="0">
                <a:latin typeface="Arial" panose="020B0604020202020204" pitchFamily="34" charset="0"/>
                <a:ea typeface="Times New Roman" panose="02020603050405020304" pitchFamily="18" charset="0"/>
              </a:rPr>
              <a:t>võimalus </a:t>
            </a:r>
            <a:r>
              <a:rPr lang="et-EE" sz="2000" dirty="0" err="1">
                <a:latin typeface="Arial" panose="020B0604020202020204" pitchFamily="34" charset="0"/>
                <a:ea typeface="Times New Roman" panose="02020603050405020304" pitchFamily="18" charset="0"/>
              </a:rPr>
              <a:t>osalega</a:t>
            </a:r>
            <a:r>
              <a:rPr lang="et-EE" sz="2000" dirty="0">
                <a:latin typeface="Arial" panose="020B0604020202020204" pitchFamily="34" charset="0"/>
                <a:ea typeface="Times New Roman" panose="02020603050405020304" pitchFamily="18" charset="0"/>
              </a:rPr>
              <a:t> tööturuteenustel, osaleda tööhõives ja ühiskonnaelus;</a:t>
            </a:r>
          </a:p>
          <a:p>
            <a:pPr marL="285750" indent="-285750">
              <a:buFont typeface="Wingdings" panose="05000000000000000000" pitchFamily="2" charset="2"/>
              <a:buChar char="§"/>
            </a:pPr>
            <a:r>
              <a:rPr lang="et-EE" sz="2000" dirty="0">
                <a:latin typeface="Arial" panose="020B0604020202020204" pitchFamily="34" charset="0"/>
                <a:ea typeface="Times New Roman" panose="02020603050405020304" pitchFamily="18" charset="0"/>
              </a:rPr>
              <a:t>t</a:t>
            </a:r>
            <a:r>
              <a:rPr lang="et-EE" sz="2000" dirty="0">
                <a:effectLst/>
                <a:latin typeface="Arial" panose="020B0604020202020204" pitchFamily="34" charset="0"/>
                <a:ea typeface="Times New Roman" panose="02020603050405020304" pitchFamily="18" charset="0"/>
              </a:rPr>
              <a:t>eenuse osutamise eelduseks on vastava tegevusloa ja kvalifitseeritud personali olemasolu. SHS § 151 punkti 4 kohaselt peab väljaspool kodu osutatava </a:t>
            </a:r>
            <a:r>
              <a:rPr lang="et-EE" sz="2000" dirty="0" err="1">
                <a:effectLst/>
                <a:latin typeface="Arial" panose="020B0604020202020204" pitchFamily="34" charset="0"/>
                <a:ea typeface="Times New Roman" panose="02020603050405020304" pitchFamily="18" charset="0"/>
              </a:rPr>
              <a:t>üldhooldusteenuse</a:t>
            </a:r>
            <a:r>
              <a:rPr lang="et-EE" sz="2000" dirty="0">
                <a:effectLst/>
                <a:latin typeface="Arial" panose="020B0604020202020204" pitchFamily="34" charset="0"/>
                <a:ea typeface="Times New Roman" panose="02020603050405020304" pitchFamily="18" charset="0"/>
              </a:rPr>
              <a:t> osutamiseks olema tegevusluba, mille väljastab Sotsiaalkindlustusamet.</a:t>
            </a:r>
            <a:endParaRPr lang="et-EE" sz="2000" b="1" dirty="0">
              <a:effectLst/>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
            </a:pPr>
            <a:r>
              <a:rPr lang="et-EE" sz="2000" dirty="0">
                <a:latin typeface="Arial" panose="020B0604020202020204" pitchFamily="34" charset="0"/>
                <a:ea typeface="Times New Roman" panose="02020603050405020304" pitchFamily="18" charset="0"/>
              </a:rPr>
              <a:t>t</a:t>
            </a:r>
            <a:r>
              <a:rPr lang="et-EE" sz="2000" dirty="0">
                <a:effectLst/>
                <a:latin typeface="Arial" panose="020B0604020202020204" pitchFamily="34" charset="0"/>
                <a:ea typeface="Times New Roman" panose="02020603050405020304" pitchFamily="18" charset="0"/>
              </a:rPr>
              <a:t>äpsemalt on teenuse sisu, eesmärgi ja korralduse kohta võimalik lugeda siit: </a:t>
            </a:r>
            <a:r>
              <a:rPr lang="et-EE" sz="2000" u="sng" dirty="0">
                <a:effectLst/>
                <a:latin typeface="Arial" panose="020B0604020202020204" pitchFamily="34" charset="0"/>
                <a:ea typeface="Times New Roman" panose="02020603050405020304" pitchFamily="18" charset="0"/>
                <a:cs typeface="Times New Roman" panose="02020603050405020304" pitchFamily="18" charset="0"/>
                <a:hlinkClick r:id="rId3"/>
              </a:rPr>
              <a:t>https://sotsiaalkindlustusamet.ee/sites/default/files/content-editors/Jarelevalve/KOV_noustamisyksus/valjaspool_kodu_osutatava_uldhooldusteenuse_juhend.pdf</a:t>
            </a:r>
            <a:endParaRPr lang="et-EE" sz="2000" dirty="0">
              <a:effectLst/>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
            </a:pPr>
            <a:endParaRPr lang="et-EE" sz="1800" dirty="0">
              <a:effectLst/>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
            </a:pPr>
            <a:endParaRPr lang="et-EE" sz="2400" dirty="0"/>
          </a:p>
          <a:p>
            <a:pPr marL="342900" indent="-342900">
              <a:buFont typeface="Wingdings" panose="05000000000000000000" pitchFamily="2" charset="2"/>
              <a:buChar char="§"/>
            </a:pPr>
            <a:endParaRPr lang="et-EE" sz="2400" dirty="0"/>
          </a:p>
        </p:txBody>
      </p:sp>
    </p:spTree>
    <p:extLst>
      <p:ext uri="{BB962C8B-B14F-4D97-AF65-F5344CB8AC3E}">
        <p14:creationId xmlns:p14="http://schemas.microsoft.com/office/powerpoint/2010/main" val="3820186717"/>
      </p:ext>
    </p:extLst>
  </p:cSld>
  <p:clrMapOvr>
    <a:masterClrMapping/>
  </p:clrMapOvr>
</p:sld>
</file>

<file path=ppt/theme/theme1.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Roboto Condensed"/>
        <a:ea typeface="Microsoft YaHei"/>
        <a:cs typeface=""/>
      </a:majorFont>
      <a:minorFont>
        <a:latin typeface="Roboto Condensed"/>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0</TotalTime>
  <Words>938</Words>
  <Application>Microsoft Office PowerPoint</Application>
  <PresentationFormat>Kohandatud</PresentationFormat>
  <Paragraphs>91</Paragraphs>
  <Slides>13</Slides>
  <Notes>9</Notes>
  <HiddenSlides>0</HiddenSlides>
  <MMClips>0</MMClips>
  <ScaleCrop>false</ScaleCrop>
  <HeadingPairs>
    <vt:vector size="6" baseType="variant">
      <vt:variant>
        <vt:lpstr>Kasutatud fondid</vt:lpstr>
      </vt:variant>
      <vt:variant>
        <vt:i4>4</vt:i4>
      </vt:variant>
      <vt:variant>
        <vt:lpstr>Kujundus</vt:lpstr>
      </vt:variant>
      <vt:variant>
        <vt:i4>1</vt:i4>
      </vt:variant>
      <vt:variant>
        <vt:lpstr>Slaidipealkirjad</vt:lpstr>
      </vt:variant>
      <vt:variant>
        <vt:i4>13</vt:i4>
      </vt:variant>
    </vt:vector>
  </HeadingPairs>
  <TitlesOfParts>
    <vt:vector size="18" baseType="lpstr">
      <vt:lpstr>Arial</vt:lpstr>
      <vt:lpstr>Roboto Condensed</vt:lpstr>
      <vt:lpstr>Times New Roman</vt:lpstr>
      <vt:lpstr>Wingdings</vt:lpstr>
      <vt:lpstr>Office'i kujundus</vt:lpstr>
      <vt:lpstr>Tööturul osalemist toetavad hoolekandeteenused  Ida-Virumaa avatud taotlusvoor</vt:lpstr>
      <vt:lpstr>Vooru eesmärk ja avamine</vt:lpstr>
      <vt:lpstr>Vooru eesmärk ja avamine</vt:lpstr>
      <vt:lpstr>PowerPointi esitlus</vt:lpstr>
      <vt:lpstr>Teenuse saajad </vt:lpstr>
      <vt:lpstr>Koduteenus</vt:lpstr>
      <vt:lpstr>Tugiisiku teenus</vt:lpstr>
      <vt:lpstr>Isikliku abistaja teenus</vt:lpstr>
      <vt:lpstr>Väljaspool kodu osutatav üldhooldusteenus – päevahoiu- või intervallhooldusteenus</vt:lpstr>
      <vt:lpstr>Nõustamisteenused ja tugigrupid </vt:lpstr>
      <vt:lpstr>Sotsiaaltransporditeenus</vt:lpstr>
      <vt:lpstr>Enne teenuse osutamise algust peavad projektis osalevad kohaliku omavalitsuse üksused:</vt:lpstr>
      <vt:lpstr>Tänud!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2020-09-11T12:12:39Z</dcterms:created>
  <dcterms:modified xsi:type="dcterms:W3CDTF">2021-04-13T19:49:45Z</dcterms:modified>
</cp:coreProperties>
</file>