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83" r:id="rId2"/>
    <p:sldMasterId id="2147483691" r:id="rId3"/>
    <p:sldMasterId id="2147483673" r:id="rId4"/>
  </p:sldMasterIdLst>
  <p:notesMasterIdLst>
    <p:notesMasterId r:id="rId14"/>
  </p:notesMasterIdLst>
  <p:sldIdLst>
    <p:sldId id="256" r:id="rId5"/>
    <p:sldId id="257" r:id="rId6"/>
    <p:sldId id="258" r:id="rId7"/>
    <p:sldId id="259" r:id="rId8"/>
    <p:sldId id="265" r:id="rId9"/>
    <p:sldId id="261" r:id="rId10"/>
    <p:sldId id="260" r:id="rId11"/>
    <p:sldId id="262" r:id="rId12"/>
    <p:sldId id="264" r:id="rId13"/>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EB5"/>
    <a:srgbClr val="E2536B"/>
    <a:srgbClr val="D78028"/>
    <a:srgbClr val="A7D3F6"/>
    <a:srgbClr val="234083"/>
    <a:srgbClr val="E19F2D"/>
    <a:srgbClr val="233F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9" autoAdjust="0"/>
    <p:restoredTop sz="75526" autoAdjust="0"/>
  </p:normalViewPr>
  <p:slideViewPr>
    <p:cSldViewPr snapToGrid="0" snapToObjects="1">
      <p:cViewPr varScale="1">
        <p:scale>
          <a:sx n="56" d="100"/>
          <a:sy n="56" d="100"/>
        </p:scale>
        <p:origin x="102"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273D18-6AF8-4D18-97E0-F4DF9123D7CD}" type="datetimeFigureOut">
              <a:rPr lang="et-EE" smtClean="0"/>
              <a:t>14.05.2021</a:t>
            </a:fld>
            <a:endParaRPr lang="et-E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38497-8F80-4B3F-9B6E-BE384274BFFA}" type="slidenum">
              <a:rPr lang="et-EE" smtClean="0"/>
              <a:t>‹#›</a:t>
            </a:fld>
            <a:endParaRPr lang="et-EE"/>
          </a:p>
        </p:txBody>
      </p:sp>
    </p:spTree>
    <p:extLst>
      <p:ext uri="{BB962C8B-B14F-4D97-AF65-F5344CB8AC3E}">
        <p14:creationId xmlns:p14="http://schemas.microsoft.com/office/powerpoint/2010/main" val="3990942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2C038497-8F80-4B3F-9B6E-BE384274BFFA}" type="slidenum">
              <a:rPr lang="et-EE" smtClean="0"/>
              <a:t>1</a:t>
            </a:fld>
            <a:endParaRPr lang="et-EE"/>
          </a:p>
        </p:txBody>
      </p:sp>
    </p:spTree>
    <p:extLst>
      <p:ext uri="{BB962C8B-B14F-4D97-AF65-F5344CB8AC3E}">
        <p14:creationId xmlns:p14="http://schemas.microsoft.com/office/powerpoint/2010/main" val="1025089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2C038497-8F80-4B3F-9B6E-BE384274BFFA}" type="slidenum">
              <a:rPr lang="et-EE" smtClean="0"/>
              <a:t>2</a:t>
            </a:fld>
            <a:endParaRPr lang="et-EE"/>
          </a:p>
        </p:txBody>
      </p:sp>
    </p:spTree>
    <p:extLst>
      <p:ext uri="{BB962C8B-B14F-4D97-AF65-F5344CB8AC3E}">
        <p14:creationId xmlns:p14="http://schemas.microsoft.com/office/powerpoint/2010/main" val="2780925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Raskustes olemise hindamine</a:t>
            </a:r>
          </a:p>
          <a:p>
            <a:r>
              <a:rPr lang="et-EE" dirty="0" smtClean="0"/>
              <a:t>a) Kui on tegemist piiratud vastutusega äriühinguga (v.a VKE, mis on eksisteerinud vähem kui kolm aastat, või</a:t>
            </a:r>
          </a:p>
          <a:p>
            <a:r>
              <a:rPr lang="et-EE" dirty="0" err="1" smtClean="0"/>
              <a:t>riskifinantseerimisabi</a:t>
            </a:r>
            <a:r>
              <a:rPr lang="et-EE" dirty="0" smtClean="0"/>
              <a:t> puhul VKE, millel on kulunud vähem kui 7 aastat esmamüügist, mis kvalifitseerub </a:t>
            </a:r>
            <a:r>
              <a:rPr lang="et-EE" dirty="0" err="1" smtClean="0"/>
              <a:t>riskifinantseerimisinvesteeringu</a:t>
            </a:r>
            <a:endParaRPr lang="et-EE" dirty="0" smtClean="0"/>
          </a:p>
          <a:p>
            <a:r>
              <a:rPr lang="et-EE" dirty="0" smtClean="0"/>
              <a:t>saamiseks pärast valitud finantsvahendaja hoolsuskohustuse menetlust), kes on</a:t>
            </a:r>
          </a:p>
          <a:p>
            <a:r>
              <a:rPr lang="et-EE" dirty="0" smtClean="0"/>
              <a:t>akumuleeritud kahjumi tõttu kaotanud üle poole oma märgitud osa- või aktsiakapitalist. Nii on see juhul, kui</a:t>
            </a:r>
          </a:p>
          <a:p>
            <a:r>
              <a:rPr lang="et-EE" dirty="0" smtClean="0"/>
              <a:t>akumuleeritud kahjumi </a:t>
            </a:r>
            <a:r>
              <a:rPr lang="et-EE" dirty="0" err="1" smtClean="0"/>
              <a:t>mahaarvamine</a:t>
            </a:r>
            <a:r>
              <a:rPr lang="et-EE" dirty="0" smtClean="0"/>
              <a:t> reservidest (ning kõikidest muudest elementidest, mida üldiselt peetakse</a:t>
            </a:r>
          </a:p>
          <a:p>
            <a:r>
              <a:rPr lang="et-EE" dirty="0" smtClean="0"/>
              <a:t>äriühingu omavahendite osaks) annab negatiivse kogusumma, mis ületab poolt märgitud aktsiakapitalist. Käesoleva</a:t>
            </a:r>
          </a:p>
          <a:p>
            <a:r>
              <a:rPr lang="et-EE" dirty="0" smtClean="0"/>
              <a:t>sätte tähenduses osutab „piiratud vastutusega äriühing” eelkõige sellistele äriühingu liikidele, mida on</a:t>
            </a:r>
          </a:p>
          <a:p>
            <a:r>
              <a:rPr lang="et-EE" dirty="0" smtClean="0"/>
              <a:t>nimetatud direktiivi 2013/34/EL (1) I lisas, ning „aktsiakapital” hõlmab vajaduse korral mis tahes </a:t>
            </a:r>
            <a:r>
              <a:rPr lang="et-EE" dirty="0" err="1" smtClean="0"/>
              <a:t>ülekurssi</a:t>
            </a:r>
            <a:r>
              <a:rPr lang="et-EE" dirty="0" smtClean="0"/>
              <a:t>.</a:t>
            </a:r>
          </a:p>
          <a:p>
            <a:r>
              <a:rPr lang="et-EE" b="1" dirty="0" smtClean="0">
                <a:solidFill>
                  <a:srgbClr val="FF0000"/>
                </a:solidFill>
              </a:rPr>
              <a:t>Netovara suhe osa-või aktsiakapitali &lt;0,5 (Kokku omakapital / osa-või aktsiakapitaliga sh </a:t>
            </a:r>
            <a:r>
              <a:rPr lang="et-EE" b="1" dirty="0" err="1" smtClean="0">
                <a:solidFill>
                  <a:srgbClr val="FF0000"/>
                </a:solidFill>
              </a:rPr>
              <a:t>ülekurss</a:t>
            </a:r>
            <a:r>
              <a:rPr lang="et-EE" b="1" dirty="0" smtClean="0">
                <a:solidFill>
                  <a:srgbClr val="FF0000"/>
                </a:solidFill>
              </a:rPr>
              <a:t>)</a:t>
            </a:r>
          </a:p>
          <a:p>
            <a:r>
              <a:rPr lang="et-EE" dirty="0" smtClean="0"/>
              <a:t>b) Kui on tegemist äriühinguga, kus vähemalt mõnel liikmel on piiramatu vastutus ettevõtte võlgade eest (v.a</a:t>
            </a:r>
          </a:p>
          <a:p>
            <a:r>
              <a:rPr lang="et-EE" dirty="0" smtClean="0"/>
              <a:t>VKE, mis on eksisteerinud vähem kui kolm aastat, või </a:t>
            </a:r>
            <a:r>
              <a:rPr lang="et-EE" dirty="0" err="1" smtClean="0"/>
              <a:t>riskifinantseerimisabi</a:t>
            </a:r>
            <a:r>
              <a:rPr lang="et-EE" dirty="0" smtClean="0"/>
              <a:t> puhul VKE, millel on kulunud</a:t>
            </a:r>
          </a:p>
          <a:p>
            <a:r>
              <a:rPr lang="et-EE" dirty="0" smtClean="0"/>
              <a:t>vähem kui 7 aastat esmamüügist, mis kvalifitseerub </a:t>
            </a:r>
            <a:r>
              <a:rPr lang="et-EE" dirty="0" err="1" smtClean="0"/>
              <a:t>riskifinantseerimisinvesteeringu</a:t>
            </a:r>
            <a:r>
              <a:rPr lang="et-EE" dirty="0" smtClean="0"/>
              <a:t> saamiseks pärast valitud</a:t>
            </a:r>
          </a:p>
          <a:p>
            <a:r>
              <a:rPr lang="et-EE" dirty="0" smtClean="0"/>
              <a:t>finantsvahendaja hoolsuskohustuse menetlust), ja kes on akumuleeritud kahjumi tõttu kaotanud üle poole oma</a:t>
            </a:r>
          </a:p>
          <a:p>
            <a:r>
              <a:rPr lang="et-EE" dirty="0" smtClean="0"/>
              <a:t>raamatupidamises näidatud kapitalist. Käesoleva sätte tähenduses osutab „äriühing, kus vähemalt mõnel liikmel</a:t>
            </a:r>
          </a:p>
          <a:p>
            <a:r>
              <a:rPr lang="et-EE" dirty="0" smtClean="0"/>
              <a:t>on piiramatu vastutus ettevõtte võlgade eest” eelkõige sellistele ettevõtete liikidele, mida on nimetatud direktiivi</a:t>
            </a:r>
          </a:p>
          <a:p>
            <a:r>
              <a:rPr lang="et-EE" dirty="0" smtClean="0"/>
              <a:t>2013/34/EL II lisas.</a:t>
            </a:r>
          </a:p>
          <a:p>
            <a:r>
              <a:rPr lang="et-EE" dirty="0" smtClean="0"/>
              <a:t>c) Kui asjaomase ettevõtja suhtes on võlausaldajate soovil algatatud kõiki võlakohustusi hõlmav </a:t>
            </a:r>
            <a:r>
              <a:rPr lang="et-EE" b="1" dirty="0" smtClean="0"/>
              <a:t>maksejõuetusmenetlus</a:t>
            </a:r>
            <a:r>
              <a:rPr lang="et-EE" dirty="0" smtClean="0"/>
              <a:t> või ettevõtja vastab siseriikliku õiguse kohaselt kõiki võlakohustusi hõlmava maksejõuetusmenetluse kohaldamise kriteeriumidele. </a:t>
            </a:r>
            <a:r>
              <a:rPr lang="et-EE" b="1" dirty="0" smtClean="0"/>
              <a:t>kui vara ei kata tema kohustusi Maksejõuetuse kontrollimisel tuleb lähtuda ettevõtte majandusaasta aruandest või FIE raamatupidamisest (bilansist </a:t>
            </a:r>
            <a:r>
              <a:rPr lang="et-EE" b="1" dirty="0" smtClean="0">
                <a:solidFill>
                  <a:srgbClr val="FF0000"/>
                </a:solidFill>
              </a:rPr>
              <a:t>Kokku varad – kokku kohustused</a:t>
            </a:r>
            <a:r>
              <a:rPr lang="et-EE" b="1" dirty="0" smtClean="0"/>
              <a:t>) ;</a:t>
            </a:r>
          </a:p>
          <a:p>
            <a:r>
              <a:rPr lang="et-EE" dirty="0" smtClean="0"/>
              <a:t>d) Kui ettevõtja on saanud päästmisabi ja ei ole laenu veel tagasi maksnud või garantiid lõpetanud, või on saanud</a:t>
            </a:r>
          </a:p>
          <a:p>
            <a:r>
              <a:rPr lang="et-EE" dirty="0" smtClean="0"/>
              <a:t>ümberkorraldusabi ning ettevõtja suhtes kohaldatakse jätkuvalt ümberkorralduskava.</a:t>
            </a:r>
          </a:p>
          <a:p>
            <a:r>
              <a:rPr lang="et-EE" dirty="0" smtClean="0"/>
              <a:t>e) Ettevõtja puhul, mis ei ole VKE, kui viimase kahe aasta jooksul:</a:t>
            </a:r>
          </a:p>
          <a:p>
            <a:r>
              <a:rPr lang="et-EE" dirty="0" smtClean="0"/>
              <a:t>1) ettevõtja arvestuslik finantsvõimendus on olnud suurem kui 7,5 ja </a:t>
            </a:r>
            <a:r>
              <a:rPr lang="et-EE" b="1" dirty="0" smtClean="0">
                <a:solidFill>
                  <a:srgbClr val="FF0000"/>
                </a:solidFill>
              </a:rPr>
              <a:t>(Bilanss "Aktiva/Vara kokku" või "Passiva/Kohustised ja omakapital„ miinus bilanss "Kokku omakapital„ jagatud Bilanss "Kokku omakapital„)</a:t>
            </a:r>
          </a:p>
          <a:p>
            <a:r>
              <a:rPr lang="et-EE" dirty="0" smtClean="0"/>
              <a:t>2) ettevõtte EBITDA suhe intressimaksete kattevarasse on olnud alla 1,0. </a:t>
            </a:r>
          </a:p>
          <a:p>
            <a:endParaRPr lang="et-EE" dirty="0"/>
          </a:p>
        </p:txBody>
      </p:sp>
      <p:sp>
        <p:nvSpPr>
          <p:cNvPr id="4" name="Slide Number Placeholder 3"/>
          <p:cNvSpPr>
            <a:spLocks noGrp="1"/>
          </p:cNvSpPr>
          <p:nvPr>
            <p:ph type="sldNum" sz="quarter" idx="10"/>
          </p:nvPr>
        </p:nvSpPr>
        <p:spPr/>
        <p:txBody>
          <a:bodyPr/>
          <a:lstStyle/>
          <a:p>
            <a:fld id="{2C038497-8F80-4B3F-9B6E-BE384274BFFA}" type="slidenum">
              <a:rPr lang="et-EE" smtClean="0"/>
              <a:t>4</a:t>
            </a:fld>
            <a:endParaRPr lang="et-EE"/>
          </a:p>
        </p:txBody>
      </p:sp>
    </p:spTree>
    <p:extLst>
      <p:ext uri="{BB962C8B-B14F-4D97-AF65-F5344CB8AC3E}">
        <p14:creationId xmlns:p14="http://schemas.microsoft.com/office/powerpoint/2010/main" val="3750502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2C038497-8F80-4B3F-9B6E-BE384274BFFA}" type="slidenum">
              <a:rPr lang="et-EE" smtClean="0"/>
              <a:t>5</a:t>
            </a:fld>
            <a:endParaRPr lang="et-EE"/>
          </a:p>
        </p:txBody>
      </p:sp>
    </p:spTree>
    <p:extLst>
      <p:ext uri="{BB962C8B-B14F-4D97-AF65-F5344CB8AC3E}">
        <p14:creationId xmlns:p14="http://schemas.microsoft.com/office/powerpoint/2010/main" val="412751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2C038497-8F80-4B3F-9B6E-BE384274BFFA}" type="slidenum">
              <a:rPr lang="et-EE" smtClean="0"/>
              <a:t>7</a:t>
            </a:fld>
            <a:endParaRPr lang="et-EE"/>
          </a:p>
        </p:txBody>
      </p:sp>
    </p:spTree>
    <p:extLst>
      <p:ext uri="{BB962C8B-B14F-4D97-AF65-F5344CB8AC3E}">
        <p14:creationId xmlns:p14="http://schemas.microsoft.com/office/powerpoint/2010/main" val="3212399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2C038497-8F80-4B3F-9B6E-BE384274BFFA}" type="slidenum">
              <a:rPr lang="et-EE" smtClean="0"/>
              <a:t>9</a:t>
            </a:fld>
            <a:endParaRPr lang="et-EE"/>
          </a:p>
        </p:txBody>
      </p:sp>
    </p:spTree>
    <p:extLst>
      <p:ext uri="{BB962C8B-B14F-4D97-AF65-F5344CB8AC3E}">
        <p14:creationId xmlns:p14="http://schemas.microsoft.com/office/powerpoint/2010/main" val="4160140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90B9A22E-27A0-254F-9000-858B11B58D2B}"/>
              </a:ext>
            </a:extLst>
          </p:cNvPr>
          <p:cNvSpPr/>
          <p:nvPr userDrawn="1"/>
        </p:nvSpPr>
        <p:spPr>
          <a:xfrm>
            <a:off x="0" y="0"/>
            <a:ext cx="12192000" cy="6858000"/>
          </a:xfrm>
          <a:prstGeom prst="rect">
            <a:avLst/>
          </a:prstGeom>
          <a:solidFill>
            <a:srgbClr val="006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bg1"/>
              </a:solidFill>
            </a:endParaRPr>
          </a:p>
        </p:txBody>
      </p:sp>
      <p:sp>
        <p:nvSpPr>
          <p:cNvPr id="2" name="Title 1">
            <a:extLst>
              <a:ext uri="{FF2B5EF4-FFF2-40B4-BE49-F238E27FC236}">
                <a16:creationId xmlns="" xmlns:a16="http://schemas.microsoft.com/office/drawing/2014/main" id="{9199951F-BBED-C44D-87F3-7AD63E35B04A}"/>
              </a:ext>
            </a:extLst>
          </p:cNvPr>
          <p:cNvSpPr>
            <a:spLocks noGrp="1"/>
          </p:cNvSpPr>
          <p:nvPr>
            <p:ph type="ctrTitle"/>
          </p:nvPr>
        </p:nvSpPr>
        <p:spPr>
          <a:xfrm>
            <a:off x="695325" y="1700808"/>
            <a:ext cx="10801350" cy="2808311"/>
          </a:xfrm>
        </p:spPr>
        <p:txBody>
          <a:bodyPr lIns="90000" tIns="46800" rIns="90000" bIns="46800" anchor="b"/>
          <a:lstStyle>
            <a:lvl1pPr algn="l">
              <a:defRPr sz="4800">
                <a:solidFill>
                  <a:schemeClr val="bg1"/>
                </a:solidFill>
              </a:defRPr>
            </a:lvl1pPr>
          </a:lstStyle>
          <a:p>
            <a:r>
              <a:rPr lang="en-US" smtClean="0"/>
              <a:t>Click to edit Master title style</a:t>
            </a:r>
            <a:endParaRPr lang="x-none"/>
          </a:p>
        </p:txBody>
      </p:sp>
      <p:sp>
        <p:nvSpPr>
          <p:cNvPr id="3" name="Subtitle 2">
            <a:extLst>
              <a:ext uri="{FF2B5EF4-FFF2-40B4-BE49-F238E27FC236}">
                <a16:creationId xmlns="" xmlns:a16="http://schemas.microsoft.com/office/drawing/2014/main" id="{ECD00C6A-F84E-2447-B7A9-71F3C49D5B9C}"/>
              </a:ext>
            </a:extLst>
          </p:cNvPr>
          <p:cNvSpPr>
            <a:spLocks noGrp="1"/>
          </p:cNvSpPr>
          <p:nvPr>
            <p:ph type="subTitle" idx="1"/>
          </p:nvPr>
        </p:nvSpPr>
        <p:spPr>
          <a:xfrm>
            <a:off x="695325" y="4884516"/>
            <a:ext cx="10801350" cy="705071"/>
          </a:xfrm>
        </p:spPr>
        <p:txBody>
          <a:bodyPr lIns="90000" tIns="468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x-none"/>
          </a:p>
        </p:txBody>
      </p:sp>
      <p:pic>
        <p:nvPicPr>
          <p:cNvPr id="9" name="Picture 8">
            <a:extLst>
              <a:ext uri="{FF2B5EF4-FFF2-40B4-BE49-F238E27FC236}">
                <a16:creationId xmlns="" xmlns:a16="http://schemas.microsoft.com/office/drawing/2014/main" id="{14D5FDE2-DE07-F24F-91F5-8AC7EEF11A19}"/>
              </a:ext>
            </a:extLst>
          </p:cNvPr>
          <p:cNvPicPr>
            <a:picLocks noChangeAspect="1"/>
          </p:cNvPicPr>
          <p:nvPr userDrawn="1"/>
        </p:nvPicPr>
        <p:blipFill>
          <a:blip r:embed="rId2"/>
          <a:stretch>
            <a:fillRect/>
          </a:stretch>
        </p:blipFill>
        <p:spPr>
          <a:xfrm>
            <a:off x="695325" y="368300"/>
            <a:ext cx="3059429" cy="1349747"/>
          </a:xfrm>
          <a:prstGeom prst="rect">
            <a:avLst/>
          </a:prstGeom>
        </p:spPr>
      </p:pic>
      <p:sp>
        <p:nvSpPr>
          <p:cNvPr id="16" name="Rectangle 15">
            <a:extLst>
              <a:ext uri="{FF2B5EF4-FFF2-40B4-BE49-F238E27FC236}">
                <a16:creationId xmlns="" xmlns:a16="http://schemas.microsoft.com/office/drawing/2014/main" id="{3DCC687A-0D13-E747-B2F3-FC7A201A8FC3}"/>
              </a:ext>
            </a:extLst>
          </p:cNvPr>
          <p:cNvSpPr/>
          <p:nvPr userDrawn="1"/>
        </p:nvSpPr>
        <p:spPr>
          <a:xfrm>
            <a:off x="0" y="5949950"/>
            <a:ext cx="12192000" cy="914400"/>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2516826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076699-3B5B-3D47-A95D-272FD1E2B106}"/>
              </a:ext>
            </a:extLst>
          </p:cNvPr>
          <p:cNvSpPr>
            <a:spLocks noGrp="1"/>
          </p:cNvSpPr>
          <p:nvPr>
            <p:ph type="title"/>
          </p:nvPr>
        </p:nvSpPr>
        <p:spPr>
          <a:xfrm>
            <a:off x="695325" y="368300"/>
            <a:ext cx="10801350" cy="1322388"/>
          </a:xfrm>
        </p:spPr>
        <p:txBody>
          <a:bodyPr/>
          <a:lstStyle/>
          <a:p>
            <a:r>
              <a:rPr lang="en-US"/>
              <a:t>Click to edit Master title style</a:t>
            </a:r>
            <a:endParaRPr lang="x-none"/>
          </a:p>
        </p:txBody>
      </p:sp>
      <p:sp>
        <p:nvSpPr>
          <p:cNvPr id="9" name="Content Placeholder 2">
            <a:extLst>
              <a:ext uri="{FF2B5EF4-FFF2-40B4-BE49-F238E27FC236}">
                <a16:creationId xmlns="" xmlns:a16="http://schemas.microsoft.com/office/drawing/2014/main" id="{2F2985C8-0313-244A-9ECE-C279957E3AFC}"/>
              </a:ext>
            </a:extLst>
          </p:cNvPr>
          <p:cNvSpPr>
            <a:spLocks noGrp="1"/>
          </p:cNvSpPr>
          <p:nvPr>
            <p:ph idx="13"/>
          </p:nvPr>
        </p:nvSpPr>
        <p:spPr>
          <a:xfrm>
            <a:off x="695326" y="2014538"/>
            <a:ext cx="5220566"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0" name="Content Placeholder 2">
            <a:extLst>
              <a:ext uri="{FF2B5EF4-FFF2-40B4-BE49-F238E27FC236}">
                <a16:creationId xmlns="" xmlns:a16="http://schemas.microsoft.com/office/drawing/2014/main" id="{18FAA82A-78CD-BC49-BA91-8867C4945065}"/>
              </a:ext>
            </a:extLst>
          </p:cNvPr>
          <p:cNvSpPr>
            <a:spLocks noGrp="1"/>
          </p:cNvSpPr>
          <p:nvPr>
            <p:ph idx="14"/>
          </p:nvPr>
        </p:nvSpPr>
        <p:spPr>
          <a:xfrm>
            <a:off x="6289964" y="2014538"/>
            <a:ext cx="5206711"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810815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9" name="Content Placeholder 2">
            <a:extLst>
              <a:ext uri="{FF2B5EF4-FFF2-40B4-BE49-F238E27FC236}">
                <a16:creationId xmlns="" xmlns:a16="http://schemas.microsoft.com/office/drawing/2014/main" id="{2F2985C8-0313-244A-9ECE-C279957E3AFC}"/>
              </a:ext>
            </a:extLst>
          </p:cNvPr>
          <p:cNvSpPr>
            <a:spLocks noGrp="1"/>
          </p:cNvSpPr>
          <p:nvPr>
            <p:ph idx="13" hasCustomPrompt="1"/>
          </p:nvPr>
        </p:nvSpPr>
        <p:spPr>
          <a:xfrm>
            <a:off x="0" y="0"/>
            <a:ext cx="5915892" cy="5949950"/>
          </a:xfrm>
        </p:spPr>
        <p:txBody>
          <a:bodyPr/>
          <a:lstStyle>
            <a:lvl1pPr>
              <a:buFontTx/>
              <a:buNone/>
              <a:defRPr/>
            </a:lvl1pPr>
          </a:lstStyle>
          <a:p>
            <a:pPr lvl="0"/>
            <a:r>
              <a:rPr lang="x-none"/>
              <a:t> </a:t>
            </a:r>
          </a:p>
        </p:txBody>
      </p:sp>
      <p:sp>
        <p:nvSpPr>
          <p:cNvPr id="5" name="Content Placeholder 2">
            <a:extLst>
              <a:ext uri="{FF2B5EF4-FFF2-40B4-BE49-F238E27FC236}">
                <a16:creationId xmlns="" xmlns:a16="http://schemas.microsoft.com/office/drawing/2014/main" id="{21BC6F94-527C-1E41-A0E8-6C542BAEB613}"/>
              </a:ext>
            </a:extLst>
          </p:cNvPr>
          <p:cNvSpPr>
            <a:spLocks noGrp="1"/>
          </p:cNvSpPr>
          <p:nvPr>
            <p:ph idx="1"/>
          </p:nvPr>
        </p:nvSpPr>
        <p:spPr>
          <a:xfrm>
            <a:off x="6640643" y="2014538"/>
            <a:ext cx="4856032"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3919865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2DB9E3-C35B-3941-A19E-BC4D671B46AC}"/>
              </a:ext>
            </a:extLst>
          </p:cNvPr>
          <p:cNvSpPr>
            <a:spLocks noGrp="1"/>
          </p:cNvSpPr>
          <p:nvPr>
            <p:ph type="title"/>
          </p:nvPr>
        </p:nvSpPr>
        <p:spPr/>
        <p:txBody>
          <a:bodyPr/>
          <a:lstStyle/>
          <a:p>
            <a:r>
              <a:rPr lang="en-US"/>
              <a:t>Click to edit Master title style</a:t>
            </a:r>
            <a:endParaRPr lang="x-none"/>
          </a:p>
        </p:txBody>
      </p:sp>
    </p:spTree>
    <p:extLst>
      <p:ext uri="{BB962C8B-B14F-4D97-AF65-F5344CB8AC3E}">
        <p14:creationId xmlns:p14="http://schemas.microsoft.com/office/powerpoint/2010/main" val="355460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4" name="Rectangle 13">
            <a:extLst>
              <a:ext uri="{FF2B5EF4-FFF2-40B4-BE49-F238E27FC236}">
                <a16:creationId xmlns="" xmlns:a16="http://schemas.microsoft.com/office/drawing/2014/main" id="{8E81ED35-F5A4-9947-8590-DEB8BBCB4359}"/>
              </a:ext>
            </a:extLst>
          </p:cNvPr>
          <p:cNvSpPr/>
          <p:nvPr userDrawn="1"/>
        </p:nvSpPr>
        <p:spPr>
          <a:xfrm>
            <a:off x="1439683" y="-565757"/>
            <a:ext cx="457306" cy="457306"/>
          </a:xfrm>
          <a:prstGeom prst="rect">
            <a:avLst/>
          </a:prstGeom>
          <a:solidFill>
            <a:srgbClr val="E19F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5" name="Rectangle 14">
            <a:extLst>
              <a:ext uri="{FF2B5EF4-FFF2-40B4-BE49-F238E27FC236}">
                <a16:creationId xmlns="" xmlns:a16="http://schemas.microsoft.com/office/drawing/2014/main" id="{F1416328-1EE6-0A42-959A-394158944C85}"/>
              </a:ext>
            </a:extLst>
          </p:cNvPr>
          <p:cNvSpPr/>
          <p:nvPr userDrawn="1"/>
        </p:nvSpPr>
        <p:spPr>
          <a:xfrm>
            <a:off x="1919578" y="-565757"/>
            <a:ext cx="457306" cy="457306"/>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6" name="Rectangle 15">
            <a:extLst>
              <a:ext uri="{FF2B5EF4-FFF2-40B4-BE49-F238E27FC236}">
                <a16:creationId xmlns="" xmlns:a16="http://schemas.microsoft.com/office/drawing/2014/main" id="{5D7B68F3-4183-E542-BDEF-8CE707961DC3}"/>
              </a:ext>
            </a:extLst>
          </p:cNvPr>
          <p:cNvSpPr/>
          <p:nvPr userDrawn="1"/>
        </p:nvSpPr>
        <p:spPr>
          <a:xfrm>
            <a:off x="959789" y="-565757"/>
            <a:ext cx="457306" cy="457306"/>
          </a:xfrm>
          <a:prstGeom prst="rect">
            <a:avLst/>
          </a:prstGeom>
          <a:solidFill>
            <a:srgbClr val="2340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7" name="Rectangle 16">
            <a:extLst>
              <a:ext uri="{FF2B5EF4-FFF2-40B4-BE49-F238E27FC236}">
                <a16:creationId xmlns="" xmlns:a16="http://schemas.microsoft.com/office/drawing/2014/main" id="{89766397-DE5D-2843-BD5E-AD37CC2F4F7A}"/>
              </a:ext>
            </a:extLst>
          </p:cNvPr>
          <p:cNvSpPr/>
          <p:nvPr userDrawn="1"/>
        </p:nvSpPr>
        <p:spPr>
          <a:xfrm>
            <a:off x="479894" y="-565757"/>
            <a:ext cx="457306" cy="457306"/>
          </a:xfrm>
          <a:prstGeom prst="rect">
            <a:avLst/>
          </a:prstGeom>
          <a:solidFill>
            <a:srgbClr val="006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8" name="Rectangle 17">
            <a:extLst>
              <a:ext uri="{FF2B5EF4-FFF2-40B4-BE49-F238E27FC236}">
                <a16:creationId xmlns="" xmlns:a16="http://schemas.microsoft.com/office/drawing/2014/main" id="{17CF8887-D59A-F641-9C8B-2A290F3F607B}"/>
              </a:ext>
            </a:extLst>
          </p:cNvPr>
          <p:cNvSpPr/>
          <p:nvPr userDrawn="1"/>
        </p:nvSpPr>
        <p:spPr>
          <a:xfrm>
            <a:off x="0" y="-565757"/>
            <a:ext cx="457306" cy="457306"/>
          </a:xfrm>
          <a:prstGeom prst="rect">
            <a:avLst/>
          </a:prstGeom>
          <a:solidFill>
            <a:srgbClr val="A7D3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2923798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16ED34-14E1-A148-A2DB-19E68F402C6D}"/>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1AE2BF43-669A-834A-A665-CE08576D0E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2899386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77A99D-5B96-5C4D-B3E0-19080B275716}"/>
              </a:ext>
            </a:extLst>
          </p:cNvPr>
          <p:cNvSpPr>
            <a:spLocks noGrp="1"/>
          </p:cNvSpPr>
          <p:nvPr>
            <p:ph type="title"/>
          </p:nvPr>
        </p:nvSpPr>
        <p:spPr>
          <a:xfrm>
            <a:off x="695325" y="368300"/>
            <a:ext cx="10801350" cy="3905988"/>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B160342-BB5C-6A43-BD24-46D5895D1086}"/>
              </a:ext>
            </a:extLst>
          </p:cNvPr>
          <p:cNvSpPr>
            <a:spLocks noGrp="1"/>
          </p:cNvSpPr>
          <p:nvPr>
            <p:ph type="body" idx="1"/>
          </p:nvPr>
        </p:nvSpPr>
        <p:spPr>
          <a:xfrm>
            <a:off x="695325" y="4589463"/>
            <a:ext cx="10801350" cy="1000125"/>
          </a:xfrm>
        </p:spPr>
        <p:txBody>
          <a:bodyPr/>
          <a:lstStyle>
            <a:lvl1pPr marL="0" indent="0">
              <a:buNone/>
              <a:defRPr sz="2400">
                <a:solidFill>
                  <a:srgbClr val="233F8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507444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076699-3B5B-3D47-A95D-272FD1E2B106}"/>
              </a:ext>
            </a:extLst>
          </p:cNvPr>
          <p:cNvSpPr>
            <a:spLocks noGrp="1"/>
          </p:cNvSpPr>
          <p:nvPr>
            <p:ph type="title"/>
          </p:nvPr>
        </p:nvSpPr>
        <p:spPr>
          <a:xfrm>
            <a:off x="695325" y="368300"/>
            <a:ext cx="10801350" cy="1322388"/>
          </a:xfrm>
        </p:spPr>
        <p:txBody>
          <a:bodyPr/>
          <a:lstStyle/>
          <a:p>
            <a:r>
              <a:rPr lang="en-US"/>
              <a:t>Click to edit Master title style</a:t>
            </a:r>
            <a:endParaRPr lang="x-none"/>
          </a:p>
        </p:txBody>
      </p:sp>
      <p:sp>
        <p:nvSpPr>
          <p:cNvPr id="9" name="Content Placeholder 2">
            <a:extLst>
              <a:ext uri="{FF2B5EF4-FFF2-40B4-BE49-F238E27FC236}">
                <a16:creationId xmlns="" xmlns:a16="http://schemas.microsoft.com/office/drawing/2014/main" id="{2F2985C8-0313-244A-9ECE-C279957E3AFC}"/>
              </a:ext>
            </a:extLst>
          </p:cNvPr>
          <p:cNvSpPr>
            <a:spLocks noGrp="1"/>
          </p:cNvSpPr>
          <p:nvPr>
            <p:ph idx="13"/>
          </p:nvPr>
        </p:nvSpPr>
        <p:spPr>
          <a:xfrm>
            <a:off x="695326" y="2014538"/>
            <a:ext cx="5220566"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0" name="Content Placeholder 2">
            <a:extLst>
              <a:ext uri="{FF2B5EF4-FFF2-40B4-BE49-F238E27FC236}">
                <a16:creationId xmlns="" xmlns:a16="http://schemas.microsoft.com/office/drawing/2014/main" id="{18FAA82A-78CD-BC49-BA91-8867C4945065}"/>
              </a:ext>
            </a:extLst>
          </p:cNvPr>
          <p:cNvSpPr>
            <a:spLocks noGrp="1"/>
          </p:cNvSpPr>
          <p:nvPr>
            <p:ph idx="14"/>
          </p:nvPr>
        </p:nvSpPr>
        <p:spPr>
          <a:xfrm>
            <a:off x="6289964" y="2014538"/>
            <a:ext cx="5206711"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34471702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9" name="Content Placeholder 2">
            <a:extLst>
              <a:ext uri="{FF2B5EF4-FFF2-40B4-BE49-F238E27FC236}">
                <a16:creationId xmlns="" xmlns:a16="http://schemas.microsoft.com/office/drawing/2014/main" id="{2F2985C8-0313-244A-9ECE-C279957E3AFC}"/>
              </a:ext>
            </a:extLst>
          </p:cNvPr>
          <p:cNvSpPr>
            <a:spLocks noGrp="1"/>
          </p:cNvSpPr>
          <p:nvPr>
            <p:ph idx="13" hasCustomPrompt="1"/>
          </p:nvPr>
        </p:nvSpPr>
        <p:spPr>
          <a:xfrm>
            <a:off x="0" y="0"/>
            <a:ext cx="5915892" cy="5949950"/>
          </a:xfrm>
        </p:spPr>
        <p:txBody>
          <a:bodyPr/>
          <a:lstStyle>
            <a:lvl1pPr>
              <a:buFontTx/>
              <a:buNone/>
              <a:defRPr/>
            </a:lvl1pPr>
          </a:lstStyle>
          <a:p>
            <a:pPr lvl="0"/>
            <a:r>
              <a:rPr lang="x-none"/>
              <a:t> </a:t>
            </a:r>
          </a:p>
        </p:txBody>
      </p:sp>
      <p:sp>
        <p:nvSpPr>
          <p:cNvPr id="5" name="Content Placeholder 2">
            <a:extLst>
              <a:ext uri="{FF2B5EF4-FFF2-40B4-BE49-F238E27FC236}">
                <a16:creationId xmlns="" xmlns:a16="http://schemas.microsoft.com/office/drawing/2014/main" id="{21BC6F94-527C-1E41-A0E8-6C542BAEB613}"/>
              </a:ext>
            </a:extLst>
          </p:cNvPr>
          <p:cNvSpPr>
            <a:spLocks noGrp="1"/>
          </p:cNvSpPr>
          <p:nvPr>
            <p:ph idx="1"/>
          </p:nvPr>
        </p:nvSpPr>
        <p:spPr>
          <a:xfrm>
            <a:off x="6640643" y="2014538"/>
            <a:ext cx="4856032"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21214022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2DB9E3-C35B-3941-A19E-BC4D671B46AC}"/>
              </a:ext>
            </a:extLst>
          </p:cNvPr>
          <p:cNvSpPr>
            <a:spLocks noGrp="1"/>
          </p:cNvSpPr>
          <p:nvPr>
            <p:ph type="title"/>
          </p:nvPr>
        </p:nvSpPr>
        <p:spPr/>
        <p:txBody>
          <a:bodyPr/>
          <a:lstStyle/>
          <a:p>
            <a:r>
              <a:rPr lang="en-US"/>
              <a:t>Click to edit Master title style</a:t>
            </a:r>
            <a:endParaRPr lang="x-none"/>
          </a:p>
        </p:txBody>
      </p:sp>
    </p:spTree>
    <p:extLst>
      <p:ext uri="{BB962C8B-B14F-4D97-AF65-F5344CB8AC3E}">
        <p14:creationId xmlns:p14="http://schemas.microsoft.com/office/powerpoint/2010/main" val="787116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4" name="Rectangle 13">
            <a:extLst>
              <a:ext uri="{FF2B5EF4-FFF2-40B4-BE49-F238E27FC236}">
                <a16:creationId xmlns="" xmlns:a16="http://schemas.microsoft.com/office/drawing/2014/main" id="{8E81ED35-F5A4-9947-8590-DEB8BBCB4359}"/>
              </a:ext>
            </a:extLst>
          </p:cNvPr>
          <p:cNvSpPr/>
          <p:nvPr userDrawn="1"/>
        </p:nvSpPr>
        <p:spPr>
          <a:xfrm>
            <a:off x="1439683" y="-565757"/>
            <a:ext cx="457306" cy="457306"/>
          </a:xfrm>
          <a:prstGeom prst="rect">
            <a:avLst/>
          </a:prstGeom>
          <a:solidFill>
            <a:srgbClr val="E19F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5" name="Rectangle 14">
            <a:extLst>
              <a:ext uri="{FF2B5EF4-FFF2-40B4-BE49-F238E27FC236}">
                <a16:creationId xmlns="" xmlns:a16="http://schemas.microsoft.com/office/drawing/2014/main" id="{F1416328-1EE6-0A42-959A-394158944C85}"/>
              </a:ext>
            </a:extLst>
          </p:cNvPr>
          <p:cNvSpPr/>
          <p:nvPr userDrawn="1"/>
        </p:nvSpPr>
        <p:spPr>
          <a:xfrm>
            <a:off x="1919578" y="-565757"/>
            <a:ext cx="457306" cy="457306"/>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6" name="Rectangle 15">
            <a:extLst>
              <a:ext uri="{FF2B5EF4-FFF2-40B4-BE49-F238E27FC236}">
                <a16:creationId xmlns="" xmlns:a16="http://schemas.microsoft.com/office/drawing/2014/main" id="{5D7B68F3-4183-E542-BDEF-8CE707961DC3}"/>
              </a:ext>
            </a:extLst>
          </p:cNvPr>
          <p:cNvSpPr/>
          <p:nvPr userDrawn="1"/>
        </p:nvSpPr>
        <p:spPr>
          <a:xfrm>
            <a:off x="959789" y="-565757"/>
            <a:ext cx="457306" cy="457306"/>
          </a:xfrm>
          <a:prstGeom prst="rect">
            <a:avLst/>
          </a:prstGeom>
          <a:solidFill>
            <a:srgbClr val="2340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7" name="Rectangle 16">
            <a:extLst>
              <a:ext uri="{FF2B5EF4-FFF2-40B4-BE49-F238E27FC236}">
                <a16:creationId xmlns="" xmlns:a16="http://schemas.microsoft.com/office/drawing/2014/main" id="{89766397-DE5D-2843-BD5E-AD37CC2F4F7A}"/>
              </a:ext>
            </a:extLst>
          </p:cNvPr>
          <p:cNvSpPr/>
          <p:nvPr userDrawn="1"/>
        </p:nvSpPr>
        <p:spPr>
          <a:xfrm>
            <a:off x="479894" y="-565757"/>
            <a:ext cx="457306" cy="457306"/>
          </a:xfrm>
          <a:prstGeom prst="rect">
            <a:avLst/>
          </a:prstGeom>
          <a:solidFill>
            <a:srgbClr val="006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8" name="Rectangle 17">
            <a:extLst>
              <a:ext uri="{FF2B5EF4-FFF2-40B4-BE49-F238E27FC236}">
                <a16:creationId xmlns="" xmlns:a16="http://schemas.microsoft.com/office/drawing/2014/main" id="{17CF8887-D59A-F641-9C8B-2A290F3F607B}"/>
              </a:ext>
            </a:extLst>
          </p:cNvPr>
          <p:cNvSpPr/>
          <p:nvPr userDrawn="1"/>
        </p:nvSpPr>
        <p:spPr>
          <a:xfrm>
            <a:off x="0" y="-565757"/>
            <a:ext cx="457306" cy="457306"/>
          </a:xfrm>
          <a:prstGeom prst="rect">
            <a:avLst/>
          </a:prstGeom>
          <a:solidFill>
            <a:srgbClr val="A7D3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13031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16ED34-14E1-A148-A2DB-19E68F402C6D}"/>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1AE2BF43-669A-834A-A665-CE08576D0E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3554897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77A99D-5B96-5C4D-B3E0-19080B275716}"/>
              </a:ext>
            </a:extLst>
          </p:cNvPr>
          <p:cNvSpPr>
            <a:spLocks noGrp="1"/>
          </p:cNvSpPr>
          <p:nvPr>
            <p:ph type="title"/>
          </p:nvPr>
        </p:nvSpPr>
        <p:spPr>
          <a:xfrm>
            <a:off x="695325" y="368300"/>
            <a:ext cx="10801350" cy="3905988"/>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B160342-BB5C-6A43-BD24-46D5895D1086}"/>
              </a:ext>
            </a:extLst>
          </p:cNvPr>
          <p:cNvSpPr>
            <a:spLocks noGrp="1"/>
          </p:cNvSpPr>
          <p:nvPr>
            <p:ph type="body" idx="1"/>
          </p:nvPr>
        </p:nvSpPr>
        <p:spPr>
          <a:xfrm>
            <a:off x="695325" y="4589463"/>
            <a:ext cx="10801350" cy="1000125"/>
          </a:xfrm>
        </p:spPr>
        <p:txBody>
          <a:bodyPr/>
          <a:lstStyle>
            <a:lvl1pPr marL="0" indent="0">
              <a:buNone/>
              <a:defRPr sz="2400">
                <a:solidFill>
                  <a:srgbClr val="233F8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15781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076699-3B5B-3D47-A95D-272FD1E2B106}"/>
              </a:ext>
            </a:extLst>
          </p:cNvPr>
          <p:cNvSpPr>
            <a:spLocks noGrp="1"/>
          </p:cNvSpPr>
          <p:nvPr>
            <p:ph type="title"/>
          </p:nvPr>
        </p:nvSpPr>
        <p:spPr>
          <a:xfrm>
            <a:off x="695325" y="368300"/>
            <a:ext cx="10801350" cy="1322388"/>
          </a:xfrm>
        </p:spPr>
        <p:txBody>
          <a:bodyPr/>
          <a:lstStyle/>
          <a:p>
            <a:r>
              <a:rPr lang="en-US"/>
              <a:t>Click to edit Master title style</a:t>
            </a:r>
            <a:endParaRPr lang="x-none"/>
          </a:p>
        </p:txBody>
      </p:sp>
      <p:sp>
        <p:nvSpPr>
          <p:cNvPr id="9" name="Content Placeholder 2">
            <a:extLst>
              <a:ext uri="{FF2B5EF4-FFF2-40B4-BE49-F238E27FC236}">
                <a16:creationId xmlns="" xmlns:a16="http://schemas.microsoft.com/office/drawing/2014/main" id="{2F2985C8-0313-244A-9ECE-C279957E3AFC}"/>
              </a:ext>
            </a:extLst>
          </p:cNvPr>
          <p:cNvSpPr>
            <a:spLocks noGrp="1"/>
          </p:cNvSpPr>
          <p:nvPr>
            <p:ph idx="13"/>
          </p:nvPr>
        </p:nvSpPr>
        <p:spPr>
          <a:xfrm>
            <a:off x="695326" y="2014538"/>
            <a:ext cx="5220566"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0" name="Content Placeholder 2">
            <a:extLst>
              <a:ext uri="{FF2B5EF4-FFF2-40B4-BE49-F238E27FC236}">
                <a16:creationId xmlns="" xmlns:a16="http://schemas.microsoft.com/office/drawing/2014/main" id="{18FAA82A-78CD-BC49-BA91-8867C4945065}"/>
              </a:ext>
            </a:extLst>
          </p:cNvPr>
          <p:cNvSpPr>
            <a:spLocks noGrp="1"/>
          </p:cNvSpPr>
          <p:nvPr>
            <p:ph idx="14"/>
          </p:nvPr>
        </p:nvSpPr>
        <p:spPr>
          <a:xfrm>
            <a:off x="6289964" y="2014538"/>
            <a:ext cx="5206711"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269118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9" name="Content Placeholder 2">
            <a:extLst>
              <a:ext uri="{FF2B5EF4-FFF2-40B4-BE49-F238E27FC236}">
                <a16:creationId xmlns="" xmlns:a16="http://schemas.microsoft.com/office/drawing/2014/main" id="{2F2985C8-0313-244A-9ECE-C279957E3AFC}"/>
              </a:ext>
            </a:extLst>
          </p:cNvPr>
          <p:cNvSpPr>
            <a:spLocks noGrp="1"/>
          </p:cNvSpPr>
          <p:nvPr>
            <p:ph idx="13" hasCustomPrompt="1"/>
          </p:nvPr>
        </p:nvSpPr>
        <p:spPr>
          <a:xfrm>
            <a:off x="0" y="0"/>
            <a:ext cx="5915892" cy="5949950"/>
          </a:xfrm>
        </p:spPr>
        <p:txBody>
          <a:bodyPr/>
          <a:lstStyle>
            <a:lvl1pPr>
              <a:buFontTx/>
              <a:buNone/>
              <a:defRPr/>
            </a:lvl1pPr>
          </a:lstStyle>
          <a:p>
            <a:pPr lvl="0"/>
            <a:r>
              <a:rPr lang="x-none"/>
              <a:t> </a:t>
            </a:r>
          </a:p>
        </p:txBody>
      </p:sp>
      <p:sp>
        <p:nvSpPr>
          <p:cNvPr id="5" name="Content Placeholder 2">
            <a:extLst>
              <a:ext uri="{FF2B5EF4-FFF2-40B4-BE49-F238E27FC236}">
                <a16:creationId xmlns="" xmlns:a16="http://schemas.microsoft.com/office/drawing/2014/main" id="{21BC6F94-527C-1E41-A0E8-6C542BAEB613}"/>
              </a:ext>
            </a:extLst>
          </p:cNvPr>
          <p:cNvSpPr>
            <a:spLocks noGrp="1"/>
          </p:cNvSpPr>
          <p:nvPr>
            <p:ph idx="1"/>
          </p:nvPr>
        </p:nvSpPr>
        <p:spPr>
          <a:xfrm>
            <a:off x="6640643" y="2014538"/>
            <a:ext cx="4856032" cy="3575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2188442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2DB9E3-C35B-3941-A19E-BC4D671B46AC}"/>
              </a:ext>
            </a:extLst>
          </p:cNvPr>
          <p:cNvSpPr>
            <a:spLocks noGrp="1"/>
          </p:cNvSpPr>
          <p:nvPr>
            <p:ph type="title"/>
          </p:nvPr>
        </p:nvSpPr>
        <p:spPr/>
        <p:txBody>
          <a:bodyPr/>
          <a:lstStyle/>
          <a:p>
            <a:r>
              <a:rPr lang="en-US"/>
              <a:t>Click to edit Master title style</a:t>
            </a:r>
            <a:endParaRPr lang="x-none"/>
          </a:p>
        </p:txBody>
      </p:sp>
    </p:spTree>
    <p:extLst>
      <p:ext uri="{BB962C8B-B14F-4D97-AF65-F5344CB8AC3E}">
        <p14:creationId xmlns:p14="http://schemas.microsoft.com/office/powerpoint/2010/main" val="4230009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4" name="Rectangle 13">
            <a:extLst>
              <a:ext uri="{FF2B5EF4-FFF2-40B4-BE49-F238E27FC236}">
                <a16:creationId xmlns="" xmlns:a16="http://schemas.microsoft.com/office/drawing/2014/main" id="{8E81ED35-F5A4-9947-8590-DEB8BBCB4359}"/>
              </a:ext>
            </a:extLst>
          </p:cNvPr>
          <p:cNvSpPr/>
          <p:nvPr userDrawn="1"/>
        </p:nvSpPr>
        <p:spPr>
          <a:xfrm>
            <a:off x="1439683" y="-565757"/>
            <a:ext cx="457306" cy="457306"/>
          </a:xfrm>
          <a:prstGeom prst="rect">
            <a:avLst/>
          </a:prstGeom>
          <a:solidFill>
            <a:srgbClr val="E19F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5" name="Rectangle 14">
            <a:extLst>
              <a:ext uri="{FF2B5EF4-FFF2-40B4-BE49-F238E27FC236}">
                <a16:creationId xmlns="" xmlns:a16="http://schemas.microsoft.com/office/drawing/2014/main" id="{F1416328-1EE6-0A42-959A-394158944C85}"/>
              </a:ext>
            </a:extLst>
          </p:cNvPr>
          <p:cNvSpPr/>
          <p:nvPr userDrawn="1"/>
        </p:nvSpPr>
        <p:spPr>
          <a:xfrm>
            <a:off x="1919578" y="-565757"/>
            <a:ext cx="457306" cy="457306"/>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6" name="Rectangle 15">
            <a:extLst>
              <a:ext uri="{FF2B5EF4-FFF2-40B4-BE49-F238E27FC236}">
                <a16:creationId xmlns="" xmlns:a16="http://schemas.microsoft.com/office/drawing/2014/main" id="{5D7B68F3-4183-E542-BDEF-8CE707961DC3}"/>
              </a:ext>
            </a:extLst>
          </p:cNvPr>
          <p:cNvSpPr/>
          <p:nvPr userDrawn="1"/>
        </p:nvSpPr>
        <p:spPr>
          <a:xfrm>
            <a:off x="959789" y="-565757"/>
            <a:ext cx="457306" cy="457306"/>
          </a:xfrm>
          <a:prstGeom prst="rect">
            <a:avLst/>
          </a:prstGeom>
          <a:solidFill>
            <a:srgbClr val="2340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7" name="Rectangle 16">
            <a:extLst>
              <a:ext uri="{FF2B5EF4-FFF2-40B4-BE49-F238E27FC236}">
                <a16:creationId xmlns="" xmlns:a16="http://schemas.microsoft.com/office/drawing/2014/main" id="{89766397-DE5D-2843-BD5E-AD37CC2F4F7A}"/>
              </a:ext>
            </a:extLst>
          </p:cNvPr>
          <p:cNvSpPr/>
          <p:nvPr userDrawn="1"/>
        </p:nvSpPr>
        <p:spPr>
          <a:xfrm>
            <a:off x="479894" y="-565757"/>
            <a:ext cx="457306" cy="457306"/>
          </a:xfrm>
          <a:prstGeom prst="rect">
            <a:avLst/>
          </a:prstGeom>
          <a:solidFill>
            <a:srgbClr val="006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8" name="Rectangle 17">
            <a:extLst>
              <a:ext uri="{FF2B5EF4-FFF2-40B4-BE49-F238E27FC236}">
                <a16:creationId xmlns="" xmlns:a16="http://schemas.microsoft.com/office/drawing/2014/main" id="{17CF8887-D59A-F641-9C8B-2A290F3F607B}"/>
              </a:ext>
            </a:extLst>
          </p:cNvPr>
          <p:cNvSpPr/>
          <p:nvPr userDrawn="1"/>
        </p:nvSpPr>
        <p:spPr>
          <a:xfrm>
            <a:off x="0" y="-565757"/>
            <a:ext cx="457306" cy="457306"/>
          </a:xfrm>
          <a:prstGeom prst="rect">
            <a:avLst/>
          </a:prstGeom>
          <a:solidFill>
            <a:srgbClr val="A7D3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449159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16ED34-14E1-A148-A2DB-19E68F402C6D}"/>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1AE2BF43-669A-834A-A665-CE08576D0E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Tree>
    <p:extLst>
      <p:ext uri="{BB962C8B-B14F-4D97-AF65-F5344CB8AC3E}">
        <p14:creationId xmlns:p14="http://schemas.microsoft.com/office/powerpoint/2010/main" val="64453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77A99D-5B96-5C4D-B3E0-19080B275716}"/>
              </a:ext>
            </a:extLst>
          </p:cNvPr>
          <p:cNvSpPr>
            <a:spLocks noGrp="1"/>
          </p:cNvSpPr>
          <p:nvPr>
            <p:ph type="title"/>
          </p:nvPr>
        </p:nvSpPr>
        <p:spPr>
          <a:xfrm>
            <a:off x="695325" y="368300"/>
            <a:ext cx="10801350" cy="3905988"/>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B160342-BB5C-6A43-BD24-46D5895D1086}"/>
              </a:ext>
            </a:extLst>
          </p:cNvPr>
          <p:cNvSpPr>
            <a:spLocks noGrp="1"/>
          </p:cNvSpPr>
          <p:nvPr>
            <p:ph type="body" idx="1"/>
          </p:nvPr>
        </p:nvSpPr>
        <p:spPr>
          <a:xfrm>
            <a:off x="695325" y="4589463"/>
            <a:ext cx="10801350" cy="1000125"/>
          </a:xfrm>
        </p:spPr>
        <p:txBody>
          <a:bodyPr/>
          <a:lstStyle>
            <a:lvl1pPr marL="0" indent="0">
              <a:buNone/>
              <a:defRPr sz="2400">
                <a:solidFill>
                  <a:srgbClr val="233F8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4694903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image" Target="../media/image3.svg"/><Relationship Id="rId4" Type="http://schemas.openxmlformats.org/officeDocument/2006/relationships/slideLayout" Target="../slideLayouts/slideLayout5.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0.xml"/><Relationship Id="rId7"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5.svg"/><Relationship Id="rId4" Type="http://schemas.openxmlformats.org/officeDocument/2006/relationships/slideLayout" Target="../slideLayouts/slideLayout11.xml"/><Relationship Id="rId9"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6.xml"/><Relationship Id="rId7"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10" Type="http://schemas.openxmlformats.org/officeDocument/2006/relationships/image" Target="../media/image7.svg"/><Relationship Id="rId4" Type="http://schemas.openxmlformats.org/officeDocument/2006/relationships/slideLayout" Target="../slideLayouts/slideLayout17.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742E12BD-032B-4831-968B-571DEFF66731}"/>
              </a:ext>
            </a:extLst>
          </p:cNvPr>
          <p:cNvSpPr/>
          <p:nvPr userDrawn="1"/>
        </p:nvSpPr>
        <p:spPr>
          <a:xfrm>
            <a:off x="0" y="0"/>
            <a:ext cx="12192000" cy="6858000"/>
          </a:xfrm>
          <a:prstGeom prst="rect">
            <a:avLst/>
          </a:prstGeom>
          <a:solidFill>
            <a:srgbClr val="006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solidFill>
                <a:schemeClr val="bg1"/>
              </a:solidFill>
            </a:endParaRPr>
          </a:p>
        </p:txBody>
      </p:sp>
      <p:sp>
        <p:nvSpPr>
          <p:cNvPr id="9" name="Title 1">
            <a:extLst>
              <a:ext uri="{FF2B5EF4-FFF2-40B4-BE49-F238E27FC236}">
                <a16:creationId xmlns="" xmlns:a16="http://schemas.microsoft.com/office/drawing/2014/main" id="{CF7FAFB1-074D-4071-A4D6-32F6A1E84921}"/>
              </a:ext>
            </a:extLst>
          </p:cNvPr>
          <p:cNvSpPr txBox="1">
            <a:spLocks/>
          </p:cNvSpPr>
          <p:nvPr userDrawn="1"/>
        </p:nvSpPr>
        <p:spPr>
          <a:xfrm>
            <a:off x="695325" y="1700808"/>
            <a:ext cx="10801350" cy="2808311"/>
          </a:xfrm>
          <a:prstGeom prst="rect">
            <a:avLst/>
          </a:prstGeom>
        </p:spPr>
        <p:txBody>
          <a:bodyPr lIns="90000" tIns="46800" rIns="90000" bIns="46800" anchor="b"/>
          <a:lstStyle>
            <a:lvl1pPr algn="l" defTabSz="914400" rtl="0" eaLnBrk="1" latinLnBrk="0" hangingPunct="1">
              <a:lnSpc>
                <a:spcPct val="90000"/>
              </a:lnSpc>
              <a:spcBef>
                <a:spcPct val="0"/>
              </a:spcBef>
              <a:buNone/>
              <a:defRPr sz="4800" kern="1200">
                <a:solidFill>
                  <a:schemeClr val="bg1"/>
                </a:solidFill>
                <a:latin typeface="Roboto" pitchFamily="2" charset="0"/>
                <a:ea typeface="Roboto" pitchFamily="2" charset="0"/>
                <a:cs typeface="+mj-cs"/>
              </a:defRPr>
            </a:lvl1pPr>
          </a:lstStyle>
          <a:p>
            <a:r>
              <a:rPr lang="en-US"/>
              <a:t>Click to edit Master title style</a:t>
            </a:r>
            <a:endParaRPr lang="x-none"/>
          </a:p>
        </p:txBody>
      </p:sp>
      <p:sp>
        <p:nvSpPr>
          <p:cNvPr id="11" name="Subtitle 2">
            <a:extLst>
              <a:ext uri="{FF2B5EF4-FFF2-40B4-BE49-F238E27FC236}">
                <a16:creationId xmlns="" xmlns:a16="http://schemas.microsoft.com/office/drawing/2014/main" id="{7F2F4A68-6A63-456E-A2F7-3E7E551A1507}"/>
              </a:ext>
            </a:extLst>
          </p:cNvPr>
          <p:cNvSpPr txBox="1">
            <a:spLocks/>
          </p:cNvSpPr>
          <p:nvPr userDrawn="1"/>
        </p:nvSpPr>
        <p:spPr>
          <a:xfrm>
            <a:off x="695325" y="4884516"/>
            <a:ext cx="10801350" cy="705071"/>
          </a:xfrm>
          <a:prstGeom prst="rect">
            <a:avLst/>
          </a:prstGeom>
        </p:spPr>
        <p:txBody>
          <a:bodyPr lIns="90000" tIns="46800" rIns="90000" bIns="46800"/>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Roboto" pitchFamily="2" charset="0"/>
                <a:ea typeface="Roboto" pitchFamily="2"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rgbClr val="233F83"/>
                </a:solidFill>
                <a:latin typeface="Roboto" pitchFamily="2" charset="0"/>
                <a:ea typeface="Roboto" pitchFamily="2"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rgbClr val="233F83"/>
                </a:solidFill>
                <a:latin typeface="Roboto" pitchFamily="2" charset="0"/>
                <a:ea typeface="Roboto" pitchFamily="2"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rgbClr val="233F83"/>
                </a:solidFill>
                <a:latin typeface="Roboto" pitchFamily="2" charset="0"/>
                <a:ea typeface="Roboto" pitchFamily="2"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rgbClr val="233F83"/>
                </a:solidFill>
                <a:latin typeface="Roboto" pitchFamily="2" charset="0"/>
                <a:ea typeface="Roboto" pitchFamily="2"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t>Click to edit Master subtitle style</a:t>
            </a:r>
            <a:endParaRPr lang="x-none"/>
          </a:p>
        </p:txBody>
      </p:sp>
      <p:pic>
        <p:nvPicPr>
          <p:cNvPr id="12" name="Picture 11">
            <a:extLst>
              <a:ext uri="{FF2B5EF4-FFF2-40B4-BE49-F238E27FC236}">
                <a16:creationId xmlns="" xmlns:a16="http://schemas.microsoft.com/office/drawing/2014/main" id="{44CD504B-6256-455C-9598-E030B2542681}"/>
              </a:ext>
            </a:extLst>
          </p:cNvPr>
          <p:cNvPicPr>
            <a:picLocks noChangeAspect="1"/>
          </p:cNvPicPr>
          <p:nvPr userDrawn="1"/>
        </p:nvPicPr>
        <p:blipFill>
          <a:blip r:embed="rId3"/>
          <a:stretch>
            <a:fillRect/>
          </a:stretch>
        </p:blipFill>
        <p:spPr>
          <a:xfrm>
            <a:off x="695325" y="368300"/>
            <a:ext cx="3059429" cy="1349747"/>
          </a:xfrm>
          <a:prstGeom prst="rect">
            <a:avLst/>
          </a:prstGeom>
        </p:spPr>
      </p:pic>
      <p:sp>
        <p:nvSpPr>
          <p:cNvPr id="14" name="Rectangle 13">
            <a:extLst>
              <a:ext uri="{FF2B5EF4-FFF2-40B4-BE49-F238E27FC236}">
                <a16:creationId xmlns="" xmlns:a16="http://schemas.microsoft.com/office/drawing/2014/main" id="{F798BF52-A3A6-4A06-9D53-B24A61AD2BDC}"/>
              </a:ext>
            </a:extLst>
          </p:cNvPr>
          <p:cNvSpPr/>
          <p:nvPr userDrawn="1"/>
        </p:nvSpPr>
        <p:spPr>
          <a:xfrm>
            <a:off x="0" y="5949950"/>
            <a:ext cx="12192000" cy="914400"/>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p14="http://schemas.microsoft.com/office/powerpoint/2010/main" val="2381171628"/>
      </p:ext>
    </p:extLst>
  </p:cSld>
  <p:clrMap bg1="lt1" tx1="dk1" bg2="lt2" tx2="dk2" accent1="accent1" accent2="accent2" accent3="accent3" accent4="accent4" accent5="accent5" accent6="accent6" hlink="hlink" folHlink="folHlink"/>
  <p:sldLayoutIdLst>
    <p:sldLayoutId id="2147483699" r:id="rId1"/>
  </p:sldLayoutIdLst>
  <p:txStyles>
    <p:titleStyle>
      <a:lvl1pPr algn="l" defTabSz="914400" rtl="0" eaLnBrk="1" latinLnBrk="0" hangingPunct="1">
        <a:lnSpc>
          <a:spcPct val="90000"/>
        </a:lnSpc>
        <a:spcBef>
          <a:spcPct val="0"/>
        </a:spcBef>
        <a:buNone/>
        <a:defRPr sz="4400" kern="1200">
          <a:solidFill>
            <a:srgbClr val="233F83"/>
          </a:solidFill>
          <a:latin typeface="Roboto" pitchFamily="2" charset="0"/>
          <a:ea typeface="Roboto"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33F83"/>
          </a:solidFill>
          <a:latin typeface="Roboto" pitchFamily="2" charset="0"/>
          <a:ea typeface="Roboto"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33F83"/>
          </a:solidFill>
          <a:latin typeface="Roboto" pitchFamily="2" charset="0"/>
          <a:ea typeface="Roboto"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33F83"/>
          </a:solidFill>
          <a:latin typeface="Roboto" pitchFamily="2" charset="0"/>
          <a:ea typeface="Roboto"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48">
          <p15:clr>
            <a:srgbClr val="F26B43"/>
          </p15:clr>
        </p15:guide>
        <p15:guide id="2" pos="438">
          <p15:clr>
            <a:srgbClr val="F26B43"/>
          </p15:clr>
        </p15:guide>
        <p15:guide id="3" pos="7242">
          <p15:clr>
            <a:srgbClr val="F26B43"/>
          </p15:clr>
        </p15:guide>
        <p15:guide id="4" orient="horz" pos="232">
          <p15:clr>
            <a:srgbClr val="F26B43"/>
          </p15:clr>
        </p15:guide>
        <p15:guide id="5" orient="horz" pos="352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F6286226-1A08-6943-93F9-693468FD63F7}"/>
              </a:ext>
            </a:extLst>
          </p:cNvPr>
          <p:cNvSpPr/>
          <p:nvPr userDrawn="1"/>
        </p:nvSpPr>
        <p:spPr>
          <a:xfrm>
            <a:off x="0" y="5778500"/>
            <a:ext cx="12192000" cy="1079500"/>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Placeholder 1">
            <a:extLst>
              <a:ext uri="{FF2B5EF4-FFF2-40B4-BE49-F238E27FC236}">
                <a16:creationId xmlns="" xmlns:a16="http://schemas.microsoft.com/office/drawing/2014/main" id="{89E0A408-1ABD-E84E-AD97-39A65E612EBC}"/>
              </a:ext>
            </a:extLst>
          </p:cNvPr>
          <p:cNvSpPr>
            <a:spLocks noGrp="1"/>
          </p:cNvSpPr>
          <p:nvPr>
            <p:ph type="title"/>
          </p:nvPr>
        </p:nvSpPr>
        <p:spPr>
          <a:xfrm>
            <a:off x="695325" y="368300"/>
            <a:ext cx="10801350" cy="1322388"/>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B247805-4D80-6C43-9E64-587E6FD09FCB}"/>
              </a:ext>
            </a:extLst>
          </p:cNvPr>
          <p:cNvSpPr>
            <a:spLocks noGrp="1"/>
          </p:cNvSpPr>
          <p:nvPr>
            <p:ph type="body" idx="1"/>
          </p:nvPr>
        </p:nvSpPr>
        <p:spPr>
          <a:xfrm>
            <a:off x="695325" y="2014538"/>
            <a:ext cx="10801350" cy="35750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pic>
        <p:nvPicPr>
          <p:cNvPr id="8" name="Picture 7">
            <a:extLst>
              <a:ext uri="{FF2B5EF4-FFF2-40B4-BE49-F238E27FC236}">
                <a16:creationId xmlns="" xmlns:a16="http://schemas.microsoft.com/office/drawing/2014/main" id="{9079ED99-E490-0D45-A201-4CAFEC9F5EC5}"/>
              </a:ext>
            </a:extLst>
          </p:cNvPr>
          <p:cNvPicPr>
            <a:picLocks noChangeAspect="1"/>
          </p:cNvPicPr>
          <p:nvPr userDrawn="1"/>
        </p:nvPicPr>
        <p:blipFill>
          <a:blip r:embed="rId8"/>
          <a:stretch>
            <a:fillRect/>
          </a:stretch>
        </p:blipFill>
        <p:spPr>
          <a:xfrm>
            <a:off x="9913290" y="5890113"/>
            <a:ext cx="1940890" cy="856274"/>
          </a:xfrm>
          <a:prstGeom prst="rect">
            <a:avLst/>
          </a:prstGeom>
        </p:spPr>
      </p:pic>
      <p:pic>
        <p:nvPicPr>
          <p:cNvPr id="10" name="Graphic 9">
            <a:extLst>
              <a:ext uri="{FF2B5EF4-FFF2-40B4-BE49-F238E27FC236}">
                <a16:creationId xmlns="" xmlns:a16="http://schemas.microsoft.com/office/drawing/2014/main" id="{2D14732C-5150-4EBA-A539-A848BA751792}"/>
              </a:ext>
            </a:extLst>
          </p:cNvPr>
          <p:cNvPicPr>
            <a:picLocks noChangeAspect="1"/>
          </p:cNvPicPr>
          <p:nvPr userDrawn="1"/>
        </p:nvPicPr>
        <p:blipFill>
          <a:blip r:embed="rId9">
            <a:extLst>
              <a:ext uri="{96DAC541-7B7A-43D3-8B79-37D633B846F1}">
                <asvg:svgBlip xmlns="" xmlns:asvg="http://schemas.microsoft.com/office/drawing/2016/SVG/main" r:embed="rId10"/>
              </a:ext>
            </a:extLst>
          </a:blip>
          <a:stretch>
            <a:fillRect/>
          </a:stretch>
        </p:blipFill>
        <p:spPr>
          <a:xfrm>
            <a:off x="4336340" y="1637296"/>
            <a:ext cx="3519320" cy="3519320"/>
          </a:xfrm>
          <a:prstGeom prst="rect">
            <a:avLst/>
          </a:prstGeom>
        </p:spPr>
      </p:pic>
    </p:spTree>
    <p:extLst>
      <p:ext uri="{BB962C8B-B14F-4D97-AF65-F5344CB8AC3E}">
        <p14:creationId xmlns:p14="http://schemas.microsoft.com/office/powerpoint/2010/main" val="34571067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lvl1pPr algn="l" defTabSz="914400" rtl="0" eaLnBrk="1" latinLnBrk="0" hangingPunct="1">
        <a:lnSpc>
          <a:spcPct val="90000"/>
        </a:lnSpc>
        <a:spcBef>
          <a:spcPct val="0"/>
        </a:spcBef>
        <a:buNone/>
        <a:defRPr sz="4400" kern="1200">
          <a:solidFill>
            <a:srgbClr val="233F83"/>
          </a:solidFill>
          <a:latin typeface="Roboto" pitchFamily="2" charset="0"/>
          <a:ea typeface="Roboto"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33F83"/>
          </a:solidFill>
          <a:latin typeface="Roboto" pitchFamily="2" charset="0"/>
          <a:ea typeface="Roboto"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33F83"/>
          </a:solidFill>
          <a:latin typeface="Roboto" pitchFamily="2" charset="0"/>
          <a:ea typeface="Roboto"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33F83"/>
          </a:solidFill>
          <a:latin typeface="Roboto" pitchFamily="2" charset="0"/>
          <a:ea typeface="Roboto"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48">
          <p15:clr>
            <a:srgbClr val="F26B43"/>
          </p15:clr>
        </p15:guide>
        <p15:guide id="2" pos="438">
          <p15:clr>
            <a:srgbClr val="F26B43"/>
          </p15:clr>
        </p15:guide>
        <p15:guide id="3" pos="7242">
          <p15:clr>
            <a:srgbClr val="F26B43"/>
          </p15:clr>
        </p15:guide>
        <p15:guide id="4" orient="horz" pos="232">
          <p15:clr>
            <a:srgbClr val="F26B43"/>
          </p15:clr>
        </p15:guide>
        <p15:guide id="5" orient="horz" pos="352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F6286226-1A08-6943-93F9-693468FD63F7}"/>
              </a:ext>
            </a:extLst>
          </p:cNvPr>
          <p:cNvSpPr/>
          <p:nvPr userDrawn="1"/>
        </p:nvSpPr>
        <p:spPr>
          <a:xfrm>
            <a:off x="0" y="5778500"/>
            <a:ext cx="12192000" cy="1079500"/>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Placeholder 1">
            <a:extLst>
              <a:ext uri="{FF2B5EF4-FFF2-40B4-BE49-F238E27FC236}">
                <a16:creationId xmlns="" xmlns:a16="http://schemas.microsoft.com/office/drawing/2014/main" id="{89E0A408-1ABD-E84E-AD97-39A65E612EBC}"/>
              </a:ext>
            </a:extLst>
          </p:cNvPr>
          <p:cNvSpPr>
            <a:spLocks noGrp="1"/>
          </p:cNvSpPr>
          <p:nvPr>
            <p:ph type="title"/>
          </p:nvPr>
        </p:nvSpPr>
        <p:spPr>
          <a:xfrm>
            <a:off x="695325" y="368300"/>
            <a:ext cx="10801350" cy="1322388"/>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B247805-4D80-6C43-9E64-587E6FD09FCB}"/>
              </a:ext>
            </a:extLst>
          </p:cNvPr>
          <p:cNvSpPr>
            <a:spLocks noGrp="1"/>
          </p:cNvSpPr>
          <p:nvPr>
            <p:ph type="body" idx="1"/>
          </p:nvPr>
        </p:nvSpPr>
        <p:spPr>
          <a:xfrm>
            <a:off x="695325" y="2014538"/>
            <a:ext cx="10801350" cy="35750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pic>
        <p:nvPicPr>
          <p:cNvPr id="8" name="Picture 7">
            <a:extLst>
              <a:ext uri="{FF2B5EF4-FFF2-40B4-BE49-F238E27FC236}">
                <a16:creationId xmlns="" xmlns:a16="http://schemas.microsoft.com/office/drawing/2014/main" id="{9079ED99-E490-0D45-A201-4CAFEC9F5EC5}"/>
              </a:ext>
            </a:extLst>
          </p:cNvPr>
          <p:cNvPicPr>
            <a:picLocks noChangeAspect="1"/>
          </p:cNvPicPr>
          <p:nvPr userDrawn="1"/>
        </p:nvPicPr>
        <p:blipFill>
          <a:blip r:embed="rId8"/>
          <a:stretch>
            <a:fillRect/>
          </a:stretch>
        </p:blipFill>
        <p:spPr>
          <a:xfrm>
            <a:off x="9913290" y="5890113"/>
            <a:ext cx="1940890" cy="856274"/>
          </a:xfrm>
          <a:prstGeom prst="rect">
            <a:avLst/>
          </a:prstGeom>
        </p:spPr>
      </p:pic>
      <p:pic>
        <p:nvPicPr>
          <p:cNvPr id="9" name="Graphic 8">
            <a:extLst>
              <a:ext uri="{FF2B5EF4-FFF2-40B4-BE49-F238E27FC236}">
                <a16:creationId xmlns="" xmlns:a16="http://schemas.microsoft.com/office/drawing/2014/main" id="{03802FDC-B097-467E-996A-696FA97CEE44}"/>
              </a:ext>
            </a:extLst>
          </p:cNvPr>
          <p:cNvPicPr>
            <a:picLocks noChangeAspect="1"/>
          </p:cNvPicPr>
          <p:nvPr userDrawn="1"/>
        </p:nvPicPr>
        <p:blipFill>
          <a:blip r:embed="rId9">
            <a:extLst>
              <a:ext uri="{96DAC541-7B7A-43D3-8B79-37D633B846F1}">
                <asvg:svgBlip xmlns="" xmlns:asvg="http://schemas.microsoft.com/office/drawing/2016/SVG/main" r:embed="rId10"/>
              </a:ext>
            </a:extLst>
          </a:blip>
          <a:stretch>
            <a:fillRect/>
          </a:stretch>
        </p:blipFill>
        <p:spPr>
          <a:xfrm>
            <a:off x="4358621" y="1656494"/>
            <a:ext cx="3474757" cy="3500121"/>
          </a:xfrm>
          <a:prstGeom prst="rect">
            <a:avLst/>
          </a:prstGeom>
        </p:spPr>
      </p:pic>
    </p:spTree>
    <p:extLst>
      <p:ext uri="{BB962C8B-B14F-4D97-AF65-F5344CB8AC3E}">
        <p14:creationId xmlns:p14="http://schemas.microsoft.com/office/powerpoint/2010/main" val="1722414134"/>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Lst>
  <p:txStyles>
    <p:titleStyle>
      <a:lvl1pPr algn="l" defTabSz="914400" rtl="0" eaLnBrk="1" latinLnBrk="0" hangingPunct="1">
        <a:lnSpc>
          <a:spcPct val="90000"/>
        </a:lnSpc>
        <a:spcBef>
          <a:spcPct val="0"/>
        </a:spcBef>
        <a:buNone/>
        <a:defRPr sz="4400" kern="1200">
          <a:solidFill>
            <a:srgbClr val="233F83"/>
          </a:solidFill>
          <a:latin typeface="Roboto" pitchFamily="2" charset="0"/>
          <a:ea typeface="Roboto"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33F83"/>
          </a:solidFill>
          <a:latin typeface="Roboto" pitchFamily="2" charset="0"/>
          <a:ea typeface="Roboto"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33F83"/>
          </a:solidFill>
          <a:latin typeface="Roboto" pitchFamily="2" charset="0"/>
          <a:ea typeface="Roboto"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33F83"/>
          </a:solidFill>
          <a:latin typeface="Roboto" pitchFamily="2" charset="0"/>
          <a:ea typeface="Roboto"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48">
          <p15:clr>
            <a:srgbClr val="F26B43"/>
          </p15:clr>
        </p15:guide>
        <p15:guide id="2" pos="438">
          <p15:clr>
            <a:srgbClr val="F26B43"/>
          </p15:clr>
        </p15:guide>
        <p15:guide id="3" pos="7242">
          <p15:clr>
            <a:srgbClr val="F26B43"/>
          </p15:clr>
        </p15:guide>
        <p15:guide id="4" orient="horz" pos="232">
          <p15:clr>
            <a:srgbClr val="F26B43"/>
          </p15:clr>
        </p15:guide>
        <p15:guide id="5" orient="horz" pos="352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F6286226-1A08-6943-93F9-693468FD63F7}"/>
              </a:ext>
            </a:extLst>
          </p:cNvPr>
          <p:cNvSpPr/>
          <p:nvPr userDrawn="1"/>
        </p:nvSpPr>
        <p:spPr>
          <a:xfrm>
            <a:off x="0" y="5778500"/>
            <a:ext cx="12192000" cy="1079500"/>
          </a:xfrm>
          <a:prstGeom prst="rect">
            <a:avLst/>
          </a:prstGeom>
          <a:solidFill>
            <a:srgbClr val="D78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Placeholder 1">
            <a:extLst>
              <a:ext uri="{FF2B5EF4-FFF2-40B4-BE49-F238E27FC236}">
                <a16:creationId xmlns="" xmlns:a16="http://schemas.microsoft.com/office/drawing/2014/main" id="{89E0A408-1ABD-E84E-AD97-39A65E612EBC}"/>
              </a:ext>
            </a:extLst>
          </p:cNvPr>
          <p:cNvSpPr>
            <a:spLocks noGrp="1"/>
          </p:cNvSpPr>
          <p:nvPr>
            <p:ph type="title"/>
          </p:nvPr>
        </p:nvSpPr>
        <p:spPr>
          <a:xfrm>
            <a:off x="695325" y="368300"/>
            <a:ext cx="10801350" cy="1322388"/>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 xmlns:a16="http://schemas.microsoft.com/office/drawing/2014/main" id="{AB247805-4D80-6C43-9E64-587E6FD09FCB}"/>
              </a:ext>
            </a:extLst>
          </p:cNvPr>
          <p:cNvSpPr>
            <a:spLocks noGrp="1"/>
          </p:cNvSpPr>
          <p:nvPr>
            <p:ph type="body" idx="1"/>
          </p:nvPr>
        </p:nvSpPr>
        <p:spPr>
          <a:xfrm>
            <a:off x="695325" y="2014538"/>
            <a:ext cx="10801350" cy="35750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pic>
        <p:nvPicPr>
          <p:cNvPr id="8" name="Picture 7">
            <a:extLst>
              <a:ext uri="{FF2B5EF4-FFF2-40B4-BE49-F238E27FC236}">
                <a16:creationId xmlns="" xmlns:a16="http://schemas.microsoft.com/office/drawing/2014/main" id="{9079ED99-E490-0D45-A201-4CAFEC9F5EC5}"/>
              </a:ext>
            </a:extLst>
          </p:cNvPr>
          <p:cNvPicPr>
            <a:picLocks noChangeAspect="1"/>
          </p:cNvPicPr>
          <p:nvPr userDrawn="1"/>
        </p:nvPicPr>
        <p:blipFill>
          <a:blip r:embed="rId8"/>
          <a:stretch>
            <a:fillRect/>
          </a:stretch>
        </p:blipFill>
        <p:spPr>
          <a:xfrm>
            <a:off x="9913290" y="5890113"/>
            <a:ext cx="1940890" cy="856274"/>
          </a:xfrm>
          <a:prstGeom prst="rect">
            <a:avLst/>
          </a:prstGeom>
        </p:spPr>
      </p:pic>
      <p:pic>
        <p:nvPicPr>
          <p:cNvPr id="5" name="Graphic 4">
            <a:extLst>
              <a:ext uri="{FF2B5EF4-FFF2-40B4-BE49-F238E27FC236}">
                <a16:creationId xmlns="" xmlns:a16="http://schemas.microsoft.com/office/drawing/2014/main" id="{3EA9EE2C-4A1B-4DE7-B749-6180CFF6DA4A}"/>
              </a:ext>
            </a:extLst>
          </p:cNvPr>
          <p:cNvPicPr>
            <a:picLocks noChangeAspect="1"/>
          </p:cNvPicPr>
          <p:nvPr userDrawn="1"/>
        </p:nvPicPr>
        <p:blipFill>
          <a:blip r:embed="rId9">
            <a:extLst>
              <a:ext uri="{96DAC541-7B7A-43D3-8B79-37D633B846F1}">
                <asvg:svgBlip xmlns="" xmlns:asvg="http://schemas.microsoft.com/office/drawing/2016/SVG/main" r:embed="rId10"/>
              </a:ext>
            </a:extLst>
          </a:blip>
          <a:stretch>
            <a:fillRect/>
          </a:stretch>
        </p:blipFill>
        <p:spPr>
          <a:xfrm>
            <a:off x="4802930" y="1672810"/>
            <a:ext cx="2586137" cy="3483805"/>
          </a:xfrm>
          <a:prstGeom prst="rect">
            <a:avLst/>
          </a:prstGeom>
        </p:spPr>
      </p:pic>
    </p:spTree>
    <p:extLst>
      <p:ext uri="{BB962C8B-B14F-4D97-AF65-F5344CB8AC3E}">
        <p14:creationId xmlns:p14="http://schemas.microsoft.com/office/powerpoint/2010/main" val="393111088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txStyles>
    <p:titleStyle>
      <a:lvl1pPr algn="l" defTabSz="914400" rtl="0" eaLnBrk="1" latinLnBrk="0" hangingPunct="1">
        <a:lnSpc>
          <a:spcPct val="90000"/>
        </a:lnSpc>
        <a:spcBef>
          <a:spcPct val="0"/>
        </a:spcBef>
        <a:buNone/>
        <a:defRPr sz="4400" kern="1200">
          <a:solidFill>
            <a:srgbClr val="233F83"/>
          </a:solidFill>
          <a:latin typeface="Roboto" pitchFamily="2" charset="0"/>
          <a:ea typeface="Roboto"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33F83"/>
          </a:solidFill>
          <a:latin typeface="Roboto" pitchFamily="2" charset="0"/>
          <a:ea typeface="Roboto"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33F83"/>
          </a:solidFill>
          <a:latin typeface="Roboto" pitchFamily="2" charset="0"/>
          <a:ea typeface="Roboto"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33F83"/>
          </a:solidFill>
          <a:latin typeface="Roboto" pitchFamily="2" charset="0"/>
          <a:ea typeface="Roboto"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33F83"/>
          </a:solidFill>
          <a:latin typeface="Roboto" pitchFamily="2" charset="0"/>
          <a:ea typeface="Roboto"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48">
          <p15:clr>
            <a:srgbClr val="F26B43"/>
          </p15:clr>
        </p15:guide>
        <p15:guide id="2" pos="438">
          <p15:clr>
            <a:srgbClr val="F26B43"/>
          </p15:clr>
        </p15:guide>
        <p15:guide id="3" pos="7242">
          <p15:clr>
            <a:srgbClr val="F26B43"/>
          </p15:clr>
        </p15:guide>
        <p15:guide id="4" orient="horz" pos="232">
          <p15:clr>
            <a:srgbClr val="F26B43"/>
          </p15:clr>
        </p15:guide>
        <p15:guide id="5" orient="horz" pos="352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riigiteataja.ee/akt/10605202100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rtk.ee/erakorraline-abi-elamuskeskustele-ja-konverentsihoonete-valdajatele" TargetMode="External"/><Relationship Id="rId5" Type="http://schemas.openxmlformats.org/officeDocument/2006/relationships/hyperlink" Target="https://www.riigiteataja.ee/akt/306052021004" TargetMode="External"/><Relationship Id="rId4" Type="http://schemas.openxmlformats.org/officeDocument/2006/relationships/hyperlink" Target="https://etoetus.struktuurifondid.ee/esf2web/"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riigiteataja.ee/akt/30605202100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rahandusministeerium.ee/et/riigiabi"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rahandusministeerium.ee/et/riigiabi"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E493E450-9B32-4516-89F4-A2369219CA6E}"/>
              </a:ext>
            </a:extLst>
          </p:cNvPr>
          <p:cNvSpPr>
            <a:spLocks noGrp="1"/>
          </p:cNvSpPr>
          <p:nvPr>
            <p:ph type="ctrTitle"/>
          </p:nvPr>
        </p:nvSpPr>
        <p:spPr>
          <a:xfrm>
            <a:off x="695325" y="1493774"/>
            <a:ext cx="10801350" cy="2808311"/>
          </a:xfrm>
        </p:spPr>
        <p:txBody>
          <a:bodyPr/>
          <a:lstStyle/>
          <a:p>
            <a:r>
              <a:rPr lang="et-EE" sz="3600" dirty="0"/>
              <a:t>COVID-19 haigust põhjustava koroonaviiruse levikust tulenevatest piirangutest tingitud erakorraline abi elamuskeskuste pidajatele ning konverentside ja teiste selliste ürituste korraldamiseks kasutatavate hoonete valdajatele</a:t>
            </a:r>
          </a:p>
        </p:txBody>
      </p:sp>
      <p:sp>
        <p:nvSpPr>
          <p:cNvPr id="5" name="Subtitle 4">
            <a:extLst>
              <a:ext uri="{FF2B5EF4-FFF2-40B4-BE49-F238E27FC236}">
                <a16:creationId xmlns="" xmlns:a16="http://schemas.microsoft.com/office/drawing/2014/main" id="{1AE72B44-DC5A-4BD8-9B24-9C5EA82CC6BF}"/>
              </a:ext>
            </a:extLst>
          </p:cNvPr>
          <p:cNvSpPr>
            <a:spLocks noGrp="1"/>
          </p:cNvSpPr>
          <p:nvPr>
            <p:ph type="subTitle" idx="1"/>
          </p:nvPr>
        </p:nvSpPr>
        <p:spPr>
          <a:xfrm>
            <a:off x="695325" y="4658264"/>
            <a:ext cx="10801350" cy="931323"/>
          </a:xfrm>
        </p:spPr>
        <p:txBody>
          <a:bodyPr/>
          <a:lstStyle/>
          <a:p>
            <a:pPr algn="r"/>
            <a:r>
              <a:rPr lang="et-EE" dirty="0" smtClean="0"/>
              <a:t>14.05.2021</a:t>
            </a:r>
          </a:p>
          <a:p>
            <a:pPr algn="r"/>
            <a:r>
              <a:rPr lang="et-EE" dirty="0" smtClean="0"/>
              <a:t>Urve Vool   </a:t>
            </a:r>
          </a:p>
          <a:p>
            <a:pPr algn="r"/>
            <a:r>
              <a:rPr lang="et-EE" dirty="0" smtClean="0"/>
              <a:t>urve.vool@rtk.ee</a:t>
            </a:r>
            <a:endParaRPr lang="et-EE" dirty="0"/>
          </a:p>
        </p:txBody>
      </p:sp>
    </p:spTree>
    <p:extLst>
      <p:ext uri="{BB962C8B-B14F-4D97-AF65-F5344CB8AC3E}">
        <p14:creationId xmlns:p14="http://schemas.microsoft.com/office/powerpoint/2010/main" val="182439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325" y="109220"/>
            <a:ext cx="10801350" cy="1322388"/>
          </a:xfrm>
        </p:spPr>
        <p:txBody>
          <a:bodyPr>
            <a:normAutofit/>
          </a:bodyPr>
          <a:lstStyle/>
          <a:p>
            <a:r>
              <a:rPr lang="et-EE" sz="4000" dirty="0" smtClean="0"/>
              <a:t>Tänased teemad ja olulised lingid</a:t>
            </a:r>
            <a:endParaRPr lang="et-EE" sz="4000" dirty="0"/>
          </a:p>
        </p:txBody>
      </p:sp>
      <p:sp>
        <p:nvSpPr>
          <p:cNvPr id="3" name="Content Placeholder 2"/>
          <p:cNvSpPr>
            <a:spLocks noGrp="1"/>
          </p:cNvSpPr>
          <p:nvPr>
            <p:ph idx="1"/>
          </p:nvPr>
        </p:nvSpPr>
        <p:spPr>
          <a:xfrm>
            <a:off x="695325" y="1431608"/>
            <a:ext cx="10801350" cy="4157980"/>
          </a:xfrm>
        </p:spPr>
        <p:txBody>
          <a:bodyPr>
            <a:normAutofit fontScale="77500" lnSpcReduction="20000"/>
          </a:bodyPr>
          <a:lstStyle/>
          <a:p>
            <a:pPr marL="514350" indent="-514350">
              <a:buFont typeface="+mj-lt"/>
              <a:buAutoNum type="arabicParenR"/>
            </a:pPr>
            <a:r>
              <a:rPr lang="et-EE" sz="2600" dirty="0" smtClean="0"/>
              <a:t>Erakorralise abi määruse vajadus </a:t>
            </a:r>
            <a:r>
              <a:rPr lang="et-EE" sz="2600" dirty="0"/>
              <a:t>ja </a:t>
            </a:r>
            <a:r>
              <a:rPr lang="et-EE" sz="2600" dirty="0" smtClean="0"/>
              <a:t>üldine sisu, Siim Rohtla, Kultuuriministeerium</a:t>
            </a:r>
          </a:p>
          <a:p>
            <a:pPr marL="514350" indent="-514350">
              <a:buFont typeface="+mj-lt"/>
              <a:buAutoNum type="arabicParenR"/>
            </a:pPr>
            <a:r>
              <a:rPr lang="et-EE" sz="2600" dirty="0" smtClean="0"/>
              <a:t>Elamuskeskused ja konverentsipaigad, Kati Kikas, Majandus- ja Kommunikatsiooniministeerium</a:t>
            </a:r>
          </a:p>
          <a:p>
            <a:pPr marL="514350" indent="-514350">
              <a:buFont typeface="+mj-lt"/>
              <a:buAutoNum type="arabicParenR"/>
            </a:pPr>
            <a:r>
              <a:rPr lang="et-EE" sz="2600" dirty="0" smtClean="0"/>
              <a:t>Nõuded taotlejale, taotlusele, toetuse maksmine, Urve Vool, RTK; </a:t>
            </a:r>
          </a:p>
          <a:p>
            <a:pPr marL="514350" indent="-514350">
              <a:buFont typeface="+mj-lt"/>
              <a:buAutoNum type="arabicParenR"/>
            </a:pPr>
            <a:r>
              <a:rPr lang="et-EE" sz="2600" dirty="0" smtClean="0"/>
              <a:t>E-toetuse keskkonna ja taotlusvormi tutvustus, Tea Tassa, RTK </a:t>
            </a:r>
          </a:p>
          <a:p>
            <a:pPr marL="0" indent="0">
              <a:buNone/>
            </a:pPr>
            <a:endParaRPr lang="et-EE" dirty="0" smtClean="0">
              <a:hlinkClick r:id="rId3"/>
            </a:endParaRPr>
          </a:p>
          <a:p>
            <a:r>
              <a:rPr lang="et-EE" sz="2600" dirty="0"/>
              <a:t>Taotlusvoor </a:t>
            </a:r>
            <a:r>
              <a:rPr lang="et-EE" sz="2600" dirty="0" smtClean="0"/>
              <a:t>on </a:t>
            </a:r>
            <a:r>
              <a:rPr lang="et-EE" sz="2600" dirty="0" smtClean="0"/>
              <a:t>avatud </a:t>
            </a:r>
            <a:r>
              <a:rPr lang="et-EE" sz="2600" dirty="0"/>
              <a:t>17.-28.05.2021 kella </a:t>
            </a:r>
            <a:r>
              <a:rPr lang="et-EE" sz="2600" dirty="0" smtClean="0"/>
              <a:t>17-ni. Taotlemine toimub läbi e-toetuse keskkonna: </a:t>
            </a:r>
            <a:r>
              <a:rPr lang="et-EE" sz="2600" dirty="0" smtClean="0">
                <a:hlinkClick r:id="rId4"/>
              </a:rPr>
              <a:t>E-toetuse keskkond</a:t>
            </a:r>
            <a:endParaRPr lang="et-EE" sz="2600" dirty="0" smtClean="0"/>
          </a:p>
          <a:p>
            <a:r>
              <a:rPr lang="et-EE" sz="2600" dirty="0" smtClean="0">
                <a:hlinkClick r:id="rId3"/>
              </a:rPr>
              <a:t>Erakorralise abi tingimused elamuskeskuste pidajatele ning konverentside ja teiste selliste ürituste korraldamiseks kasutatavate hoonete valdajatele</a:t>
            </a:r>
            <a:endParaRPr lang="et-EE" sz="2600" dirty="0" smtClean="0"/>
          </a:p>
          <a:p>
            <a:r>
              <a:rPr lang="et-EE" sz="2600" dirty="0" smtClean="0"/>
              <a:t>VV korraldus </a:t>
            </a:r>
            <a:r>
              <a:rPr lang="et-EE" sz="2600" u="sng" dirty="0" smtClean="0">
                <a:solidFill>
                  <a:srgbClr val="0563C1"/>
                </a:solidFill>
                <a:cs typeface="Times New Roman" panose="02020603050405020304" pitchFamily="18" charset="0"/>
                <a:hlinkClick r:id="rId5"/>
              </a:rPr>
              <a:t>COVID-19 haiguse leviku tõkestamiseks vajalikud meetmed ja piirangud</a:t>
            </a:r>
            <a:endParaRPr lang="et-EE" sz="2600" dirty="0" smtClean="0"/>
          </a:p>
          <a:p>
            <a:r>
              <a:rPr lang="et-EE" sz="2600" dirty="0" smtClean="0">
                <a:cs typeface="Times New Roman" panose="02020603050405020304" pitchFamily="18" charset="0"/>
              </a:rPr>
              <a:t>RTK kodulehekülg: </a:t>
            </a:r>
            <a:r>
              <a:rPr lang="fi-FI" sz="2600" dirty="0" smtClean="0">
                <a:cs typeface="Times New Roman" panose="02020603050405020304" pitchFamily="18" charset="0"/>
                <a:hlinkClick r:id="rId6"/>
              </a:rPr>
              <a:t>https://www.rtk.ee/erakorraline-abi-elamuskeskustele-ja-konverentsihoonete-valdajatele</a:t>
            </a:r>
            <a:r>
              <a:rPr lang="et-EE" sz="2600" dirty="0" smtClean="0">
                <a:cs typeface="Times New Roman" panose="02020603050405020304" pitchFamily="18" charset="0"/>
              </a:rPr>
              <a:t> </a:t>
            </a:r>
          </a:p>
          <a:p>
            <a:pPr marL="0" lvl="0" indent="0">
              <a:lnSpc>
                <a:spcPct val="107000"/>
              </a:lnSpc>
              <a:spcAft>
                <a:spcPts val="800"/>
              </a:spcAft>
              <a:buNone/>
            </a:pPr>
            <a:endParaRPr lang="et-EE" dirty="0" smtClean="0">
              <a:latin typeface="+mn-lt"/>
              <a:ea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t-EE" dirty="0" smtClean="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t-EE" dirty="0" smtClean="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endParaRPr lang="et-EE" dirty="0"/>
          </a:p>
        </p:txBody>
      </p:sp>
    </p:spTree>
    <p:extLst>
      <p:ext uri="{BB962C8B-B14F-4D97-AF65-F5344CB8AC3E}">
        <p14:creationId xmlns:p14="http://schemas.microsoft.com/office/powerpoint/2010/main" val="2873609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Kes saab olla taotleja</a:t>
            </a:r>
            <a:endParaRPr lang="et-EE" dirty="0"/>
          </a:p>
        </p:txBody>
      </p:sp>
      <p:sp>
        <p:nvSpPr>
          <p:cNvPr id="3" name="Content Placeholder 2"/>
          <p:cNvSpPr>
            <a:spLocks noGrp="1"/>
          </p:cNvSpPr>
          <p:nvPr>
            <p:ph idx="1"/>
          </p:nvPr>
        </p:nvSpPr>
        <p:spPr>
          <a:xfrm>
            <a:off x="695325" y="1690688"/>
            <a:ext cx="10801350" cy="3898900"/>
          </a:xfrm>
        </p:spPr>
        <p:txBody>
          <a:bodyPr>
            <a:normAutofit lnSpcReduction="10000"/>
          </a:bodyPr>
          <a:lstStyle/>
          <a:p>
            <a:pPr marL="0" indent="0">
              <a:buNone/>
            </a:pPr>
            <a:r>
              <a:rPr lang="et-EE" dirty="0" smtClean="0"/>
              <a:t>Taotleja </a:t>
            </a:r>
            <a:r>
              <a:rPr lang="et-EE" dirty="0"/>
              <a:t>võib olla Eestis registreeritud eraõiguslik juriidiline isik, välja arvatud riigi asutatud </a:t>
            </a:r>
            <a:r>
              <a:rPr lang="et-EE" dirty="0" smtClean="0"/>
              <a:t>sihtasutus (edaspidi taotleja):</a:t>
            </a:r>
          </a:p>
          <a:p>
            <a:pPr marL="514350" indent="-514350">
              <a:buFont typeface="+mj-lt"/>
              <a:buAutoNum type="arabicParenR"/>
            </a:pPr>
            <a:r>
              <a:rPr lang="et-EE" dirty="0" smtClean="0"/>
              <a:t>elamuskeskuse pidaja või</a:t>
            </a:r>
          </a:p>
          <a:p>
            <a:pPr marL="514350" indent="-514350">
              <a:buFont typeface="+mj-lt"/>
              <a:buAutoNum type="arabicParenR"/>
            </a:pPr>
            <a:r>
              <a:rPr lang="et-EE" dirty="0"/>
              <a:t>hoone valdaja, kelle põhitegevusala on R 90041 </a:t>
            </a:r>
            <a:r>
              <a:rPr lang="et-EE" dirty="0" smtClean="0"/>
              <a:t>(konverentsikeskus)</a:t>
            </a:r>
          </a:p>
          <a:p>
            <a:pPr marL="0" indent="0">
              <a:buNone/>
            </a:pPr>
            <a:r>
              <a:rPr lang="et-EE" dirty="0" smtClean="0"/>
              <a:t>Taotleja tegevus on VV korralduses </a:t>
            </a:r>
            <a:r>
              <a:rPr lang="et-EE"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COVID-19 </a:t>
            </a:r>
            <a:r>
              <a:rPr lang="et-EE"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haiguse leviku tõkestamiseks vajalikud meetmed ja </a:t>
            </a:r>
            <a:r>
              <a:rPr lang="et-EE"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piirangud</a:t>
            </a:r>
            <a:r>
              <a:rPr lang="et-EE"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rPr>
              <a:t> </a:t>
            </a:r>
            <a:r>
              <a:rPr lang="et-EE" dirty="0" smtClean="0"/>
              <a:t>toodud </a:t>
            </a:r>
            <a:r>
              <a:rPr lang="et-EE" dirty="0"/>
              <a:t>piirangute tõttu täielikult peatunud või oluliselt </a:t>
            </a:r>
            <a:r>
              <a:rPr lang="et-EE" dirty="0" smtClean="0"/>
              <a:t>piiratud alates 11.03.2021</a:t>
            </a:r>
          </a:p>
          <a:p>
            <a:r>
              <a:rPr lang="et-EE" dirty="0" smtClean="0"/>
              <a:t>vaata korralduse punkt </a:t>
            </a:r>
            <a:r>
              <a:rPr lang="et-EE" b="1" dirty="0" smtClean="0">
                <a:latin typeface="Calibri" panose="020F0502020204030204" pitchFamily="34" charset="0"/>
                <a:ea typeface="Calibri" panose="020F0502020204030204" pitchFamily="34" charset="0"/>
                <a:cs typeface="Times New Roman" panose="02020603050405020304" pitchFamily="18" charset="0"/>
              </a:rPr>
              <a:t>20</a:t>
            </a:r>
            <a:r>
              <a:rPr lang="et-EE" b="1" baseline="30000" dirty="0" smtClean="0">
                <a:latin typeface="Calibri" panose="020F0502020204030204" pitchFamily="34" charset="0"/>
                <a:ea typeface="Calibri" panose="020F0502020204030204" pitchFamily="34" charset="0"/>
                <a:cs typeface="Times New Roman" panose="02020603050405020304" pitchFamily="18" charset="0"/>
              </a:rPr>
              <a:t>14  </a:t>
            </a:r>
            <a:r>
              <a:rPr lang="et-EE" dirty="0" smtClean="0"/>
              <a:t>alapunktid 5 ja 6</a:t>
            </a:r>
            <a:endParaRPr lang="et-EE" dirty="0"/>
          </a:p>
        </p:txBody>
      </p:sp>
    </p:spTree>
    <p:extLst>
      <p:ext uri="{BB962C8B-B14F-4D97-AF65-F5344CB8AC3E}">
        <p14:creationId xmlns:p14="http://schemas.microsoft.com/office/powerpoint/2010/main" val="559804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325" y="81082"/>
            <a:ext cx="10801350" cy="1322388"/>
          </a:xfrm>
        </p:spPr>
        <p:txBody>
          <a:bodyPr/>
          <a:lstStyle/>
          <a:p>
            <a:r>
              <a:rPr lang="et-EE" dirty="0" smtClean="0"/>
              <a:t>Nõuded taotlejale (1)</a:t>
            </a:r>
            <a:br>
              <a:rPr lang="et-EE" dirty="0" smtClean="0"/>
            </a:br>
            <a:endParaRPr lang="et-EE" dirty="0"/>
          </a:p>
        </p:txBody>
      </p:sp>
      <p:sp>
        <p:nvSpPr>
          <p:cNvPr id="3" name="Content Placeholder 2"/>
          <p:cNvSpPr>
            <a:spLocks noGrp="1"/>
          </p:cNvSpPr>
          <p:nvPr>
            <p:ph idx="1"/>
          </p:nvPr>
        </p:nvSpPr>
        <p:spPr>
          <a:xfrm>
            <a:off x="695325" y="1087333"/>
            <a:ext cx="10801350" cy="4192109"/>
          </a:xfrm>
        </p:spPr>
        <p:txBody>
          <a:bodyPr>
            <a:noAutofit/>
          </a:bodyPr>
          <a:lstStyle/>
          <a:p>
            <a:r>
              <a:rPr lang="et-EE" sz="2400" dirty="0" smtClean="0"/>
              <a:t>ta </a:t>
            </a:r>
            <a:r>
              <a:rPr lang="et-EE" sz="2400" dirty="0"/>
              <a:t>ei ole pankrotis, likvideerimisel ega sundlõpetamisel ning tal puudub kehtiv äriregistrist kustutamise </a:t>
            </a:r>
            <a:r>
              <a:rPr lang="et-EE" sz="2400" dirty="0" smtClean="0"/>
              <a:t>hoiatus </a:t>
            </a:r>
          </a:p>
          <a:p>
            <a:r>
              <a:rPr lang="et-EE" sz="2400" dirty="0" smtClean="0"/>
              <a:t>ta ei ole maksujõuetu (lähtuda bilansist, </a:t>
            </a:r>
            <a:r>
              <a:rPr lang="fi-FI" sz="2400" dirty="0" smtClean="0"/>
              <a:t>vara </a:t>
            </a:r>
            <a:r>
              <a:rPr lang="fi-FI" sz="2400" dirty="0"/>
              <a:t>ei kata </a:t>
            </a:r>
            <a:r>
              <a:rPr lang="fi-FI" sz="2400" dirty="0" err="1" smtClean="0"/>
              <a:t>kohustusi</a:t>
            </a:r>
            <a:r>
              <a:rPr lang="et-EE" sz="2400" dirty="0" smtClean="0"/>
              <a:t>)</a:t>
            </a:r>
            <a:endParaRPr lang="et-EE" sz="2400" dirty="0"/>
          </a:p>
          <a:p>
            <a:r>
              <a:rPr lang="et-EE" sz="2400" dirty="0" smtClean="0"/>
              <a:t>tal </a:t>
            </a:r>
            <a:r>
              <a:rPr lang="et-EE" sz="2400" dirty="0"/>
              <a:t>puuduvad riiklike maksude maksuvõlad või on need taotluse esitamise ajaks </a:t>
            </a:r>
            <a:r>
              <a:rPr lang="et-EE" sz="2400" dirty="0" smtClean="0"/>
              <a:t>ajatatud (taotluse esitamise hetkel);</a:t>
            </a:r>
            <a:endParaRPr lang="et-EE" sz="2400" dirty="0"/>
          </a:p>
          <a:p>
            <a:r>
              <a:rPr lang="et-EE" sz="2400" dirty="0" smtClean="0"/>
              <a:t>tal </a:t>
            </a:r>
            <a:r>
              <a:rPr lang="et-EE" sz="2400" dirty="0"/>
              <a:t>ei ole majandusaasta aruande ega maksudeklaratsioonide esitamise võlga; </a:t>
            </a:r>
          </a:p>
          <a:p>
            <a:r>
              <a:rPr lang="et-EE" sz="2400" dirty="0" smtClean="0"/>
              <a:t>juhul </a:t>
            </a:r>
            <a:r>
              <a:rPr lang="et-EE" sz="2400" dirty="0"/>
              <a:t>kui </a:t>
            </a:r>
            <a:r>
              <a:rPr lang="et-EE" sz="2400" dirty="0">
                <a:solidFill>
                  <a:schemeClr val="accent2">
                    <a:lumMod val="75000"/>
                  </a:schemeClr>
                </a:solidFill>
              </a:rPr>
              <a:t>toetuse andja </a:t>
            </a:r>
            <a:r>
              <a:rPr lang="et-EE" sz="2400" dirty="0"/>
              <a:t>on teinud taotleja kohta varem toetuse tagasinõudmise otsuse, ei ole tal otsuse kohaselt tagasimaksmisele kuuluv toetus tähtajaks tagasi maksmata</a:t>
            </a:r>
            <a:r>
              <a:rPr lang="et-EE" sz="2400" dirty="0" smtClean="0"/>
              <a:t>;</a:t>
            </a:r>
            <a:endParaRPr lang="et-EE" sz="2400" dirty="0"/>
          </a:p>
        </p:txBody>
      </p:sp>
    </p:spTree>
    <p:extLst>
      <p:ext uri="{BB962C8B-B14F-4D97-AF65-F5344CB8AC3E}">
        <p14:creationId xmlns:p14="http://schemas.microsoft.com/office/powerpoint/2010/main" val="2127220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325" y="414067"/>
            <a:ext cx="10801350" cy="632679"/>
          </a:xfrm>
        </p:spPr>
        <p:txBody>
          <a:bodyPr>
            <a:normAutofit fontScale="90000"/>
          </a:bodyPr>
          <a:lstStyle/>
          <a:p>
            <a:r>
              <a:rPr lang="et-EE" dirty="0"/>
              <a:t>Nõuded taotlejale </a:t>
            </a:r>
            <a:r>
              <a:rPr lang="et-EE" dirty="0" smtClean="0"/>
              <a:t>(2)</a:t>
            </a:r>
            <a:r>
              <a:rPr lang="et-EE" dirty="0"/>
              <a:t/>
            </a:r>
            <a:br>
              <a:rPr lang="et-EE" dirty="0"/>
            </a:br>
            <a:endParaRPr lang="et-EE" dirty="0"/>
          </a:p>
        </p:txBody>
      </p:sp>
      <p:sp>
        <p:nvSpPr>
          <p:cNvPr id="3" name="Content Placeholder 2"/>
          <p:cNvSpPr>
            <a:spLocks noGrp="1"/>
          </p:cNvSpPr>
          <p:nvPr>
            <p:ph idx="1"/>
          </p:nvPr>
        </p:nvSpPr>
        <p:spPr>
          <a:xfrm>
            <a:off x="695325" y="1046747"/>
            <a:ext cx="10801350" cy="4715698"/>
          </a:xfrm>
        </p:spPr>
        <p:txBody>
          <a:bodyPr>
            <a:normAutofit fontScale="85000" lnSpcReduction="10000"/>
          </a:bodyPr>
          <a:lstStyle/>
          <a:p>
            <a:pPr>
              <a:lnSpc>
                <a:spcPct val="107000"/>
              </a:lnSpc>
              <a:spcAft>
                <a:spcPts val="800"/>
              </a:spcAft>
            </a:pPr>
            <a:r>
              <a:rPr lang="et-EE" sz="2200" dirty="0" smtClean="0"/>
              <a:t>Taotleja (kontsern) </a:t>
            </a:r>
            <a:r>
              <a:rPr lang="et-EE" sz="2200" dirty="0"/>
              <a:t>ei ole raskustes seisuga 31. detsember 2019. a välja arvatud mikro- või väikeettevõtja kes </a:t>
            </a:r>
            <a:r>
              <a:rPr lang="et-EE" sz="2200" b="1" dirty="0">
                <a:solidFill>
                  <a:srgbClr val="ED7D31">
                    <a:lumMod val="75000"/>
                  </a:srgbClr>
                </a:solidFill>
              </a:rPr>
              <a:t>oli</a:t>
            </a:r>
            <a:r>
              <a:rPr lang="et-EE" sz="2200" dirty="0"/>
              <a:t> raskustes juba 31. detsembril 2019. Kontrollitakse taotlejat (kontserni) </a:t>
            </a:r>
            <a:endParaRPr lang="et-EE" sz="2200" dirty="0" smtClean="0"/>
          </a:p>
          <a:p>
            <a:pPr>
              <a:lnSpc>
                <a:spcPct val="107000"/>
              </a:lnSpc>
              <a:spcAft>
                <a:spcPts val="800"/>
              </a:spcAft>
            </a:pPr>
            <a:r>
              <a:rPr lang="et-EE" sz="2200" dirty="0" smtClean="0"/>
              <a:t>Ettevõtja ei ole raskustes kui tema suhtes ei </a:t>
            </a:r>
            <a:r>
              <a:rPr lang="et-EE" sz="2200" dirty="0"/>
              <a:t>ole algatatud pankrotimenetlust ega vasta pankrotimenetluse algatamise </a:t>
            </a:r>
            <a:r>
              <a:rPr lang="et-EE" sz="2200" dirty="0" smtClean="0"/>
              <a:t>tingimustele, lisaks järgnevad tingimused</a:t>
            </a:r>
          </a:p>
          <a:p>
            <a:pPr lvl="1">
              <a:lnSpc>
                <a:spcPct val="107000"/>
              </a:lnSpc>
              <a:spcAft>
                <a:spcPts val="800"/>
              </a:spcAft>
            </a:pPr>
            <a:r>
              <a:rPr lang="et-EE" sz="1800" dirty="0" smtClean="0"/>
              <a:t>suurettevõtja (ega kontsern) ei ole raskustes kui ta ei ole 31.12.2019 seisuga akumuleeritud kahjumi tõttu kaotanud üle poole oma märgitud osas või aktsiakapitalist, ning viimase kahe aasta jooksul on ettevõtja arvestuslik finantsvõimendus olnud väiksem kui 7,5 ja ettevõtja EBITA suhe intressimaksete kattevarasse on olnud üle 1,0</a:t>
            </a:r>
          </a:p>
          <a:p>
            <a:pPr lvl="1">
              <a:lnSpc>
                <a:spcPct val="107000"/>
              </a:lnSpc>
              <a:spcAft>
                <a:spcPts val="800"/>
              </a:spcAft>
            </a:pPr>
            <a:r>
              <a:rPr lang="et-EE" sz="1800" dirty="0" smtClean="0"/>
              <a:t>keskmise suurusega </a:t>
            </a:r>
            <a:r>
              <a:rPr lang="et-EE" sz="1800" dirty="0"/>
              <a:t>ettevõtja ta ei ole 31.12.2019 seisuga akumuleeritud kahjumi tõttu kaotanud üle poole oma märgitud osas või </a:t>
            </a:r>
            <a:r>
              <a:rPr lang="et-EE" sz="1800" dirty="0" smtClean="0"/>
              <a:t>aktsiakapitalist (va alla 3 a vanune keskmise suurusega ettevõtja (kui kontserni kuulub üle 3 a vanuseid ettevõtjaid, siis alla 3a erand ei kehti)</a:t>
            </a:r>
          </a:p>
          <a:p>
            <a:pPr lvl="1">
              <a:lnSpc>
                <a:spcPct val="107000"/>
              </a:lnSpc>
              <a:spcAft>
                <a:spcPts val="800"/>
              </a:spcAft>
            </a:pPr>
            <a:r>
              <a:rPr lang="et-EE" sz="1800" dirty="0" smtClean="0"/>
              <a:t>väikeettevõtja </a:t>
            </a:r>
            <a:r>
              <a:rPr lang="et-EE" sz="1800" dirty="0" smtClean="0"/>
              <a:t>ei ole saanud päästmisabi ega ümberkorraldusabi</a:t>
            </a:r>
          </a:p>
          <a:p>
            <a:pPr lvl="0"/>
            <a:r>
              <a:rPr lang="et-EE" sz="2200" dirty="0" smtClean="0"/>
              <a:t>Taotleja ei ole taotlenud </a:t>
            </a:r>
            <a:r>
              <a:rPr lang="et-EE" sz="2200" dirty="0"/>
              <a:t>ja/või saanud toetust samal ajal mitmest COVID-19 toetusmeetmest </a:t>
            </a:r>
            <a:r>
              <a:rPr lang="et-EE" sz="2200" dirty="0" smtClean="0"/>
              <a:t>va töötukassa – </a:t>
            </a:r>
            <a:r>
              <a:rPr lang="et-EE" sz="2200" dirty="0"/>
              <a:t>kontrolli iseseisvalt oma ettevõttele a</a:t>
            </a:r>
            <a:r>
              <a:rPr lang="et-EE" sz="2200" dirty="0">
                <a:cs typeface="Times New Roman" panose="02020603050405020304" pitchFamily="18" charset="0"/>
              </a:rPr>
              <a:t>ntud VTA ja riigiabi kohta </a:t>
            </a:r>
            <a:r>
              <a:rPr lang="et-EE" sz="2200" u="sng" dirty="0">
                <a:solidFill>
                  <a:srgbClr val="0563C1"/>
                </a:solidFill>
                <a:cs typeface="Times New Roman" panose="02020603050405020304" pitchFamily="18" charset="0"/>
                <a:hlinkClick r:id="rId3"/>
              </a:rPr>
              <a:t>Riigiabi ja vähese tähtsusega abi registrist</a:t>
            </a:r>
            <a:r>
              <a:rPr lang="et-EE" sz="2200" u="sng" dirty="0">
                <a:solidFill>
                  <a:srgbClr val="0563C1"/>
                </a:solidFill>
                <a:cs typeface="Times New Roman" panose="02020603050405020304" pitchFamily="18" charset="0"/>
              </a:rPr>
              <a:t>, </a:t>
            </a:r>
            <a:r>
              <a:rPr lang="et-EE" sz="2200" dirty="0"/>
              <a:t>valida „Antud abi“</a:t>
            </a:r>
            <a:endParaRPr lang="et-EE" sz="2200" u="sng" dirty="0">
              <a:solidFill>
                <a:srgbClr val="0563C1"/>
              </a:solidFill>
              <a:cs typeface="Times New Roman" panose="02020603050405020304" pitchFamily="18" charset="0"/>
            </a:endParaRPr>
          </a:p>
          <a:p>
            <a:endParaRPr lang="et-EE" dirty="0"/>
          </a:p>
        </p:txBody>
      </p:sp>
    </p:spTree>
    <p:extLst>
      <p:ext uri="{BB962C8B-B14F-4D97-AF65-F5344CB8AC3E}">
        <p14:creationId xmlns:p14="http://schemas.microsoft.com/office/powerpoint/2010/main" val="2221258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325" y="144014"/>
            <a:ext cx="10801350" cy="1322388"/>
          </a:xfrm>
        </p:spPr>
        <p:txBody>
          <a:bodyPr/>
          <a:lstStyle/>
          <a:p>
            <a:r>
              <a:rPr lang="et-EE" dirty="0" smtClean="0"/>
              <a:t>Nõuded taotlusele</a:t>
            </a:r>
            <a:endParaRPr lang="et-EE" dirty="0"/>
          </a:p>
        </p:txBody>
      </p:sp>
      <p:sp>
        <p:nvSpPr>
          <p:cNvPr id="3" name="Content Placeholder 2"/>
          <p:cNvSpPr>
            <a:spLocks noGrp="1"/>
          </p:cNvSpPr>
          <p:nvPr>
            <p:ph idx="1"/>
          </p:nvPr>
        </p:nvSpPr>
        <p:spPr>
          <a:xfrm>
            <a:off x="695325" y="1466402"/>
            <a:ext cx="10801350" cy="4123186"/>
          </a:xfrm>
        </p:spPr>
        <p:txBody>
          <a:bodyPr>
            <a:normAutofit/>
          </a:bodyPr>
          <a:lstStyle/>
          <a:p>
            <a:pPr marL="0" indent="0">
              <a:buNone/>
            </a:pPr>
            <a:r>
              <a:rPr lang="et-EE" sz="2400" dirty="0" smtClean="0"/>
              <a:t>Taotluses tuuakse: </a:t>
            </a:r>
          </a:p>
          <a:p>
            <a:r>
              <a:rPr lang="et-EE" sz="2400" dirty="0" smtClean="0"/>
              <a:t>taotleja </a:t>
            </a:r>
            <a:r>
              <a:rPr lang="et-EE" sz="2400" dirty="0"/>
              <a:t>majandustegevusele COVID-19 haigust põhjustava koroonaviiruse levikust tulenevatest piirangutest tingitud mõjude lühikirjeldus (piirangute </a:t>
            </a:r>
            <a:r>
              <a:rPr lang="et-EE" sz="2400" dirty="0" smtClean="0"/>
              <a:t>mõju majandustegevusele)</a:t>
            </a:r>
          </a:p>
          <a:p>
            <a:r>
              <a:rPr lang="et-EE" sz="2400" dirty="0" smtClean="0"/>
              <a:t>elamuskeskuse  nimi</a:t>
            </a:r>
            <a:r>
              <a:rPr lang="et-EE" sz="2400" dirty="0"/>
              <a:t>, </a:t>
            </a:r>
            <a:r>
              <a:rPr lang="et-EE" sz="2400" dirty="0" smtClean="0"/>
              <a:t>asukoht </a:t>
            </a:r>
            <a:r>
              <a:rPr lang="et-EE" sz="2400" dirty="0"/>
              <a:t>(aadress) ja </a:t>
            </a:r>
            <a:r>
              <a:rPr lang="et-EE" sz="2400" dirty="0" smtClean="0"/>
              <a:t>elamuskeskuse pidaja, e</a:t>
            </a:r>
            <a:r>
              <a:rPr lang="fi-FI" sz="2400" dirty="0" err="1" smtClean="0"/>
              <a:t>lamuskeskuse</a:t>
            </a:r>
            <a:r>
              <a:rPr lang="fi-FI" sz="2400" dirty="0" smtClean="0"/>
              <a:t> </a:t>
            </a:r>
            <a:r>
              <a:rPr lang="fi-FI" sz="2400" dirty="0" err="1"/>
              <a:t>pidaja</a:t>
            </a:r>
            <a:r>
              <a:rPr lang="fi-FI" sz="2400" dirty="0"/>
              <a:t> on </a:t>
            </a:r>
            <a:r>
              <a:rPr lang="fi-FI" sz="2400" dirty="0" err="1"/>
              <a:t>isik</a:t>
            </a:r>
            <a:r>
              <a:rPr lang="fi-FI" sz="2400" dirty="0"/>
              <a:t>, </a:t>
            </a:r>
            <a:r>
              <a:rPr lang="et-EE" sz="2400" dirty="0" smtClean="0"/>
              <a:t>kes korraldab elamuskeskuses teenuste pakkumist </a:t>
            </a:r>
            <a:r>
              <a:rPr lang="fi-FI" sz="2400" dirty="0" smtClean="0"/>
              <a:t>ja </a:t>
            </a:r>
            <a:r>
              <a:rPr lang="fi-FI" sz="2400" dirty="0" err="1"/>
              <a:t>saab</a:t>
            </a:r>
            <a:r>
              <a:rPr lang="fi-FI" sz="2400" dirty="0"/>
              <a:t> </a:t>
            </a:r>
            <a:r>
              <a:rPr lang="fi-FI" sz="2400" dirty="0" err="1"/>
              <a:t>omale</a:t>
            </a:r>
            <a:r>
              <a:rPr lang="fi-FI" sz="2400" dirty="0"/>
              <a:t> </a:t>
            </a:r>
            <a:r>
              <a:rPr lang="fi-FI" sz="2400" dirty="0" err="1" smtClean="0"/>
              <a:t>piletitulu</a:t>
            </a:r>
            <a:r>
              <a:rPr lang="et-EE" sz="2400" dirty="0" smtClean="0"/>
              <a:t> või </a:t>
            </a:r>
          </a:p>
          <a:p>
            <a:r>
              <a:rPr lang="et-EE" sz="2400" dirty="0" smtClean="0"/>
              <a:t>konverentsikeskuse hoone asukoht (aadress) ja hoone valdaja, </a:t>
            </a:r>
            <a:r>
              <a:rPr lang="et-EE" sz="2400" dirty="0"/>
              <a:t>kes </a:t>
            </a:r>
            <a:r>
              <a:rPr lang="et-EE" sz="2400" dirty="0" smtClean="0"/>
              <a:t>tegeleb </a:t>
            </a:r>
            <a:r>
              <a:rPr lang="et-EE" sz="2400" dirty="0"/>
              <a:t>teatri-, kontserdi-, konverentside ja teiste selliste ürituste korraldamiseks kasutatavate hoonete käitusega </a:t>
            </a:r>
          </a:p>
        </p:txBody>
      </p:sp>
    </p:spTree>
    <p:extLst>
      <p:ext uri="{BB962C8B-B14F-4D97-AF65-F5344CB8AC3E}">
        <p14:creationId xmlns:p14="http://schemas.microsoft.com/office/powerpoint/2010/main" val="3748004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325" y="57838"/>
            <a:ext cx="10801350" cy="891068"/>
          </a:xfrm>
        </p:spPr>
        <p:txBody>
          <a:bodyPr/>
          <a:lstStyle/>
          <a:p>
            <a:r>
              <a:rPr lang="et-EE" dirty="0" smtClean="0"/>
              <a:t>Toetuse suurus</a:t>
            </a:r>
            <a:endParaRPr lang="et-EE" dirty="0"/>
          </a:p>
        </p:txBody>
      </p:sp>
      <p:sp>
        <p:nvSpPr>
          <p:cNvPr id="3" name="Content Placeholder 2"/>
          <p:cNvSpPr>
            <a:spLocks noGrp="1"/>
          </p:cNvSpPr>
          <p:nvPr>
            <p:ph idx="1"/>
          </p:nvPr>
        </p:nvSpPr>
        <p:spPr>
          <a:xfrm>
            <a:off x="695325" y="1138686"/>
            <a:ext cx="10801350" cy="4589253"/>
          </a:xfrm>
        </p:spPr>
        <p:txBody>
          <a:bodyPr>
            <a:normAutofit fontScale="70000" lnSpcReduction="20000"/>
          </a:bodyPr>
          <a:lstStyle/>
          <a:p>
            <a:r>
              <a:rPr lang="et-EE" sz="3200" dirty="0" smtClean="0"/>
              <a:t>Antakse riigiabi või vähese tähtsusega abi, abi andja hindab </a:t>
            </a:r>
          </a:p>
          <a:p>
            <a:r>
              <a:rPr lang="et-EE" sz="3200" dirty="0" smtClean="0"/>
              <a:t>Toetussumma arvutamise alus on vastavalt </a:t>
            </a:r>
            <a:r>
              <a:rPr lang="et-EE" sz="3200" dirty="0"/>
              <a:t>tegutsetud kuudele 2019. aastal teenitud 2,5 kuu keskmine käive, kuid mitte rohkem kui 150 000 eurot taotleja </a:t>
            </a:r>
            <a:r>
              <a:rPr lang="et-EE" sz="3200" dirty="0" smtClean="0"/>
              <a:t>kohta (majandusaasta  aruande kasumiaruande põhjal, peab vastama maksu- ja tolliametile esitatud käibedeklaratsioonidel deklareeritud käibele) </a:t>
            </a:r>
          </a:p>
          <a:p>
            <a:pPr lvl="1"/>
            <a:r>
              <a:rPr lang="et-EE" sz="3200" dirty="0" smtClean="0"/>
              <a:t>mittetulundusühingute </a:t>
            </a:r>
            <a:r>
              <a:rPr lang="et-EE" sz="3200" dirty="0"/>
              <a:t>ja sihtasutuste </a:t>
            </a:r>
            <a:r>
              <a:rPr lang="et-EE" sz="3200" dirty="0" smtClean="0"/>
              <a:t>käibe </a:t>
            </a:r>
            <a:r>
              <a:rPr lang="et-EE" sz="3200" dirty="0"/>
              <a:t>hulka </a:t>
            </a:r>
            <a:r>
              <a:rPr lang="et-EE" sz="3200" dirty="0" smtClean="0"/>
              <a:t>lähevad kasumiaruande </a:t>
            </a:r>
            <a:r>
              <a:rPr lang="et-EE" sz="3200" dirty="0"/>
              <a:t>read „tulu ettevõtlusest“ ja „muud tulud</a:t>
            </a:r>
            <a:r>
              <a:rPr lang="et-EE" sz="3200" dirty="0" smtClean="0"/>
              <a:t>“</a:t>
            </a:r>
          </a:p>
          <a:p>
            <a:pPr lvl="1"/>
            <a:r>
              <a:rPr lang="et-EE" sz="3200" dirty="0" smtClean="0"/>
              <a:t>äriühingute </a:t>
            </a:r>
            <a:r>
              <a:rPr lang="et-EE" sz="3200" dirty="0"/>
              <a:t>puhul käibe hulka </a:t>
            </a:r>
            <a:r>
              <a:rPr lang="et-EE" sz="3200" dirty="0" smtClean="0"/>
              <a:t>loetakse kasumiaruande </a:t>
            </a:r>
            <a:r>
              <a:rPr lang="et-EE" sz="3200" dirty="0"/>
              <a:t>rida „müügitulu</a:t>
            </a:r>
            <a:r>
              <a:rPr lang="et-EE" sz="3200" dirty="0" smtClean="0"/>
              <a:t>“</a:t>
            </a:r>
          </a:p>
          <a:p>
            <a:r>
              <a:rPr lang="et-EE" sz="3200" dirty="0" smtClean="0"/>
              <a:t>Erandid kui taotleja majandusaasta </a:t>
            </a:r>
            <a:r>
              <a:rPr lang="fi-FI" sz="3200" dirty="0" smtClean="0"/>
              <a:t>ei </a:t>
            </a:r>
            <a:r>
              <a:rPr lang="fi-FI" sz="3200" dirty="0" err="1"/>
              <a:t>ühti</a:t>
            </a:r>
            <a:r>
              <a:rPr lang="fi-FI" sz="3200" dirty="0"/>
              <a:t> </a:t>
            </a:r>
            <a:r>
              <a:rPr lang="et-EE" sz="3200" dirty="0" err="1" smtClean="0"/>
              <a:t>kalendriaastag</a:t>
            </a:r>
            <a:r>
              <a:rPr lang="fi-FI" sz="3200" dirty="0" smtClean="0"/>
              <a:t>a</a:t>
            </a:r>
            <a:r>
              <a:rPr lang="et-EE" sz="3200" dirty="0" smtClean="0"/>
              <a:t> või kui taotleja alustas tegevust 2020</a:t>
            </a:r>
            <a:r>
              <a:rPr lang="fi-FI" sz="3200" dirty="0" smtClean="0"/>
              <a:t> </a:t>
            </a:r>
            <a:endParaRPr lang="et-EE" sz="3200" dirty="0" smtClean="0"/>
          </a:p>
          <a:p>
            <a:r>
              <a:rPr lang="et-EE" sz="3200" dirty="0" smtClean="0"/>
              <a:t>Kui taotletav summa ületab tegevuse eelarvet, vähendatakse toetusi proportsionaalselt, väikseim abi 500 eurot</a:t>
            </a:r>
          </a:p>
          <a:p>
            <a:pPr lvl="0"/>
            <a:r>
              <a:rPr lang="et-EE" sz="3200" dirty="0" smtClean="0"/>
              <a:t>Abi andmisel t</a:t>
            </a:r>
            <a:r>
              <a:rPr lang="et-EE" dirty="0" smtClean="0"/>
              <a:t>uleb </a:t>
            </a:r>
            <a:r>
              <a:rPr lang="et-EE" dirty="0"/>
              <a:t>arvestada </a:t>
            </a:r>
            <a:r>
              <a:rPr lang="et-EE" dirty="0" smtClean="0"/>
              <a:t>VTA kumuleerumisreeglitega </a:t>
            </a:r>
            <a:r>
              <a:rPr lang="et-EE" dirty="0"/>
              <a:t>(kontsern, 200 000 eurot) ja ühele taotlejale antava riigiabi piirmääraga (ajutise raamistiku alusel ei tohi ületada 1,8 mln eurot</a:t>
            </a:r>
            <a:r>
              <a:rPr lang="et-EE" dirty="0" smtClean="0"/>
              <a:t>).</a:t>
            </a:r>
            <a:r>
              <a:rPr lang="fi-FI" dirty="0" smtClean="0"/>
              <a:t> </a:t>
            </a:r>
            <a:r>
              <a:rPr lang="fi-FI" dirty="0" err="1"/>
              <a:t>Antud</a:t>
            </a:r>
            <a:r>
              <a:rPr lang="fi-FI" dirty="0"/>
              <a:t> VTA ja </a:t>
            </a:r>
            <a:r>
              <a:rPr lang="fi-FI" dirty="0" err="1"/>
              <a:t>riigiabi</a:t>
            </a:r>
            <a:r>
              <a:rPr lang="fi-FI" dirty="0"/>
              <a:t> </a:t>
            </a:r>
            <a:r>
              <a:rPr lang="fi-FI" dirty="0" err="1"/>
              <a:t>kontroll</a:t>
            </a:r>
            <a:r>
              <a:rPr lang="fi-FI" dirty="0"/>
              <a:t> </a:t>
            </a:r>
            <a:r>
              <a:rPr lang="et-EE" dirty="0" smtClean="0"/>
              <a:t> </a:t>
            </a:r>
            <a:r>
              <a:rPr lang="et-EE" sz="2200" u="sng" dirty="0">
                <a:solidFill>
                  <a:srgbClr val="0563C1"/>
                </a:solidFill>
                <a:cs typeface="Times New Roman" panose="02020603050405020304" pitchFamily="18" charset="0"/>
                <a:hlinkClick r:id="rId3"/>
              </a:rPr>
              <a:t>Riigiabi ja vähese tähtsusega abi registrist</a:t>
            </a:r>
            <a:r>
              <a:rPr lang="et-EE" sz="2200" u="sng" dirty="0">
                <a:solidFill>
                  <a:srgbClr val="0563C1"/>
                </a:solidFill>
                <a:cs typeface="Times New Roman" panose="02020603050405020304" pitchFamily="18" charset="0"/>
              </a:rPr>
              <a:t> </a:t>
            </a:r>
          </a:p>
          <a:p>
            <a:endParaRPr lang="et-EE" dirty="0"/>
          </a:p>
        </p:txBody>
      </p:sp>
    </p:spTree>
    <p:extLst>
      <p:ext uri="{BB962C8B-B14F-4D97-AF65-F5344CB8AC3E}">
        <p14:creationId xmlns:p14="http://schemas.microsoft.com/office/powerpoint/2010/main" val="3659974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Toetuse maksmine</a:t>
            </a:r>
            <a:endParaRPr lang="et-EE" dirty="0"/>
          </a:p>
        </p:txBody>
      </p:sp>
      <p:sp>
        <p:nvSpPr>
          <p:cNvPr id="3" name="Content Placeholder 2"/>
          <p:cNvSpPr>
            <a:spLocks noGrp="1"/>
          </p:cNvSpPr>
          <p:nvPr>
            <p:ph idx="1"/>
          </p:nvPr>
        </p:nvSpPr>
        <p:spPr>
          <a:xfrm>
            <a:off x="695325" y="1535502"/>
            <a:ext cx="10801350" cy="4054086"/>
          </a:xfrm>
        </p:spPr>
        <p:txBody>
          <a:bodyPr>
            <a:normAutofit fontScale="77500" lnSpcReduction="20000"/>
          </a:bodyPr>
          <a:lstStyle/>
          <a:p>
            <a:r>
              <a:rPr lang="et-EE" dirty="0" smtClean="0"/>
              <a:t>Toetuse maksmise otsused tehakse peale taotlusvooru lõppu ja kui on saadud riigiabi luba.</a:t>
            </a:r>
          </a:p>
          <a:p>
            <a:r>
              <a:rPr lang="et-EE" dirty="0" smtClean="0"/>
              <a:t>Taotlus rahuldatakse juhul kui </a:t>
            </a:r>
            <a:r>
              <a:rPr lang="fi-FI" dirty="0" err="1" smtClean="0"/>
              <a:t>taotleja</a:t>
            </a:r>
            <a:r>
              <a:rPr lang="fi-FI" dirty="0" smtClean="0"/>
              <a:t> </a:t>
            </a:r>
            <a:r>
              <a:rPr lang="fi-FI" dirty="0"/>
              <a:t>ja </a:t>
            </a:r>
            <a:r>
              <a:rPr lang="fi-FI" dirty="0" err="1"/>
              <a:t>taotlus</a:t>
            </a:r>
            <a:r>
              <a:rPr lang="fi-FI" dirty="0"/>
              <a:t> </a:t>
            </a:r>
            <a:r>
              <a:rPr lang="fi-FI" dirty="0" err="1"/>
              <a:t>vastavad</a:t>
            </a:r>
            <a:r>
              <a:rPr lang="fi-FI" dirty="0"/>
              <a:t> </a:t>
            </a:r>
            <a:r>
              <a:rPr lang="et-EE" dirty="0" smtClean="0"/>
              <a:t>määruses toodud </a:t>
            </a:r>
            <a:r>
              <a:rPr lang="fi-FI" dirty="0" err="1" smtClean="0"/>
              <a:t>nõuetele</a:t>
            </a:r>
            <a:endParaRPr lang="et-EE" dirty="0" smtClean="0"/>
          </a:p>
          <a:p>
            <a:r>
              <a:rPr lang="et-EE" dirty="0" smtClean="0"/>
              <a:t>Taotluse võib rahuldada osaliselt (põhjused: kõikide taotlejate toetussumma proportsionaalse vähendamise tõttu, VTA või riigiabi andmisel piirmäära ületamisel)</a:t>
            </a:r>
          </a:p>
          <a:p>
            <a:r>
              <a:rPr lang="et-EE" dirty="0" smtClean="0"/>
              <a:t>Taotluse rahuldamise või mitterahuldamise otsuse teeb Riigi Tugiteenuste Keskus (RTK), t</a:t>
            </a:r>
            <a:r>
              <a:rPr lang="fi-FI" dirty="0" err="1" smtClean="0"/>
              <a:t>aotlejale</a:t>
            </a:r>
            <a:r>
              <a:rPr lang="fi-FI" dirty="0" smtClean="0"/>
              <a:t> </a:t>
            </a:r>
            <a:r>
              <a:rPr lang="fi-FI" dirty="0" err="1"/>
              <a:t>saadetakse</a:t>
            </a:r>
            <a:r>
              <a:rPr lang="fi-FI" dirty="0"/>
              <a:t> </a:t>
            </a:r>
            <a:r>
              <a:rPr lang="fi-FI" dirty="0" err="1"/>
              <a:t>tema</a:t>
            </a:r>
            <a:r>
              <a:rPr lang="fi-FI" dirty="0"/>
              <a:t> </a:t>
            </a:r>
            <a:r>
              <a:rPr lang="fi-FI" dirty="0" err="1"/>
              <a:t>taotluse</a:t>
            </a:r>
            <a:r>
              <a:rPr lang="fi-FI" dirty="0"/>
              <a:t> kohta </a:t>
            </a:r>
            <a:r>
              <a:rPr lang="fi-FI" dirty="0" err="1"/>
              <a:t>tehtud</a:t>
            </a:r>
            <a:r>
              <a:rPr lang="fi-FI" dirty="0"/>
              <a:t> </a:t>
            </a:r>
            <a:r>
              <a:rPr lang="fi-FI" dirty="0" err="1"/>
              <a:t>otsus</a:t>
            </a:r>
            <a:r>
              <a:rPr lang="fi-FI" dirty="0"/>
              <a:t> </a:t>
            </a:r>
            <a:r>
              <a:rPr lang="fi-FI" dirty="0" smtClean="0"/>
              <a:t>e-</a:t>
            </a:r>
            <a:r>
              <a:rPr lang="et-EE" dirty="0" smtClean="0"/>
              <a:t>toetuse </a:t>
            </a:r>
            <a:r>
              <a:rPr lang="fi-FI" dirty="0" err="1" smtClean="0"/>
              <a:t>keskkonna</a:t>
            </a:r>
            <a:r>
              <a:rPr lang="fi-FI" dirty="0" smtClean="0"/>
              <a:t> </a:t>
            </a:r>
            <a:r>
              <a:rPr lang="fi-FI" dirty="0" err="1" smtClean="0"/>
              <a:t>kaudu</a:t>
            </a:r>
            <a:r>
              <a:rPr lang="fi-FI" dirty="0" smtClean="0"/>
              <a:t> </a:t>
            </a:r>
            <a:endParaRPr lang="et-EE" dirty="0" smtClean="0"/>
          </a:p>
          <a:p>
            <a:r>
              <a:rPr lang="et-EE" dirty="0"/>
              <a:t>Toetust ei maksta, kui toetuse suurus on väiksem kui 500 eurot, välja arvatud juhul, kui </a:t>
            </a:r>
            <a:r>
              <a:rPr lang="et-EE" dirty="0" smtClean="0"/>
              <a:t>toimub </a:t>
            </a:r>
            <a:r>
              <a:rPr lang="et-EE" dirty="0"/>
              <a:t>toetussumma proportsionaalne </a:t>
            </a:r>
            <a:r>
              <a:rPr lang="et-EE" dirty="0" smtClean="0"/>
              <a:t>vähendamine</a:t>
            </a:r>
          </a:p>
          <a:p>
            <a:r>
              <a:rPr lang="et-EE" dirty="0" smtClean="0"/>
              <a:t>Toetus </a:t>
            </a:r>
            <a:r>
              <a:rPr lang="et-EE" dirty="0"/>
              <a:t>makstakse </a:t>
            </a:r>
            <a:r>
              <a:rPr lang="et-EE" dirty="0" smtClean="0"/>
              <a:t>välja </a:t>
            </a:r>
            <a:r>
              <a:rPr lang="et-EE" dirty="0"/>
              <a:t>kümne tööpäeva jooksul pärast taotluse rahuldamise otsuse </a:t>
            </a:r>
            <a:r>
              <a:rPr lang="et-EE" dirty="0" smtClean="0"/>
              <a:t>tegemist (RTK sisestab makse ja saadab maksmisele) </a:t>
            </a:r>
          </a:p>
          <a:p>
            <a:endParaRPr lang="et-EE" dirty="0" smtClean="0"/>
          </a:p>
          <a:p>
            <a:endParaRPr lang="et-EE" dirty="0"/>
          </a:p>
        </p:txBody>
      </p:sp>
    </p:spTree>
    <p:extLst>
      <p:ext uri="{BB962C8B-B14F-4D97-AF65-F5344CB8AC3E}">
        <p14:creationId xmlns:p14="http://schemas.microsoft.com/office/powerpoint/2010/main" val="3484210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z="5400" dirty="0" smtClean="0"/>
              <a:t>Aitäh</a:t>
            </a:r>
            <a:endParaRPr lang="et-EE" dirty="0"/>
          </a:p>
        </p:txBody>
      </p:sp>
      <p:sp>
        <p:nvSpPr>
          <p:cNvPr id="3" name="Content Placeholder 2"/>
          <p:cNvSpPr>
            <a:spLocks noGrp="1"/>
          </p:cNvSpPr>
          <p:nvPr>
            <p:ph idx="1"/>
          </p:nvPr>
        </p:nvSpPr>
        <p:spPr>
          <a:xfrm>
            <a:off x="695325" y="1483743"/>
            <a:ext cx="10801350" cy="4105845"/>
          </a:xfrm>
        </p:spPr>
        <p:txBody>
          <a:bodyPr>
            <a:normAutofit fontScale="92500" lnSpcReduction="10000"/>
          </a:bodyPr>
          <a:lstStyle/>
          <a:p>
            <a:r>
              <a:rPr lang="et-EE" dirty="0" smtClean="0"/>
              <a:t>Taotluste sisestamiseks on aega kuni 28.05 kella 17-ni</a:t>
            </a:r>
          </a:p>
          <a:p>
            <a:r>
              <a:rPr lang="et-EE" dirty="0" smtClean="0"/>
              <a:t>Iga esitatud taotlus suunatakse projekti koordinaatorile, kes vajadusel teiega suhtleb. Kontaktisiku sisestamise </a:t>
            </a:r>
            <a:r>
              <a:rPr lang="et-EE" smtClean="0"/>
              <a:t>valige ka, </a:t>
            </a:r>
            <a:r>
              <a:rPr lang="et-EE" dirty="0" smtClean="0"/>
              <a:t>et soovite teavitusi oma e-postile, siis saate teate, kui oleme teile kirjutanud</a:t>
            </a:r>
          </a:p>
          <a:p>
            <a:r>
              <a:rPr lang="et-EE" dirty="0" smtClean="0"/>
              <a:t>Kirjutame teile e-toetuse keskkonna postkasti kaudu ja palun vastake ka sealt. </a:t>
            </a:r>
          </a:p>
          <a:p>
            <a:r>
              <a:rPr lang="et-EE" dirty="0" smtClean="0"/>
              <a:t>Kui on küsimusi, vastame</a:t>
            </a:r>
          </a:p>
          <a:p>
            <a:r>
              <a:rPr lang="et-EE" dirty="0" smtClean="0"/>
              <a:t>Kui on abi vaja taotluse sisestamisel, aitame</a:t>
            </a:r>
          </a:p>
          <a:p>
            <a:pPr marL="0" indent="0" algn="r">
              <a:buNone/>
            </a:pPr>
            <a:r>
              <a:rPr lang="et-EE" sz="2400" dirty="0" smtClean="0"/>
              <a:t>Tea Tassa, telefon 663 2059, tea.tassa@rtk.ee</a:t>
            </a:r>
          </a:p>
          <a:p>
            <a:pPr marL="0" indent="0" algn="r">
              <a:buNone/>
            </a:pPr>
            <a:r>
              <a:rPr lang="et-EE" sz="2400" dirty="0" smtClean="0"/>
              <a:t>Urve Vool, telefon 663 2067, urve.vool@rtk.ee</a:t>
            </a:r>
            <a:endParaRPr lang="et-EE" sz="2400" dirty="0"/>
          </a:p>
        </p:txBody>
      </p:sp>
    </p:spTree>
    <p:extLst>
      <p:ext uri="{BB962C8B-B14F-4D97-AF65-F5344CB8AC3E}">
        <p14:creationId xmlns:p14="http://schemas.microsoft.com/office/powerpoint/2010/main" val="2836938403"/>
      </p:ext>
    </p:extLst>
  </p:cSld>
  <p:clrMapOvr>
    <a:masterClrMapping/>
  </p:clrMapOvr>
</p:sld>
</file>

<file path=ppt/theme/theme1.xml><?xml version="1.0" encoding="utf-8"?>
<a:theme xmlns:a="http://schemas.openxmlformats.org/drawingml/2006/main" name="Tiite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8AFE081-6CDC-4F5F-AF60-23614AC2D233}" vid="{95E80C91-E036-4438-9075-F5927BAFFAEA}"/>
    </a:ext>
  </a:extLst>
</a:theme>
</file>

<file path=ppt/theme/theme2.xml><?xml version="1.0" encoding="utf-8"?>
<a:theme xmlns:a="http://schemas.openxmlformats.org/drawingml/2006/main" name="Tõh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8AFE081-6CDC-4F5F-AF60-23614AC2D233}" vid="{4FF08B63-44D9-4FA9-9081-9870AC519325}"/>
    </a:ext>
  </a:extLst>
</a:theme>
</file>

<file path=ppt/theme/theme3.xml><?xml version="1.0" encoding="utf-8"?>
<a:theme xmlns:a="http://schemas.openxmlformats.org/drawingml/2006/main" name="Heanõuandj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8AFE081-6CDC-4F5F-AF60-23614AC2D233}" vid="{7BB86880-6AFA-45DF-B9DF-5C1160C4C6F6}"/>
    </a:ext>
  </a:extLst>
</a:theme>
</file>

<file path=ppt/theme/theme4.xml><?xml version="1.0" encoding="utf-8"?>
<a:theme xmlns:a="http://schemas.openxmlformats.org/drawingml/2006/main" name="Nutika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8AFE081-6CDC-4F5F-AF60-23614AC2D233}" vid="{E0ECF183-0C8F-4AE6-830C-3458298ED88F}"/>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rtk_esitlus_illustratsioonidega_NUTIKAS_TÕHUS_HEA NÕU ANDJA</Template>
  <TotalTime>1362</TotalTime>
  <Words>1282</Words>
  <Application>Microsoft Office PowerPoint</Application>
  <PresentationFormat>Widescreen</PresentationFormat>
  <Paragraphs>92</Paragraphs>
  <Slides>9</Slides>
  <Notes>6</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9</vt:i4>
      </vt:variant>
    </vt:vector>
  </HeadingPairs>
  <TitlesOfParts>
    <vt:vector size="17" baseType="lpstr">
      <vt:lpstr>Arial</vt:lpstr>
      <vt:lpstr>Calibri</vt:lpstr>
      <vt:lpstr>Roboto</vt:lpstr>
      <vt:lpstr>Times New Roman</vt:lpstr>
      <vt:lpstr>Tiitel</vt:lpstr>
      <vt:lpstr>Tõhus</vt:lpstr>
      <vt:lpstr>Heanõuandja</vt:lpstr>
      <vt:lpstr>Nutikas</vt:lpstr>
      <vt:lpstr>COVID-19 haigust põhjustava koroonaviiruse levikust tulenevatest piirangutest tingitud erakorraline abi elamuskeskuste pidajatele ning konverentside ja teiste selliste ürituste korraldamiseks kasutatavate hoonete valdajatele</vt:lpstr>
      <vt:lpstr>Tänased teemad ja olulised lingid</vt:lpstr>
      <vt:lpstr>Kes saab olla taotleja</vt:lpstr>
      <vt:lpstr>Nõuded taotlejale (1) </vt:lpstr>
      <vt:lpstr>Nõuded taotlejale (2) </vt:lpstr>
      <vt:lpstr>Nõuded taotlusele</vt:lpstr>
      <vt:lpstr>Toetuse suurus</vt:lpstr>
      <vt:lpstr>Toetuse maksmine</vt:lpstr>
      <vt:lpstr>Aitäh</vt:lpstr>
    </vt:vector>
  </TitlesOfParts>
  <Company>RMIT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Urve Vool</dc:creator>
  <cp:lastModifiedBy>Urve Vool</cp:lastModifiedBy>
  <cp:revision>166</cp:revision>
  <dcterms:created xsi:type="dcterms:W3CDTF">2020-11-27T06:44:37Z</dcterms:created>
  <dcterms:modified xsi:type="dcterms:W3CDTF">2021-05-14T09:46:05Z</dcterms:modified>
</cp:coreProperties>
</file>